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Lst>
  <p:notesMasterIdLst>
    <p:notesMasterId r:id="rId154"/>
  </p:notesMasterIdLst>
  <p:handoutMasterIdLst>
    <p:handoutMasterId r:id="rId155"/>
  </p:handoutMasterIdLst>
  <p:sldIdLst>
    <p:sldId id="342" r:id="rId9"/>
    <p:sldId id="791" r:id="rId10"/>
    <p:sldId id="398" r:id="rId11"/>
    <p:sldId id="883" r:id="rId12"/>
    <p:sldId id="941" r:id="rId13"/>
    <p:sldId id="888" r:id="rId14"/>
    <p:sldId id="1093" r:id="rId15"/>
    <p:sldId id="889" r:id="rId16"/>
    <p:sldId id="1112" r:id="rId17"/>
    <p:sldId id="890" r:id="rId18"/>
    <p:sldId id="794" r:id="rId19"/>
    <p:sldId id="712" r:id="rId20"/>
    <p:sldId id="805" r:id="rId21"/>
    <p:sldId id="806" r:id="rId22"/>
    <p:sldId id="981" r:id="rId23"/>
    <p:sldId id="979" r:id="rId24"/>
    <p:sldId id="980" r:id="rId25"/>
    <p:sldId id="807" r:id="rId26"/>
    <p:sldId id="809" r:id="rId27"/>
    <p:sldId id="928" r:id="rId28"/>
    <p:sldId id="811" r:id="rId29"/>
    <p:sldId id="812" r:id="rId30"/>
    <p:sldId id="813" r:id="rId31"/>
    <p:sldId id="814" r:id="rId32"/>
    <p:sldId id="815" r:id="rId33"/>
    <p:sldId id="942" r:id="rId34"/>
    <p:sldId id="1003" r:id="rId35"/>
    <p:sldId id="1004" r:id="rId36"/>
    <p:sldId id="816" r:id="rId37"/>
    <p:sldId id="817" r:id="rId38"/>
    <p:sldId id="987" r:id="rId39"/>
    <p:sldId id="819" r:id="rId40"/>
    <p:sldId id="1069" r:id="rId41"/>
    <p:sldId id="1033" r:id="rId42"/>
    <p:sldId id="823" r:id="rId43"/>
    <p:sldId id="824" r:id="rId44"/>
    <p:sldId id="799" r:id="rId45"/>
    <p:sldId id="904" r:id="rId46"/>
    <p:sldId id="825" r:id="rId47"/>
    <p:sldId id="826" r:id="rId48"/>
    <p:sldId id="1091" r:id="rId49"/>
    <p:sldId id="827" r:id="rId50"/>
    <p:sldId id="828" r:id="rId51"/>
    <p:sldId id="1090" r:id="rId52"/>
    <p:sldId id="829" r:id="rId53"/>
    <p:sldId id="1094" r:id="rId54"/>
    <p:sldId id="1020" r:id="rId55"/>
    <p:sldId id="1021" r:id="rId56"/>
    <p:sldId id="1096" r:id="rId57"/>
    <p:sldId id="945" r:id="rId58"/>
    <p:sldId id="1041" r:id="rId59"/>
    <p:sldId id="737" r:id="rId60"/>
    <p:sldId id="1036" r:id="rId61"/>
    <p:sldId id="1113" r:id="rId62"/>
    <p:sldId id="1092" r:id="rId63"/>
    <p:sldId id="800" r:id="rId64"/>
    <p:sldId id="844" r:id="rId65"/>
    <p:sldId id="1097" r:id="rId66"/>
    <p:sldId id="796" r:id="rId67"/>
    <p:sldId id="937" r:id="rId68"/>
    <p:sldId id="963" r:id="rId69"/>
    <p:sldId id="939" r:id="rId70"/>
    <p:sldId id="964" r:id="rId71"/>
    <p:sldId id="960" r:id="rId72"/>
    <p:sldId id="1039" r:id="rId73"/>
    <p:sldId id="831" r:id="rId74"/>
    <p:sldId id="867" r:id="rId75"/>
    <p:sldId id="989" r:id="rId76"/>
    <p:sldId id="869" r:id="rId77"/>
    <p:sldId id="870" r:id="rId78"/>
    <p:sldId id="990" r:id="rId79"/>
    <p:sldId id="953" r:id="rId80"/>
    <p:sldId id="1110" r:id="rId81"/>
    <p:sldId id="1111" r:id="rId82"/>
    <p:sldId id="1109" r:id="rId83"/>
    <p:sldId id="956" r:id="rId84"/>
    <p:sldId id="834" r:id="rId85"/>
    <p:sldId id="835" r:id="rId86"/>
    <p:sldId id="896" r:id="rId87"/>
    <p:sldId id="991" r:id="rId88"/>
    <p:sldId id="838" r:id="rId89"/>
    <p:sldId id="897" r:id="rId90"/>
    <p:sldId id="840" r:id="rId91"/>
    <p:sldId id="898" r:id="rId92"/>
    <p:sldId id="842" r:id="rId93"/>
    <p:sldId id="992" r:id="rId94"/>
    <p:sldId id="993" r:id="rId95"/>
    <p:sldId id="995" r:id="rId96"/>
    <p:sldId id="853" r:id="rId97"/>
    <p:sldId id="461" r:id="rId98"/>
    <p:sldId id="358" r:id="rId99"/>
    <p:sldId id="357" r:id="rId100"/>
    <p:sldId id="356" r:id="rId101"/>
    <p:sldId id="278" r:id="rId102"/>
    <p:sldId id="279" r:id="rId103"/>
    <p:sldId id="410" r:id="rId104"/>
    <p:sldId id="444" r:id="rId105"/>
    <p:sldId id="854" r:id="rId106"/>
    <p:sldId id="907" r:id="rId107"/>
    <p:sldId id="891" r:id="rId108"/>
    <p:sldId id="302" r:id="rId109"/>
    <p:sldId id="855" r:id="rId110"/>
    <p:sldId id="1077" r:id="rId111"/>
    <p:sldId id="1098" r:id="rId112"/>
    <p:sldId id="1078" r:id="rId113"/>
    <p:sldId id="1045" r:id="rId114"/>
    <p:sldId id="1046" r:id="rId115"/>
    <p:sldId id="1047" r:id="rId116"/>
    <p:sldId id="1079" r:id="rId117"/>
    <p:sldId id="1099" r:id="rId118"/>
    <p:sldId id="1049" r:id="rId119"/>
    <p:sldId id="1050" r:id="rId120"/>
    <p:sldId id="1067" r:id="rId121"/>
    <p:sldId id="1054" r:id="rId122"/>
    <p:sldId id="1055" r:id="rId123"/>
    <p:sldId id="1056" r:id="rId124"/>
    <p:sldId id="1057" r:id="rId125"/>
    <p:sldId id="1058" r:id="rId126"/>
    <p:sldId id="1072" r:id="rId127"/>
    <p:sldId id="264" r:id="rId128"/>
    <p:sldId id="1062" r:id="rId129"/>
    <p:sldId id="1100" r:id="rId130"/>
    <p:sldId id="1101" r:id="rId131"/>
    <p:sldId id="1102" r:id="rId132"/>
    <p:sldId id="1103" r:id="rId133"/>
    <p:sldId id="1104" r:id="rId134"/>
    <p:sldId id="1106" r:id="rId135"/>
    <p:sldId id="1105" r:id="rId136"/>
    <p:sldId id="1107" r:id="rId137"/>
    <p:sldId id="1108" r:id="rId138"/>
    <p:sldId id="1063" r:id="rId139"/>
    <p:sldId id="1064" r:id="rId140"/>
    <p:sldId id="1086" r:id="rId141"/>
    <p:sldId id="1087" r:id="rId142"/>
    <p:sldId id="1088" r:id="rId143"/>
    <p:sldId id="859" r:id="rId144"/>
    <p:sldId id="884" r:id="rId145"/>
    <p:sldId id="1089" r:id="rId146"/>
    <p:sldId id="1080" r:id="rId147"/>
    <p:sldId id="1081" r:id="rId148"/>
    <p:sldId id="1082" r:id="rId149"/>
    <p:sldId id="1083" r:id="rId150"/>
    <p:sldId id="864" r:id="rId151"/>
    <p:sldId id="865" r:id="rId152"/>
    <p:sldId id="866" r:id="rId15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66"/>
    <a:srgbClr val="66FFCC"/>
    <a:srgbClr val="9999FF"/>
    <a:srgbClr val="3939FF"/>
    <a:srgbClr val="01B3B7"/>
    <a:srgbClr val="FAEDE7"/>
    <a:srgbClr val="F6D9CC"/>
    <a:srgbClr val="FFFFFF"/>
    <a:srgbClr val="E78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0604" autoAdjust="0"/>
  </p:normalViewPr>
  <p:slideViewPr>
    <p:cSldViewPr snapToGrid="0">
      <p:cViewPr>
        <p:scale>
          <a:sx n="123" d="100"/>
          <a:sy n="123" d="100"/>
        </p:scale>
        <p:origin x="-114" y="-60"/>
      </p:cViewPr>
      <p:guideLst>
        <p:guide orient="horz" pos="2160"/>
        <p:guide pos="3840"/>
      </p:guideLst>
    </p:cSldViewPr>
  </p:slideViewPr>
  <p:notesTextViewPr>
    <p:cViewPr>
      <p:scale>
        <a:sx n="1" d="1"/>
        <a:sy n="1" d="1"/>
      </p:scale>
      <p:origin x="0" y="0"/>
    </p:cViewPr>
  </p:notesTextViewPr>
  <p:sorterViewPr>
    <p:cViewPr varScale="1">
      <p:scale>
        <a:sx n="1" d="1"/>
        <a:sy n="1" d="1"/>
      </p:scale>
      <p:origin x="0" y="-449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tableStyles" Target="tableStyle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handoutMaster" Target="handoutMasters/handoutMaster1.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notesMaster" Target="notesMasters/notesMaster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2022/3/3</a:t>
            </a:fld>
            <a:endParaRPr lang="en-US" altLang="zh-TW"/>
          </a:p>
        </p:txBody>
      </p:sp>
      <p:sp>
        <p:nvSpPr>
          <p:cNvPr id="155652" name="Rectangle 4">
            <a:extLst>
              <a:ext uri="{FF2B5EF4-FFF2-40B4-BE49-F238E27FC236}">
                <a16:creationId xmlns=""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2022/3/3</a:t>
            </a:fld>
            <a:endParaRPr lang="zh-TW" altLang="en-US"/>
          </a:p>
        </p:txBody>
      </p:sp>
      <p:sp>
        <p:nvSpPr>
          <p:cNvPr id="4" name="投影片圖像版面配置區 3">
            <a:extLst>
              <a:ext uri="{FF2B5EF4-FFF2-40B4-BE49-F238E27FC236}">
                <a16:creationId xmlns=""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DBB7D91-37F2-4C79-AF6B-E6378261BF4C}" type="slidenum">
              <a:rPr lang="zh-TW" altLang="en-US" smtClean="0"/>
              <a:pPr>
                <a:defRPr/>
              </a:pPr>
              <a:t>26</a:t>
            </a:fld>
            <a:endParaRPr lang="zh-TW" altLang="en-US"/>
          </a:p>
        </p:txBody>
      </p:sp>
    </p:spTree>
    <p:extLst>
      <p:ext uri="{BB962C8B-B14F-4D97-AF65-F5344CB8AC3E}">
        <p14:creationId xmlns:p14="http://schemas.microsoft.com/office/powerpoint/2010/main" val="338105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3673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5967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54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51509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68</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69</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70</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78</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82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83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87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88</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105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119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132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142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z="1200" b="0" i="0" kern="1200" dirty="0">
                <a:solidFill>
                  <a:schemeClr val="tx1"/>
                </a:solidFill>
                <a:effectLst/>
                <a:latin typeface="+mn-lt"/>
                <a:ea typeface="+mn-ea"/>
                <a:cs typeface="+mn-cs"/>
              </a:rPr>
              <a:t>一中科學班</a:t>
            </a:r>
          </a:p>
          <a:p>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一</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報名日期：</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21</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星期一</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星期五</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，採通訊報名，詳細報名方式和相關內容請詳見</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學年度本校科學班甄選入學簡章</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附件</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二</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考試日期：</a:t>
            </a:r>
          </a:p>
          <a:p>
            <a:r>
              <a:rPr lang="zh-TW" altLang="en-US" sz="1200" b="0" i="0" kern="1200" dirty="0">
                <a:solidFill>
                  <a:schemeClr val="tx1"/>
                </a:solidFill>
                <a:effectLst/>
                <a:latin typeface="+mn-lt"/>
                <a:ea typeface="+mn-ea"/>
                <a:cs typeface="+mn-cs"/>
              </a:rPr>
              <a:t>初試：科學能力檢定</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12</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星期六</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複試：實驗實作</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19</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星期六</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、面談</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三</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放榜日期：</a:t>
            </a:r>
            <a:r>
              <a:rPr lang="en-US" altLang="zh-TW" sz="1200" b="0" i="0" kern="1200" dirty="0">
                <a:solidFill>
                  <a:schemeClr val="tx1"/>
                </a:solidFill>
                <a:effectLst/>
                <a:latin typeface="+mn-lt"/>
                <a:ea typeface="+mn-ea"/>
                <a:cs typeface="+mn-cs"/>
              </a:rPr>
              <a:t>111</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29</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星期二</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會考</a:t>
            </a:r>
            <a:r>
              <a:rPr lang="en-US" altLang="zh-TW" sz="1200" b="0" i="0" kern="1200" dirty="0">
                <a:solidFill>
                  <a:schemeClr val="tx1"/>
                </a:solidFill>
                <a:effectLst/>
                <a:latin typeface="+mn-lt"/>
                <a:ea typeface="+mn-ea"/>
                <a:cs typeface="+mn-cs"/>
              </a:rPr>
              <a:t>:</a:t>
            </a:r>
            <a:endParaRPr lang="zh-TW" altLang="en-US" sz="1200" b="0" i="0" kern="1200" dirty="0">
              <a:solidFill>
                <a:schemeClr val="tx1"/>
              </a:solidFill>
              <a:effectLst/>
              <a:latin typeface="+mn-lt"/>
              <a:ea typeface="+mn-ea"/>
              <a:cs typeface="+mn-cs"/>
            </a:endParaRPr>
          </a:p>
          <a:p>
            <a:endParaRPr lang="zh-TW" altLang="en-US" dirty="0"/>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DBB7D91-37F2-4C79-AF6B-E6378261BF4C}" type="slidenum">
              <a:rPr lang="zh-TW" altLang="en-US" smtClean="0"/>
              <a:pPr>
                <a:defRPr/>
              </a:pPr>
              <a:t>17</a:t>
            </a:fld>
            <a:endParaRPr lang="zh-TW" altLang="en-US"/>
          </a:p>
        </p:txBody>
      </p:sp>
    </p:spTree>
    <p:extLst>
      <p:ext uri="{BB962C8B-B14F-4D97-AF65-F5344CB8AC3E}">
        <p14:creationId xmlns:p14="http://schemas.microsoft.com/office/powerpoint/2010/main" val="273735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2022/3/3</a:t>
            </a:fld>
            <a:endParaRPr lang="zh-TW" altLang="en-US"/>
          </a:p>
        </p:txBody>
      </p:sp>
      <p:sp>
        <p:nvSpPr>
          <p:cNvPr id="9" name="Footer Placeholder 4">
            <a:extLst>
              <a:ext uri="{FF2B5EF4-FFF2-40B4-BE49-F238E27FC236}">
                <a16:creationId xmlns=""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2022/3/3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2022/3/3</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2022/3/3</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2022/3/3</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2022/3/3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2022/3/3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2022/3/3</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2022/3/3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2022/3/3</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2022/3/3</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2022/3/3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2022/3/3</a:t>
            </a:fld>
            <a:endParaRPr lang="zh-TW" altLang="en-US"/>
          </a:p>
        </p:txBody>
      </p:sp>
      <p:sp>
        <p:nvSpPr>
          <p:cNvPr id="9" name="Footer Placeholder 5">
            <a:extLst>
              <a:ext uri="{FF2B5EF4-FFF2-40B4-BE49-F238E27FC236}">
                <a16:creationId xmlns=""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2022/3/3</a:t>
            </a:fld>
            <a:endParaRPr lang="zh-TW" altLang="en-US"/>
          </a:p>
        </p:txBody>
      </p:sp>
      <p:sp>
        <p:nvSpPr>
          <p:cNvPr id="9" name="Footer Placeholder 7">
            <a:extLst>
              <a:ext uri="{FF2B5EF4-FFF2-40B4-BE49-F238E27FC236}">
                <a16:creationId xmlns=""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2022/3/3</a:t>
            </a:fld>
            <a:endParaRPr lang="zh-TW" altLang="en-US"/>
          </a:p>
        </p:txBody>
      </p:sp>
      <p:sp>
        <p:nvSpPr>
          <p:cNvPr id="5" name="Footer Placeholder 3">
            <a:extLst>
              <a:ext uri="{FF2B5EF4-FFF2-40B4-BE49-F238E27FC236}">
                <a16:creationId xmlns=""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2022/3/3</a:t>
            </a:fld>
            <a:endParaRPr lang="zh-TW" altLang="en-US"/>
          </a:p>
        </p:txBody>
      </p:sp>
      <p:sp>
        <p:nvSpPr>
          <p:cNvPr id="4" name="Footer Placeholder 2">
            <a:extLst>
              <a:ext uri="{FF2B5EF4-FFF2-40B4-BE49-F238E27FC236}">
                <a16:creationId xmlns=""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2022/3/3</a:t>
            </a:fld>
            <a:endParaRPr lang="zh-TW" altLang="en-US"/>
          </a:p>
        </p:txBody>
      </p:sp>
      <p:sp>
        <p:nvSpPr>
          <p:cNvPr id="9" name="Footer Placeholder 4">
            <a:extLst>
              <a:ext uri="{FF2B5EF4-FFF2-40B4-BE49-F238E27FC236}">
                <a16:creationId xmlns=""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2022/3/3</a:t>
            </a:fld>
            <a:endParaRPr lang="zh-TW" altLang="en-US"/>
          </a:p>
        </p:txBody>
      </p:sp>
      <p:sp>
        <p:nvSpPr>
          <p:cNvPr id="9" name="Footer Placeholder 5">
            <a:extLst>
              <a:ext uri="{FF2B5EF4-FFF2-40B4-BE49-F238E27FC236}">
                <a16:creationId xmlns=""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2022/3/3</a:t>
            </a:fld>
            <a:endParaRPr lang="zh-TW" altLang="en-US"/>
          </a:p>
        </p:txBody>
      </p:sp>
      <p:sp>
        <p:nvSpPr>
          <p:cNvPr id="9" name="Footer Placeholder 7">
            <a:extLst>
              <a:ext uri="{FF2B5EF4-FFF2-40B4-BE49-F238E27FC236}">
                <a16:creationId xmlns=""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2022/3/3</a:t>
            </a:fld>
            <a:endParaRPr lang="zh-TW" altLang="en-US"/>
          </a:p>
        </p:txBody>
      </p:sp>
      <p:sp>
        <p:nvSpPr>
          <p:cNvPr id="5" name="Footer Placeholder 3">
            <a:extLst>
              <a:ext uri="{FF2B5EF4-FFF2-40B4-BE49-F238E27FC236}">
                <a16:creationId xmlns=""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2022/3/3</a:t>
            </a:fld>
            <a:endParaRPr lang="zh-TW" altLang="en-US"/>
          </a:p>
        </p:txBody>
      </p:sp>
      <p:sp>
        <p:nvSpPr>
          <p:cNvPr id="4" name="Footer Placeholder 2">
            <a:extLst>
              <a:ext uri="{FF2B5EF4-FFF2-40B4-BE49-F238E27FC236}">
                <a16:creationId xmlns=""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2022/3/3</a:t>
            </a:fld>
            <a:endParaRPr lang="zh-TW" altLang="en-US"/>
          </a:p>
        </p:txBody>
      </p:sp>
      <p:sp>
        <p:nvSpPr>
          <p:cNvPr id="9" name="Footer Placeholder 4">
            <a:extLst>
              <a:ext uri="{FF2B5EF4-FFF2-40B4-BE49-F238E27FC236}">
                <a16:creationId xmlns=""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2022/3/3</a:t>
            </a:fld>
            <a:endParaRPr lang="zh-TW" altLang="en-US"/>
          </a:p>
        </p:txBody>
      </p:sp>
      <p:sp>
        <p:nvSpPr>
          <p:cNvPr id="9" name="Footer Placeholder 5">
            <a:extLst>
              <a:ext uri="{FF2B5EF4-FFF2-40B4-BE49-F238E27FC236}">
                <a16:creationId xmlns=""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2022/3/3</a:t>
            </a:fld>
            <a:endParaRPr lang="zh-TW" altLang="en-US"/>
          </a:p>
        </p:txBody>
      </p:sp>
      <p:sp>
        <p:nvSpPr>
          <p:cNvPr id="9" name="Footer Placeholder 7">
            <a:extLst>
              <a:ext uri="{FF2B5EF4-FFF2-40B4-BE49-F238E27FC236}">
                <a16:creationId xmlns=""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2022/3/3</a:t>
            </a:fld>
            <a:endParaRPr lang="zh-TW" altLang="en-US"/>
          </a:p>
        </p:txBody>
      </p:sp>
      <p:sp>
        <p:nvSpPr>
          <p:cNvPr id="9" name="Footer Placeholder 7">
            <a:extLst>
              <a:ext uri="{FF2B5EF4-FFF2-40B4-BE49-F238E27FC236}">
                <a16:creationId xmlns=""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2022/3/3</a:t>
            </a:fld>
            <a:endParaRPr lang="zh-TW" altLang="en-US"/>
          </a:p>
        </p:txBody>
      </p:sp>
      <p:sp>
        <p:nvSpPr>
          <p:cNvPr id="5" name="Footer Placeholder 3">
            <a:extLst>
              <a:ext uri="{FF2B5EF4-FFF2-40B4-BE49-F238E27FC236}">
                <a16:creationId xmlns=""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2022/3/3</a:t>
            </a:fld>
            <a:endParaRPr lang="zh-TW" altLang="en-US"/>
          </a:p>
        </p:txBody>
      </p:sp>
      <p:sp>
        <p:nvSpPr>
          <p:cNvPr id="4" name="Footer Placeholder 2">
            <a:extLst>
              <a:ext uri="{FF2B5EF4-FFF2-40B4-BE49-F238E27FC236}">
                <a16:creationId xmlns=""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2022/3/3</a:t>
            </a:fld>
            <a:endParaRPr lang="zh-TW" altLang="en-US"/>
          </a:p>
        </p:txBody>
      </p:sp>
      <p:sp>
        <p:nvSpPr>
          <p:cNvPr id="9" name="Footer Placeholder 4">
            <a:extLst>
              <a:ext uri="{FF2B5EF4-FFF2-40B4-BE49-F238E27FC236}">
                <a16:creationId xmlns=""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2022/3/3</a:t>
            </a:fld>
            <a:endParaRPr lang="zh-TW" altLang="en-US"/>
          </a:p>
        </p:txBody>
      </p:sp>
      <p:sp>
        <p:nvSpPr>
          <p:cNvPr id="5" name="Footer Placeholder 3">
            <a:extLst>
              <a:ext uri="{FF2B5EF4-FFF2-40B4-BE49-F238E27FC236}">
                <a16:creationId xmlns=""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2022/3/3</a:t>
            </a:fld>
            <a:endParaRPr lang="zh-TW" altLang="en-US"/>
          </a:p>
        </p:txBody>
      </p:sp>
      <p:sp>
        <p:nvSpPr>
          <p:cNvPr id="9" name="Footer Placeholder 5">
            <a:extLst>
              <a:ext uri="{FF2B5EF4-FFF2-40B4-BE49-F238E27FC236}">
                <a16:creationId xmlns=""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2022/3/3</a:t>
            </a:fld>
            <a:endParaRPr lang="zh-TW" altLang="en-US"/>
          </a:p>
        </p:txBody>
      </p:sp>
      <p:sp>
        <p:nvSpPr>
          <p:cNvPr id="4" name="Footer Placeholder 2">
            <a:extLst>
              <a:ext uri="{FF2B5EF4-FFF2-40B4-BE49-F238E27FC236}">
                <a16:creationId xmlns=""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2022/3/3</a:t>
            </a:fld>
            <a:endParaRPr lang="zh-TW" altLang="en-US"/>
          </a:p>
        </p:txBody>
      </p:sp>
      <p:sp>
        <p:nvSpPr>
          <p:cNvPr id="9" name="Footer Placeholder 7">
            <a:extLst>
              <a:ext uri="{FF2B5EF4-FFF2-40B4-BE49-F238E27FC236}">
                <a16:creationId xmlns=""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2022/3/3</a:t>
            </a:fld>
            <a:endParaRPr lang="zh-TW" altLang="en-US"/>
          </a:p>
        </p:txBody>
      </p:sp>
      <p:sp>
        <p:nvSpPr>
          <p:cNvPr id="5" name="Footer Placeholder 3">
            <a:extLst>
              <a:ext uri="{FF2B5EF4-FFF2-40B4-BE49-F238E27FC236}">
                <a16:creationId xmlns=""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2022/3/3</a:t>
            </a:fld>
            <a:endParaRPr lang="zh-TW" altLang="en-US"/>
          </a:p>
        </p:txBody>
      </p:sp>
      <p:sp>
        <p:nvSpPr>
          <p:cNvPr id="4" name="Footer Placeholder 2">
            <a:extLst>
              <a:ext uri="{FF2B5EF4-FFF2-40B4-BE49-F238E27FC236}">
                <a16:creationId xmlns=""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2022/3/3</a:t>
            </a:fld>
            <a:endParaRPr lang="zh-TW" altLang="en-US"/>
          </a:p>
        </p:txBody>
      </p:sp>
      <p:sp>
        <p:nvSpPr>
          <p:cNvPr id="9" name="Footer Placeholder 4">
            <a:extLst>
              <a:ext uri="{FF2B5EF4-FFF2-40B4-BE49-F238E27FC236}">
                <a16:creationId xmlns=""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2022/3/3</a:t>
            </a:fld>
            <a:endParaRPr lang="zh-TW" altLang="en-US"/>
          </a:p>
        </p:txBody>
      </p:sp>
      <p:sp>
        <p:nvSpPr>
          <p:cNvPr id="9" name="Footer Placeholder 5">
            <a:extLst>
              <a:ext uri="{FF2B5EF4-FFF2-40B4-BE49-F238E27FC236}">
                <a16:creationId xmlns=""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2022/3/3</a:t>
            </a:fld>
            <a:endParaRPr lang="zh-TW" altLang="en-US"/>
          </a:p>
        </p:txBody>
      </p:sp>
      <p:sp>
        <p:nvSpPr>
          <p:cNvPr id="7" name="Footer Placeholder 5">
            <a:extLst>
              <a:ext uri="{FF2B5EF4-FFF2-40B4-BE49-F238E27FC236}">
                <a16:creationId xmlns=""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2022/3/3</a:t>
            </a:fld>
            <a:endParaRPr lang="zh-TW" altLang="en-US"/>
          </a:p>
        </p:txBody>
      </p:sp>
      <p:sp>
        <p:nvSpPr>
          <p:cNvPr id="6" name="Footer Placeholder 4">
            <a:extLst>
              <a:ext uri="{FF2B5EF4-FFF2-40B4-BE49-F238E27FC236}">
                <a16:creationId xmlns=""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2022/3/3</a:t>
            </a:fld>
            <a:endParaRPr lang="zh-TW" altLang="en-US"/>
          </a:p>
        </p:txBody>
      </p:sp>
      <p:sp>
        <p:nvSpPr>
          <p:cNvPr id="5" name="Footer Placeholder 4">
            <a:extLst>
              <a:ext uri="{FF2B5EF4-FFF2-40B4-BE49-F238E27FC236}">
                <a16:creationId xmlns=""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2022/3/3</a:t>
            </a:fld>
            <a:endParaRPr lang="zh-TW" altLang="en-US"/>
          </a:p>
        </p:txBody>
      </p:sp>
      <p:sp>
        <p:nvSpPr>
          <p:cNvPr id="5" name="Footer Placeholder 4">
            <a:extLst>
              <a:ext uri="{FF2B5EF4-FFF2-40B4-BE49-F238E27FC236}">
                <a16:creationId xmlns=""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2022/3/3</a:t>
            </a:fld>
            <a:endParaRPr lang="zh-TW" altLang="en-US"/>
          </a:p>
        </p:txBody>
      </p:sp>
      <p:sp>
        <p:nvSpPr>
          <p:cNvPr id="5" name="Footer Placeholder 4">
            <a:extLst>
              <a:ext uri="{FF2B5EF4-FFF2-40B4-BE49-F238E27FC236}">
                <a16:creationId xmlns=""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2022/3/3</a:t>
            </a:fld>
            <a:endParaRPr lang="zh-TW" altLang="en-US"/>
          </a:p>
        </p:txBody>
      </p:sp>
      <p:sp>
        <p:nvSpPr>
          <p:cNvPr id="5" name="Footer Placeholder 4">
            <a:extLst>
              <a:ext uri="{FF2B5EF4-FFF2-40B4-BE49-F238E27FC236}">
                <a16:creationId xmlns=""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2022/3/3</a:t>
            </a:fld>
            <a:endParaRPr lang="zh-TW" altLang="en-US"/>
          </a:p>
        </p:txBody>
      </p:sp>
      <p:sp>
        <p:nvSpPr>
          <p:cNvPr id="5" name="Footer Placeholder 4">
            <a:extLst>
              <a:ext uri="{FF2B5EF4-FFF2-40B4-BE49-F238E27FC236}">
                <a16:creationId xmlns=""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2022/3/3</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12basic.tn.edu.tw/" TargetMode="Externa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adapt.k12ea.gov.tw/"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adapt.k12ea.gov.tw/" TargetMode="External"/><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adapt.k12ea.gov.tw/" TargetMode="External"/><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3" Type="http://schemas.openxmlformats.org/officeDocument/2006/relationships/hyperlink" Target="http://adapt.k12ea.gov.tw/" TargetMode="External"/><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1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3.xml"/><Relationship Id="rId5" Type="http://schemas.openxmlformats.org/officeDocument/2006/relationships/image" Target="../media/image78.gif"/><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hyperlink" Target="https://cap.rcpet.edu.tw/PressRelease10808.htm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22.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8.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5.bin"/><Relationship Id="rId4" Type="http://schemas.openxmlformats.org/officeDocument/2006/relationships/image" Target="../media/image24.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108.xml"/><Relationship Id="rId4" Type="http://schemas.openxmlformats.org/officeDocument/2006/relationships/image" Target="../media/image28.tmp"/></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0.png"/></Relationships>
</file>

<file path=ppt/slides/_rels/slide9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jpeg"/></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0.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747043" y="1382856"/>
            <a:ext cx="8907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dirty="0">
                <a:solidFill>
                  <a:srgbClr val="FF3300"/>
                </a:solidFill>
                <a:latin typeface="標楷體" pitchFamily="65" charset="-120"/>
                <a:ea typeface="標楷體" pitchFamily="65" charset="-120"/>
              </a:rPr>
              <a:t>臺南區</a:t>
            </a:r>
            <a:r>
              <a:rPr kumimoji="0" lang="en-US" altLang="zh-TW" sz="4400" dirty="0">
                <a:solidFill>
                  <a:srgbClr val="FF3300"/>
                </a:solidFill>
                <a:latin typeface="標楷體" pitchFamily="65" charset="-120"/>
                <a:ea typeface="標楷體" pitchFamily="65" charset="-120"/>
              </a:rPr>
              <a:t>110</a:t>
            </a:r>
            <a:r>
              <a:rPr kumimoji="0" lang="zh-TW" altLang="en-US" sz="4400" dirty="0">
                <a:solidFill>
                  <a:srgbClr val="FF3300"/>
                </a:solidFill>
                <a:latin typeface="標楷體" pitchFamily="65" charset="-120"/>
                <a:ea typeface="標楷體" pitchFamily="65" charset="-120"/>
              </a:rPr>
              <a:t>學年度</a:t>
            </a:r>
            <a:endParaRPr kumimoji="0" lang="en-US" altLang="zh-TW" sz="4400" dirty="0">
              <a:solidFill>
                <a:srgbClr val="FF3300"/>
              </a:solidFill>
              <a:latin typeface="標楷體" pitchFamily="65" charset="-120"/>
              <a:ea typeface="標楷體" pitchFamily="65" charset="-120"/>
            </a:endParaRPr>
          </a:p>
          <a:p>
            <a:pPr algn="ctr" eaLnBrk="1" hangingPunct="1">
              <a:spcBef>
                <a:spcPct val="0"/>
              </a:spcBef>
              <a:buClrTx/>
              <a:buFontTx/>
              <a:buNone/>
            </a:pPr>
            <a:r>
              <a:rPr kumimoji="0" lang="zh-TW" altLang="en-US" sz="4400" dirty="0">
                <a:solidFill>
                  <a:srgbClr val="FF3300"/>
                </a:solidFill>
                <a:latin typeface="標楷體" pitchFamily="65" charset="-120"/>
                <a:ea typeface="標楷體" pitchFamily="65" charset="-120"/>
              </a:rPr>
              <a:t>十二年國民基本教育適性入學宣導 </a:t>
            </a:r>
          </a:p>
        </p:txBody>
      </p:sp>
      <p:sp>
        <p:nvSpPr>
          <p:cNvPr id="5" name="投影片編號版面配置區 11">
            <a:extLst>
              <a:ext uri="{FF2B5EF4-FFF2-40B4-BE49-F238E27FC236}">
                <a16:creationId xmlns=""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 xmlns:a16="http://schemas.microsoft.com/office/drawing/2014/main" id="{79DBD938-51D7-49A9-8070-976A5EC83F33}"/>
              </a:ext>
            </a:extLst>
          </p:cNvPr>
          <p:cNvSpPr txBox="1"/>
          <p:nvPr/>
        </p:nvSpPr>
        <p:spPr>
          <a:xfrm>
            <a:off x="7202567" y="6269362"/>
            <a:ext cx="3570208" cy="461665"/>
          </a:xfrm>
          <a:prstGeom prst="rect">
            <a:avLst/>
          </a:prstGeom>
          <a:noFill/>
        </p:spPr>
        <p:txBody>
          <a:bodyPr wrap="none" rtlCol="0">
            <a:spAutoFit/>
          </a:bodyPr>
          <a:lstStyle/>
          <a:p>
            <a:r>
              <a:rPr lang="zh-TW" altLang="en-US" sz="2400" b="1" dirty="0">
                <a:solidFill>
                  <a:srgbClr val="7030A0"/>
                </a:solidFill>
              </a:rPr>
              <a:t>報告人：大橋國中王宏寶</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2283620"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321571" y="4301117"/>
            <a:ext cx="1936027"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6/23-26</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6/29</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4384452"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3503216"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5/21-22</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993654"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492799"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6492303"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7508761"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7278256"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1559497" y="6167046"/>
            <a:ext cx="1848227"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968595"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855641"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6384553"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2423592"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5203814"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794521"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5039758"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2205038"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2313385"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916536"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7422845"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8241546"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123627"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771335" y="4197496"/>
            <a:ext cx="1961757"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7/15</a:t>
            </a:r>
            <a:r>
              <a:rPr kumimoji="0" lang="zh-TW" altLang="en-US" sz="1600" b="1" dirty="0">
                <a:solidFill>
                  <a:prstClr val="black"/>
                </a:solidFill>
                <a:latin typeface="華康粗圓體" pitchFamily="49" charset="-120"/>
                <a:ea typeface="華康粗圓體" pitchFamily="49" charset="-120"/>
              </a:rPr>
              <a:t>藝才班</a:t>
            </a:r>
            <a:r>
              <a:rPr kumimoji="0" lang="en-US" altLang="zh-TW" sz="1600" b="1" dirty="0">
                <a:solidFill>
                  <a:prstClr val="black"/>
                </a:solidFill>
                <a:latin typeface="華康粗圓體" pitchFamily="49" charset="-120"/>
                <a:ea typeface="華康粗圓體" pitchFamily="49" charset="-120"/>
              </a:rPr>
              <a:t>(</a:t>
            </a:r>
            <a:r>
              <a:rPr kumimoji="0" lang="zh-TW" altLang="en-US" sz="1600" b="1" dirty="0">
                <a:solidFill>
                  <a:prstClr val="black"/>
                </a:solidFill>
                <a:latin typeface="華康粗圓體" pitchFamily="49" charset="-120"/>
                <a:ea typeface="華康粗圓體" pitchFamily="49" charset="-120"/>
              </a:rPr>
              <a:t>美術</a:t>
            </a:r>
            <a:r>
              <a:rPr kumimoji="0" lang="en-US" altLang="zh-TW" sz="1600" b="1" dirty="0">
                <a:solidFill>
                  <a:prstClr val="black"/>
                </a:solidFill>
                <a:latin typeface="華康粗圓體" pitchFamily="49" charset="-120"/>
                <a:ea typeface="華康粗圓體" pitchFamily="49" charset="-120"/>
              </a:rPr>
              <a:t>)</a:t>
            </a:r>
            <a:r>
              <a:rPr kumimoji="0" lang="zh-TW" altLang="en-US" sz="1600" b="1" dirty="0">
                <a:solidFill>
                  <a:prstClr val="black"/>
                </a:solidFill>
                <a:latin typeface="華康粗圓體" pitchFamily="49" charset="-120"/>
                <a:ea typeface="華康粗圓體" pitchFamily="49" charset="-120"/>
              </a:rPr>
              <a:t>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7/18</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645846"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9538094"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1559496"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651522"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3420667"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661648"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616050"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1524000"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2345531"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3409567"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5/12</a:t>
            </a:r>
            <a:r>
              <a:rPr kumimoji="0" lang="zh-TW" altLang="en-US" sz="1400" dirty="0">
                <a:solidFill>
                  <a:prstClr val="black"/>
                </a:solidFill>
                <a:latin typeface="華康粗圓體" pitchFamily="49" charset="-120"/>
                <a:ea typeface="華康粗圓體" pitchFamily="49" charset="-120"/>
              </a:rPr>
              <a:t>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5/26</a:t>
            </a:r>
            <a:r>
              <a:rPr kumimoji="0" lang="zh-TW" altLang="en-US" sz="1400" dirty="0">
                <a:solidFill>
                  <a:prstClr val="black"/>
                </a:solidFill>
                <a:latin typeface="華康粗圓體" pitchFamily="49" charset="-120"/>
                <a:ea typeface="華康粗圓體" pitchFamily="49" charset="-120"/>
              </a:rPr>
              <a:t>技優甄審報名</a:t>
            </a:r>
            <a:r>
              <a:rPr kumimoji="0" lang="en-US" altLang="zh-TW" sz="1400" dirty="0">
                <a:solidFill>
                  <a:prstClr val="black"/>
                </a:solidFill>
                <a:latin typeface="華康粗圓體" pitchFamily="49" charset="-120"/>
                <a:ea typeface="華康粗圓體" pitchFamily="49" charset="-120"/>
              </a:rPr>
              <a:t>(PR70</a:t>
            </a:r>
            <a:r>
              <a:rPr kumimoji="0" lang="zh-TW" altLang="en-US" sz="1400" dirty="0">
                <a:solidFill>
                  <a:prstClr val="black"/>
                </a:solidFill>
                <a:latin typeface="華康粗圓體" pitchFamily="49" charset="-120"/>
                <a:ea typeface="華康粗圓體" pitchFamily="49" charset="-120"/>
              </a:rPr>
              <a:t>以上</a:t>
            </a:r>
            <a:r>
              <a:rPr kumimoji="0" lang="en-US" altLang="zh-TW" sz="1400" dirty="0">
                <a:solidFill>
                  <a:prstClr val="black"/>
                </a:solidFill>
                <a:latin typeface="華康粗圓體" pitchFamily="49" charset="-120"/>
                <a:ea typeface="華康粗圓體" pitchFamily="49" charset="-120"/>
              </a:rPr>
              <a:t>)</a:t>
            </a:r>
            <a:endParaRPr kumimoji="0" lang="zh-TW" altLang="en-US" sz="1400" dirty="0">
              <a:solidFill>
                <a:prstClr val="black"/>
              </a:solidFill>
              <a:latin typeface="華康粗圓體" pitchFamily="49" charset="-120"/>
              <a:ea typeface="華康粗圓體" pitchFamily="49" charset="-120"/>
            </a:endParaRPr>
          </a:p>
        </p:txBody>
      </p:sp>
      <p:sp>
        <p:nvSpPr>
          <p:cNvPr id="57" name="橢圓 56"/>
          <p:cNvSpPr/>
          <p:nvPr/>
        </p:nvSpPr>
        <p:spPr>
          <a:xfrm>
            <a:off x="5252157"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5359908"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4418400" y="1829527"/>
            <a:ext cx="2330401" cy="553998"/>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a:t>
            </a: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實用技能班報到、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990271"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6/23-7/4</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5501877"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945036"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3395143"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3152728"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5/2-5/6</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1510665"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3504330" y="6233916"/>
            <a:ext cx="1420152"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zh-TW" altLang="en-US" sz="1500" dirty="0">
                <a:solidFill>
                  <a:prstClr val="black"/>
                </a:solidFill>
                <a:latin typeface="華康粗圓體" pitchFamily="49" charset="-120"/>
                <a:ea typeface="華康粗圓體" pitchFamily="49" charset="-120"/>
              </a:rPr>
              <a:t>實用技能班報名</a:t>
            </a:r>
          </a:p>
        </p:txBody>
      </p:sp>
      <p:cxnSp>
        <p:nvCxnSpPr>
          <p:cNvPr id="67" name="直線單箭頭接點 66"/>
          <p:cNvCxnSpPr>
            <a:cxnSpLocks/>
          </p:cNvCxnSpPr>
          <p:nvPr/>
        </p:nvCxnSpPr>
        <p:spPr>
          <a:xfrm>
            <a:off x="9752524" y="5535638"/>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9192345" y="6186000"/>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8/2</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611725"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7/13</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grpSp>
        <p:nvGrpSpPr>
          <p:cNvPr id="22" name="群組 21">
            <a:extLst>
              <a:ext uri="{FF2B5EF4-FFF2-40B4-BE49-F238E27FC236}">
                <a16:creationId xmlns="" xmlns:a16="http://schemas.microsoft.com/office/drawing/2014/main" id="{2F5EFC34-1207-4460-AC5A-47BF1A25B20E}"/>
              </a:ext>
            </a:extLst>
          </p:cNvPr>
          <p:cNvGrpSpPr/>
          <p:nvPr/>
        </p:nvGrpSpPr>
        <p:grpSpPr>
          <a:xfrm>
            <a:off x="7415866"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8573133"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7/14</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 xmlns:a16="http://schemas.microsoft.com/office/drawing/2014/main" id="{94777F3C-C1FF-46CE-8C96-A1165129DAC6}"/>
              </a:ext>
            </a:extLst>
          </p:cNvPr>
          <p:cNvSpPr/>
          <p:nvPr/>
        </p:nvSpPr>
        <p:spPr>
          <a:xfrm>
            <a:off x="4403378"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6/10</a:t>
            </a:r>
            <a:r>
              <a:rPr kumimoji="0" lang="zh-TW" altLang="en-US" b="1" dirty="0">
                <a:solidFill>
                  <a:prstClr val="black"/>
                </a:solidFill>
                <a:latin typeface="華康粗圓體" pitchFamily="49" charset="-120"/>
                <a:ea typeface="華康粗圓體" pitchFamily="49" charset="-120"/>
              </a:rPr>
              <a:t>教育會考放榜</a:t>
            </a:r>
          </a:p>
        </p:txBody>
      </p:sp>
      <p:sp>
        <p:nvSpPr>
          <p:cNvPr id="71" name="圓角矩形 68">
            <a:extLst>
              <a:ext uri="{FF2B5EF4-FFF2-40B4-BE49-F238E27FC236}">
                <a16:creationId xmlns="" xmlns:a16="http://schemas.microsoft.com/office/drawing/2014/main" id="{3BFC1A83-7039-43E3-9EB9-2198805DC0E2}"/>
              </a:ext>
            </a:extLst>
          </p:cNvPr>
          <p:cNvSpPr/>
          <p:nvPr/>
        </p:nvSpPr>
        <p:spPr>
          <a:xfrm>
            <a:off x="6839231"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 xmlns:a16="http://schemas.microsoft.com/office/drawing/2014/main" id="{4FE0ACA5-095A-476C-993F-30D96CAEC919}"/>
              </a:ext>
            </a:extLst>
          </p:cNvPr>
          <p:cNvSpPr/>
          <p:nvPr/>
        </p:nvSpPr>
        <p:spPr>
          <a:xfrm>
            <a:off x="8598087"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7/13</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 xmlns:a16="http://schemas.microsoft.com/office/drawing/2014/main" id="{353AD32D-89C5-4C4A-9829-1E235382F246}"/>
              </a:ext>
            </a:extLst>
          </p:cNvPr>
          <p:cNvSpPr/>
          <p:nvPr/>
        </p:nvSpPr>
        <p:spPr>
          <a:xfrm>
            <a:off x="4417461"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b="1" dirty="0">
                <a:solidFill>
                  <a:prstClr val="black"/>
                </a:solidFill>
                <a:latin typeface="華康粗圓體" pitchFamily="49" charset="-120"/>
                <a:ea typeface="華康粗圓體" pitchFamily="49" charset="-120"/>
              </a:rPr>
              <a:t>6/10</a:t>
            </a:r>
            <a:r>
              <a:rPr kumimoji="0" lang="zh-TW" altLang="en-US"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 xmlns:a16="http://schemas.microsoft.com/office/drawing/2014/main" id="{9846D9FB-8FFB-4290-AFFD-A78E6D5697B3}"/>
              </a:ext>
            </a:extLst>
          </p:cNvPr>
          <p:cNvSpPr/>
          <p:nvPr/>
        </p:nvSpPr>
        <p:spPr>
          <a:xfrm>
            <a:off x="5283218"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6/21</a:t>
            </a:r>
            <a:r>
              <a:rPr kumimoji="0" lang="zh-TW" altLang="en-US"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2884333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111</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ext uri="{D42A27DB-BD31-4B8C-83A1-F6EECF244321}">
                <p14:modId xmlns:p14="http://schemas.microsoft.com/office/powerpoint/2010/main" val="1316333188"/>
              </p:ext>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 xmlns:a16="http://schemas.microsoft.com/office/drawing/2014/main" val="20000"/>
                    </a:ext>
                  </a:extLst>
                </a:gridCol>
                <a:gridCol w="2010964">
                  <a:extLst>
                    <a:ext uri="{9D8B030D-6E8A-4147-A177-3AD203B41FA5}">
                      <a16:colId xmlns="" xmlns:a16="http://schemas.microsoft.com/office/drawing/2014/main" val="20001"/>
                    </a:ext>
                  </a:extLst>
                </a:gridCol>
                <a:gridCol w="696685">
                  <a:extLst>
                    <a:ext uri="{9D8B030D-6E8A-4147-A177-3AD203B41FA5}">
                      <a16:colId xmlns="" xmlns:a16="http://schemas.microsoft.com/office/drawing/2014/main" val="20002"/>
                    </a:ext>
                  </a:extLst>
                </a:gridCol>
                <a:gridCol w="1699073">
                  <a:extLst>
                    <a:ext uri="{9D8B030D-6E8A-4147-A177-3AD203B41FA5}">
                      <a16:colId xmlns="" xmlns:a16="http://schemas.microsoft.com/office/drawing/2014/main" val="20003"/>
                    </a:ext>
                  </a:extLst>
                </a:gridCol>
                <a:gridCol w="785602">
                  <a:extLst>
                    <a:ext uri="{9D8B030D-6E8A-4147-A177-3AD203B41FA5}">
                      <a16:colId xmlns="" xmlns:a16="http://schemas.microsoft.com/office/drawing/2014/main" val="20004"/>
                    </a:ext>
                  </a:extLst>
                </a:gridCol>
                <a:gridCol w="2087324">
                  <a:extLst>
                    <a:ext uri="{9D8B030D-6E8A-4147-A177-3AD203B41FA5}">
                      <a16:colId xmlns="" xmlns:a16="http://schemas.microsoft.com/office/drawing/2014/main" val="20005"/>
                    </a:ext>
                  </a:extLst>
                </a:gridCol>
                <a:gridCol w="687978">
                  <a:extLst>
                    <a:ext uri="{9D8B030D-6E8A-4147-A177-3AD203B41FA5}">
                      <a16:colId xmlns="" xmlns:a16="http://schemas.microsoft.com/office/drawing/2014/main" val="20006"/>
                    </a:ext>
                  </a:extLst>
                </a:gridCol>
                <a:gridCol w="2699660">
                  <a:extLst>
                    <a:ext uri="{9D8B030D-6E8A-4147-A177-3AD203B41FA5}">
                      <a16:colId xmlns=""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高苑</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嘉南藥理</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11"/>
                  </a:ext>
                </a:extLst>
              </a:tr>
            </a:tbl>
          </a:graphicData>
        </a:graphic>
      </p:graphicFrame>
      <p:sp>
        <p:nvSpPr>
          <p:cNvPr id="8" name="文字方塊 133">
            <a:extLst>
              <a:ext uri="{FF2B5EF4-FFF2-40B4-BE49-F238E27FC236}">
                <a16:creationId xmlns="" xmlns:a16="http://schemas.microsoft.com/office/drawing/2014/main" id="{172671BB-ED69-49CC-B855-F866BADB2176}"/>
              </a:ext>
            </a:extLst>
          </p:cNvPr>
          <p:cNvSpPr txBox="1">
            <a:spLocks noChangeArrowheads="1"/>
          </p:cNvSpPr>
          <p:nvPr/>
        </p:nvSpPr>
        <p:spPr bwMode="auto">
          <a:xfrm>
            <a:off x="10001127" y="6423297"/>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Tree>
    <p:extLst>
      <p:ext uri="{BB962C8B-B14F-4D97-AF65-F5344CB8AC3E}">
        <p14:creationId xmlns:p14="http://schemas.microsoft.com/office/powerpoint/2010/main" val="2312034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6" name="投影片編號版面配置區 11">
            <a:extLst>
              <a:ext uri="{FF2B5EF4-FFF2-40B4-BE49-F238E27FC236}">
                <a16:creationId xmlns=""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字方塊 12">
            <a:extLst>
              <a:ext uri="{FF2B5EF4-FFF2-40B4-BE49-F238E27FC236}">
                <a16:creationId xmlns="" xmlns:a16="http://schemas.microsoft.com/office/drawing/2014/main" id="{4346E842-4190-4E42-84DD-A5BC137406B3}"/>
              </a:ext>
            </a:extLst>
          </p:cNvPr>
          <p:cNvSpPr txBox="1"/>
          <p:nvPr/>
        </p:nvSpPr>
        <p:spPr>
          <a:xfrm>
            <a:off x="1614488" y="1301493"/>
            <a:ext cx="3655168"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多元學習表現</a:t>
            </a:r>
            <a:r>
              <a:rPr lang="en-US"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服務學習</a:t>
            </a:r>
            <a:endParaRPr lang="en-US" altLang="zh-TW" sz="2400" b="1" dirty="0">
              <a:solidFill>
                <a:srgbClr val="3939FF"/>
              </a:solidFill>
              <a:latin typeface="微軟正黑體" pitchFamily="34" charset="-120"/>
            </a:endParaRPr>
          </a:p>
        </p:txBody>
      </p:sp>
      <p:sp>
        <p:nvSpPr>
          <p:cNvPr id="18" name="文字方塊 17">
            <a:extLst>
              <a:ext uri="{FF2B5EF4-FFF2-40B4-BE49-F238E27FC236}">
                <a16:creationId xmlns="" xmlns:a16="http://schemas.microsoft.com/office/drawing/2014/main" id="{81881497-BD7A-435F-9BF1-DE28EE3978F4}"/>
              </a:ext>
            </a:extLst>
          </p:cNvPr>
          <p:cNvSpPr txBox="1"/>
          <p:nvPr/>
        </p:nvSpPr>
        <p:spPr>
          <a:xfrm>
            <a:off x="1604629" y="3709013"/>
            <a:ext cx="1675459"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均衡學習</a:t>
            </a:r>
            <a:endParaRPr lang="en-US" altLang="zh-TW" sz="2400" b="1" dirty="0">
              <a:solidFill>
                <a:srgbClr val="3939FF"/>
              </a:solidFill>
              <a:latin typeface="微軟正黑體" pitchFamily="34" charset="-120"/>
            </a:endParaRPr>
          </a:p>
        </p:txBody>
      </p:sp>
      <p:sp>
        <p:nvSpPr>
          <p:cNvPr id="19" name="文字方塊 18">
            <a:extLst>
              <a:ext uri="{FF2B5EF4-FFF2-40B4-BE49-F238E27FC236}">
                <a16:creationId xmlns="" xmlns:a16="http://schemas.microsoft.com/office/drawing/2014/main" id="{B02331D0-4A18-4B05-81BA-CE9B16575D30}"/>
              </a:ext>
            </a:extLst>
          </p:cNvPr>
          <p:cNvSpPr txBox="1"/>
          <p:nvPr/>
        </p:nvSpPr>
        <p:spPr>
          <a:xfrm>
            <a:off x="1764283" y="1722803"/>
            <a:ext cx="8075824" cy="707886"/>
          </a:xfrm>
          <a:prstGeom prst="rect">
            <a:avLst/>
          </a:prstGeom>
          <a:noFill/>
        </p:spPr>
        <p:txBody>
          <a:bodyPr wrap="square" rtlCol="0">
            <a:spAutoFit/>
          </a:bodyPr>
          <a:lstStyle/>
          <a:p>
            <a:r>
              <a:rPr lang="zh-TW" altLang="zh-TW" sz="2000" b="1" dirty="0">
                <a:solidFill>
                  <a:srgbClr val="FF0000"/>
                </a:solidFill>
                <a:latin typeface="微軟正黑體" pitchFamily="34" charset="-120"/>
              </a:rPr>
              <a:t>因應全國實施疫情警戒期間</a:t>
            </a:r>
            <a:r>
              <a:rPr lang="zh-TW" altLang="zh-TW" sz="2000" b="1" dirty="0">
                <a:solidFill>
                  <a:srgbClr val="3939FF"/>
                </a:solidFill>
                <a:latin typeface="微軟正黑體" pitchFamily="34" charset="-120"/>
              </a:rPr>
              <a:t>，影響學生參加校內服務學習課程及活動，或於校外參加志工服務或社區服務。</a:t>
            </a:r>
            <a:r>
              <a:rPr lang="zh-TW" altLang="en-US" sz="2000" b="1" dirty="0">
                <a:solidFill>
                  <a:srgbClr val="3939FF"/>
                </a:solidFill>
                <a:latin typeface="微軟正黑體" pitchFamily="34" charset="-120"/>
              </a:rPr>
              <a:t>調整</a:t>
            </a:r>
          </a:p>
        </p:txBody>
      </p:sp>
      <p:sp>
        <p:nvSpPr>
          <p:cNvPr id="20" name="文字方塊 19">
            <a:extLst>
              <a:ext uri="{FF2B5EF4-FFF2-40B4-BE49-F238E27FC236}">
                <a16:creationId xmlns="" xmlns:a16="http://schemas.microsoft.com/office/drawing/2014/main" id="{55997C3D-42B7-4E4F-AA61-BB161EAD1A08}"/>
              </a:ext>
            </a:extLst>
          </p:cNvPr>
          <p:cNvSpPr txBox="1"/>
          <p:nvPr/>
        </p:nvSpPr>
        <p:spPr>
          <a:xfrm>
            <a:off x="2152283" y="2456490"/>
            <a:ext cx="6832320" cy="461665"/>
          </a:xfrm>
          <a:prstGeom prst="rect">
            <a:avLst/>
          </a:prstGeom>
          <a:noFill/>
        </p:spPr>
        <p:txBody>
          <a:bodyPr wrap="none" rtlCol="0">
            <a:spAutoFit/>
          </a:bodyPr>
          <a:lstStyle/>
          <a:p>
            <a:r>
              <a:rPr lang="zh-TW" altLang="zh-TW" sz="2400" b="1" dirty="0">
                <a:solidFill>
                  <a:srgbClr val="FF0000"/>
                </a:solidFill>
                <a:latin typeface="微軟正黑體" pitchFamily="34" charset="-120"/>
              </a:rPr>
              <a:t>服務時數每</a:t>
            </a:r>
            <a:r>
              <a:rPr lang="en-US" altLang="zh-TW" sz="2400" b="1" dirty="0">
                <a:solidFill>
                  <a:srgbClr val="FF0000"/>
                </a:solidFill>
                <a:latin typeface="微軟正黑體" pitchFamily="34" charset="-120"/>
              </a:rPr>
              <a:t> 1</a:t>
            </a:r>
            <a:r>
              <a:rPr lang="zh-TW" altLang="zh-TW" sz="2400" b="1" dirty="0">
                <a:solidFill>
                  <a:srgbClr val="FF0000"/>
                </a:solidFill>
                <a:latin typeface="微軟正黑體" pitchFamily="34" charset="-120"/>
              </a:rPr>
              <a:t>小時得</a:t>
            </a:r>
            <a:r>
              <a:rPr lang="en-US" altLang="zh-TW" sz="2400" b="1" dirty="0">
                <a:solidFill>
                  <a:srgbClr val="FF0000"/>
                </a:solidFill>
                <a:latin typeface="微軟正黑體" pitchFamily="34" charset="-120"/>
              </a:rPr>
              <a:t> 0.5</a:t>
            </a:r>
            <a:r>
              <a:rPr lang="zh-TW" altLang="zh-TW" sz="2400" b="1" dirty="0">
                <a:solidFill>
                  <a:srgbClr val="FF0000"/>
                </a:solidFill>
                <a:latin typeface="微軟正黑體" pitchFamily="34" charset="-120"/>
              </a:rPr>
              <a:t>分</a:t>
            </a:r>
            <a:r>
              <a:rPr lang="en-US" altLang="zh-TW" sz="2000" b="1" dirty="0">
                <a:solidFill>
                  <a:srgbClr val="3939FF"/>
                </a:solidFill>
                <a:latin typeface="微軟正黑體" pitchFamily="34" charset="-120"/>
              </a:rPr>
              <a:t>(</a:t>
            </a:r>
            <a:r>
              <a:rPr lang="zh-TW" altLang="zh-TW" sz="2000" b="1" dirty="0">
                <a:solidFill>
                  <a:srgbClr val="3939FF"/>
                </a:solidFill>
                <a:latin typeface="微軟正黑體" pitchFamily="34" charset="-120"/>
              </a:rPr>
              <a:t>積分上限</a:t>
            </a:r>
            <a:r>
              <a:rPr lang="en-US" altLang="zh-TW" sz="2000" b="1" dirty="0">
                <a:solidFill>
                  <a:srgbClr val="3939FF"/>
                </a:solidFill>
                <a:latin typeface="微軟正黑體" pitchFamily="34" charset="-120"/>
              </a:rPr>
              <a:t>15</a:t>
            </a:r>
            <a:r>
              <a:rPr lang="zh-TW" altLang="zh-TW" sz="2000" b="1" dirty="0">
                <a:solidFill>
                  <a:srgbClr val="3939FF"/>
                </a:solidFill>
                <a:latin typeface="微軟正黑體" pitchFamily="34" charset="-120"/>
              </a:rPr>
              <a:t>分，計</a:t>
            </a:r>
            <a:r>
              <a:rPr lang="en-US" altLang="zh-TW" sz="2000" b="1" dirty="0">
                <a:solidFill>
                  <a:srgbClr val="3939FF"/>
                </a:solidFill>
                <a:latin typeface="微軟正黑體" pitchFamily="34" charset="-120"/>
              </a:rPr>
              <a:t>30</a:t>
            </a:r>
            <a:r>
              <a:rPr lang="zh-TW" altLang="zh-TW" sz="2000" b="1" dirty="0">
                <a:solidFill>
                  <a:srgbClr val="3939FF"/>
                </a:solidFill>
                <a:latin typeface="微軟正黑體" pitchFamily="34" charset="-120"/>
              </a:rPr>
              <a:t>小時</a:t>
            </a:r>
            <a:r>
              <a:rPr lang="en-US" altLang="zh-TW" sz="2000" b="1" dirty="0">
                <a:solidFill>
                  <a:srgbClr val="3939FF"/>
                </a:solidFill>
                <a:latin typeface="微軟正黑體" pitchFamily="34" charset="-120"/>
              </a:rPr>
              <a:t>)</a:t>
            </a:r>
            <a:endParaRPr lang="zh-TW" altLang="en-US" sz="2000" b="1" dirty="0">
              <a:solidFill>
                <a:srgbClr val="3939FF"/>
              </a:solidFill>
              <a:latin typeface="微軟正黑體" pitchFamily="34" charset="-120"/>
            </a:endParaRPr>
          </a:p>
        </p:txBody>
      </p:sp>
      <p:sp>
        <p:nvSpPr>
          <p:cNvPr id="32" name="标题占位符 1">
            <a:extLst>
              <a:ext uri="{FF2B5EF4-FFF2-40B4-BE49-F238E27FC236}">
                <a16:creationId xmlns="" xmlns:a16="http://schemas.microsoft.com/office/drawing/2014/main" id="{85A9B45D-3F12-428B-A51E-0E3F7D9C7A36}"/>
              </a:ext>
            </a:extLst>
          </p:cNvPr>
          <p:cNvSpPr>
            <a:spLocks noGrp="1"/>
          </p:cNvSpPr>
          <p:nvPr>
            <p:ph type="title"/>
          </p:nvPr>
        </p:nvSpPr>
        <p:spPr>
          <a:xfrm>
            <a:off x="2196614" y="2947585"/>
            <a:ext cx="5642296" cy="456858"/>
          </a:xfrm>
          <a:prstGeom prst="rect">
            <a:avLst/>
          </a:prstGeom>
        </p:spPr>
        <p:txBody>
          <a:bodyPr vert="horz" wrap="square" lIns="91440" tIns="45720" rIns="91440" bIns="45720" numCol="1" rtlCol="0" anchor="ctr" anchorCtr="0" compatLnSpc="1">
            <a:prstTxWarp prst="textNoShape">
              <a:avLst/>
            </a:prstTxWarp>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TW" altLang="zh-TW" sz="2000" b="1" dirty="0">
                <a:solidFill>
                  <a:srgbClr val="FF0000"/>
                </a:solidFill>
                <a:latin typeface="微軟正黑體" pitchFamily="34" charset="-120"/>
                <a:ea typeface="微軟正黑體" pitchFamily="34" charset="-120"/>
              </a:rPr>
              <a:t>僅適用參加</a:t>
            </a:r>
            <a:r>
              <a:rPr lang="en-US" altLang="zh-TW" sz="2000" b="1" dirty="0">
                <a:solidFill>
                  <a:srgbClr val="FF0000"/>
                </a:solidFill>
                <a:latin typeface="微軟正黑體" pitchFamily="34" charset="-120"/>
                <a:ea typeface="微軟正黑體" pitchFamily="34" charset="-120"/>
              </a:rPr>
              <a:t> 111</a:t>
            </a:r>
            <a:r>
              <a:rPr lang="zh-TW" altLang="zh-TW" sz="2000" b="1" dirty="0">
                <a:solidFill>
                  <a:srgbClr val="FF0000"/>
                </a:solidFill>
                <a:latin typeface="微軟正黑體" pitchFamily="34" charset="-120"/>
                <a:ea typeface="微軟正黑體" pitchFamily="34" charset="-120"/>
              </a:rPr>
              <a:t>及</a:t>
            </a:r>
            <a:r>
              <a:rPr lang="en-US" altLang="zh-TW" sz="2000" b="1" dirty="0">
                <a:solidFill>
                  <a:srgbClr val="FF0000"/>
                </a:solidFill>
                <a:latin typeface="微軟正黑體" pitchFamily="34" charset="-120"/>
                <a:ea typeface="微軟正黑體" pitchFamily="34" charset="-120"/>
              </a:rPr>
              <a:t> 112</a:t>
            </a:r>
            <a:r>
              <a:rPr lang="zh-TW" altLang="zh-TW" sz="2000" b="1" dirty="0">
                <a:solidFill>
                  <a:srgbClr val="FF0000"/>
                </a:solidFill>
                <a:latin typeface="微軟正黑體" pitchFamily="34" charset="-120"/>
                <a:ea typeface="微軟正黑體" pitchFamily="34" charset="-120"/>
              </a:rPr>
              <a:t>學年</a:t>
            </a:r>
            <a:r>
              <a:rPr lang="zh-TW" altLang="en-US" sz="2000" b="1" dirty="0">
                <a:solidFill>
                  <a:srgbClr val="FF0000"/>
                </a:solidFill>
                <a:latin typeface="微軟正黑體" pitchFamily="34" charset="-120"/>
                <a:ea typeface="微軟正黑體" pitchFamily="34" charset="-120"/>
              </a:rPr>
              <a:t>度</a:t>
            </a:r>
            <a:r>
              <a:rPr lang="zh-TW" altLang="zh-TW" sz="2000" b="1" dirty="0">
                <a:solidFill>
                  <a:srgbClr val="FF0000"/>
                </a:solidFill>
                <a:latin typeface="微軟正黑體" pitchFamily="34" charset="-120"/>
                <a:ea typeface="微軟正黑體" pitchFamily="34" charset="-120"/>
              </a:rPr>
              <a:t>服務學習積分採計</a:t>
            </a:r>
            <a:endParaRPr lang="zh-TW" altLang="en-US" sz="2000" b="1" dirty="0">
              <a:solidFill>
                <a:srgbClr val="FF0000"/>
              </a:solidFill>
              <a:latin typeface="微軟正黑體" pitchFamily="34" charset="-120"/>
              <a:ea typeface="微軟正黑體" pitchFamily="34" charset="-120"/>
            </a:endParaRPr>
          </a:p>
        </p:txBody>
      </p:sp>
      <p:sp>
        <p:nvSpPr>
          <p:cNvPr id="33" name="文字方塊 32">
            <a:extLst>
              <a:ext uri="{FF2B5EF4-FFF2-40B4-BE49-F238E27FC236}">
                <a16:creationId xmlns="" xmlns:a16="http://schemas.microsoft.com/office/drawing/2014/main" id="{D137F1FE-3788-4BD9-A4A6-E252F1F49309}"/>
              </a:ext>
            </a:extLst>
          </p:cNvPr>
          <p:cNvSpPr txBox="1"/>
          <p:nvPr/>
        </p:nvSpPr>
        <p:spPr>
          <a:xfrm>
            <a:off x="1760816" y="4132482"/>
            <a:ext cx="8528701" cy="1631216"/>
          </a:xfrm>
          <a:prstGeom prst="rect">
            <a:avLst/>
          </a:prstGeom>
          <a:noFill/>
        </p:spPr>
        <p:txBody>
          <a:bodyPr wrap="square" rtlCol="0">
            <a:spAutoFit/>
          </a:bodyPr>
          <a:lstStyle/>
          <a:p>
            <a:pPr lvl="0"/>
            <a:r>
              <a:rPr lang="en-US" altLang="zh-TW" sz="2000" b="1" u="sng" dirty="0">
                <a:solidFill>
                  <a:srgbClr val="3939FF"/>
                </a:solidFill>
                <a:latin typeface="微軟正黑體" pitchFamily="34" charset="-120"/>
              </a:rPr>
              <a:t>108</a:t>
            </a:r>
            <a:r>
              <a:rPr lang="zh-TW" altLang="zh-TW" sz="2000" b="1" u="sng" dirty="0">
                <a:solidFill>
                  <a:srgbClr val="3939FF"/>
                </a:solidFill>
                <a:latin typeface="微軟正黑體" pitchFamily="34" charset="-120"/>
              </a:rPr>
              <a:t>學年度以後</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健康與體育、藝術、綜合活動、科技等四學習領域</a:t>
            </a:r>
          </a:p>
          <a:p>
            <a:pPr lvl="0"/>
            <a:r>
              <a:rPr lang="en-US" altLang="zh-TW" sz="2000" b="1" u="sng" dirty="0">
                <a:solidFill>
                  <a:srgbClr val="3939FF"/>
                </a:solidFill>
                <a:latin typeface="微軟正黑體" pitchFamily="34" charset="-120"/>
              </a:rPr>
              <a:t>107</a:t>
            </a:r>
            <a:r>
              <a:rPr lang="zh-TW" altLang="zh-TW" sz="2000" b="1" u="sng" dirty="0">
                <a:solidFill>
                  <a:srgbClr val="3939FF"/>
                </a:solidFill>
                <a:latin typeface="微軟正黑體" pitchFamily="34" charset="-120"/>
              </a:rPr>
              <a:t>學年度以前</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健康與體育、藝術與人文、綜合活動等三學習領域</a:t>
            </a:r>
            <a:endParaRPr lang="en-US" altLang="zh-TW" sz="2000" b="1" dirty="0">
              <a:solidFill>
                <a:srgbClr val="FF0000"/>
              </a:solidFill>
              <a:latin typeface="微軟正黑體" pitchFamily="34" charset="-120"/>
            </a:endParaRPr>
          </a:p>
          <a:p>
            <a:pPr lvl="0"/>
            <a:r>
              <a:rPr lang="zh-TW" altLang="zh-TW" sz="2000" b="1" dirty="0">
                <a:solidFill>
                  <a:srgbClr val="3939FF"/>
                </a:solidFill>
                <a:latin typeface="微軟正黑體" pitchFamily="34" charset="-120"/>
              </a:rPr>
              <a:t>七年級上、下學期、八年級上、下學期及九年級上學期等</a:t>
            </a:r>
            <a:r>
              <a:rPr lang="en-US" altLang="zh-TW" sz="2000" b="1" dirty="0">
                <a:solidFill>
                  <a:srgbClr val="3939FF"/>
                </a:solidFill>
                <a:latin typeface="微軟正黑體" pitchFamily="34" charset="-120"/>
              </a:rPr>
              <a:t>5</a:t>
            </a:r>
            <a:r>
              <a:rPr lang="zh-TW" altLang="zh-TW" sz="2000" b="1" dirty="0">
                <a:solidFill>
                  <a:srgbClr val="3939FF"/>
                </a:solidFill>
                <a:latin typeface="微軟正黑體" pitchFamily="34" charset="-120"/>
              </a:rPr>
              <a:t>學期成績。</a:t>
            </a:r>
          </a:p>
        </p:txBody>
      </p:sp>
      <p:sp>
        <p:nvSpPr>
          <p:cNvPr id="51" name="內容版面配置區 2">
            <a:extLst>
              <a:ext uri="{FF2B5EF4-FFF2-40B4-BE49-F238E27FC236}">
                <a16:creationId xmlns="" xmlns:a16="http://schemas.microsoft.com/office/drawing/2014/main" id="{C4249F5A-3EB6-4F51-98C2-971CCC9A262E}"/>
              </a:ext>
            </a:extLst>
          </p:cNvPr>
          <p:cNvSpPr>
            <a:spLocks noGrp="1"/>
          </p:cNvSpPr>
          <p:nvPr>
            <p:ph idx="1"/>
          </p:nvPr>
        </p:nvSpPr>
        <p:spPr>
          <a:xfrm>
            <a:off x="1860483" y="5774539"/>
            <a:ext cx="8102083" cy="827534"/>
          </a:xfrm>
        </p:spPr>
        <p:txBody>
          <a:bodyPr rtlCol="0">
            <a:noAutofit/>
          </a:bodyPr>
          <a:lstStyle/>
          <a:p>
            <a:pPr marL="0" indent="0" fontAlgn="auto">
              <a:spcBef>
                <a:spcPts val="0"/>
              </a:spcBef>
              <a:buNone/>
              <a:defRPr/>
            </a:pPr>
            <a:r>
              <a:rPr lang="zh-TW" altLang="en-US" sz="2400" b="1" dirty="0">
                <a:solidFill>
                  <a:srgbClr val="FF0000"/>
                </a:solidFill>
                <a:latin typeface="微軟正黑體" pitchFamily="34" charset="-120"/>
                <a:ea typeface="微軟正黑體" pitchFamily="34" charset="-120"/>
              </a:rPr>
              <a:t>每</a:t>
            </a:r>
            <a:r>
              <a:rPr lang="en-US" altLang="zh-TW" sz="2400" b="1" dirty="0">
                <a:solidFill>
                  <a:srgbClr val="FF0000"/>
                </a:solidFill>
                <a:latin typeface="微軟正黑體" pitchFamily="34" charset="-120"/>
                <a:ea typeface="微軟正黑體" pitchFamily="34" charset="-120"/>
              </a:rPr>
              <a:t>1</a:t>
            </a:r>
            <a:r>
              <a:rPr lang="zh-TW" altLang="en-US" sz="2400" b="1" dirty="0">
                <a:solidFill>
                  <a:srgbClr val="FF0000"/>
                </a:solidFill>
                <a:latin typeface="微軟正黑體" pitchFamily="34" charset="-120"/>
                <a:ea typeface="微軟正黑體" pitchFamily="34" charset="-120"/>
              </a:rPr>
              <a:t>項可採計學習領域</a:t>
            </a:r>
            <a:r>
              <a:rPr lang="zh-TW" altLang="en-US" sz="2400" b="1" dirty="0">
                <a:solidFill>
                  <a:srgbClr val="3939FF"/>
                </a:solidFill>
                <a:latin typeface="微軟正黑體" pitchFamily="34" charset="-120"/>
                <a:ea typeface="微軟正黑體" pitchFamily="34" charset="-120"/>
              </a:rPr>
              <a:t>「</a:t>
            </a:r>
            <a:r>
              <a:rPr lang="en-US" altLang="zh-TW" sz="2400" b="1" dirty="0">
                <a:solidFill>
                  <a:srgbClr val="3939FF"/>
                </a:solidFill>
                <a:latin typeface="微軟正黑體" pitchFamily="34" charset="-120"/>
                <a:ea typeface="微軟正黑體" pitchFamily="34" charset="-120"/>
              </a:rPr>
              <a:t>5</a:t>
            </a:r>
            <a:r>
              <a:rPr lang="zh-TW" altLang="en-US" sz="2400" b="1" dirty="0">
                <a:solidFill>
                  <a:srgbClr val="3939FF"/>
                </a:solidFill>
                <a:latin typeface="微軟正黑體" pitchFamily="34" charset="-120"/>
                <a:ea typeface="微軟正黑體" pitchFamily="34" charset="-120"/>
              </a:rPr>
              <a:t>學期平均成績」達</a:t>
            </a:r>
            <a:r>
              <a:rPr lang="en-US" altLang="zh-TW" sz="2400" b="1" dirty="0">
                <a:solidFill>
                  <a:srgbClr val="3939FF"/>
                </a:solidFill>
                <a:latin typeface="微軟正黑體" pitchFamily="34" charset="-120"/>
                <a:ea typeface="微軟正黑體" pitchFamily="34" charset="-120"/>
              </a:rPr>
              <a:t>60</a:t>
            </a:r>
            <a:r>
              <a:rPr lang="zh-TW" altLang="en-US" sz="2400" b="1" dirty="0">
                <a:solidFill>
                  <a:srgbClr val="3939FF"/>
                </a:solidFill>
                <a:latin typeface="微軟正黑體" pitchFamily="34" charset="-120"/>
                <a:ea typeface="微軟正黑體" pitchFamily="34" charset="-120"/>
              </a:rPr>
              <a:t>分以上</a:t>
            </a:r>
            <a:r>
              <a:rPr lang="zh-TW" altLang="en-US" sz="2400" b="1" dirty="0">
                <a:solidFill>
                  <a:srgbClr val="FF0000"/>
                </a:solidFill>
                <a:latin typeface="微軟正黑體" pitchFamily="34" charset="-120"/>
                <a:ea typeface="微軟正黑體" pitchFamily="34" charset="-120"/>
              </a:rPr>
              <a:t>得</a:t>
            </a:r>
            <a:r>
              <a:rPr lang="en-US" altLang="zh-TW" sz="2400" b="1" dirty="0">
                <a:solidFill>
                  <a:srgbClr val="FF0000"/>
                </a:solidFill>
                <a:latin typeface="微軟正黑體" pitchFamily="34" charset="-120"/>
                <a:ea typeface="微軟正黑體" pitchFamily="34" charset="-120"/>
              </a:rPr>
              <a:t>7</a:t>
            </a:r>
            <a:r>
              <a:rPr lang="zh-TW" altLang="en-US" sz="2400" b="1" dirty="0">
                <a:solidFill>
                  <a:srgbClr val="FF0000"/>
                </a:solidFill>
                <a:latin typeface="微軟正黑體" pitchFamily="34" charset="-120"/>
                <a:ea typeface="微軟正黑體" pitchFamily="34" charset="-120"/>
              </a:rPr>
              <a:t>分</a:t>
            </a:r>
            <a:endParaRPr lang="en-US" altLang="zh-TW" sz="2400" b="1" dirty="0">
              <a:solidFill>
                <a:srgbClr val="FF0000"/>
              </a:solidFill>
              <a:latin typeface="微軟正黑體" pitchFamily="34" charset="-120"/>
              <a:ea typeface="微軟正黑體" pitchFamily="34" charset="-120"/>
            </a:endParaRPr>
          </a:p>
          <a:p>
            <a:pPr marL="0" indent="0" fontAlgn="auto">
              <a:spcBef>
                <a:spcPts val="0"/>
              </a:spcBef>
              <a:buNone/>
              <a:defRPr/>
            </a:pPr>
            <a:r>
              <a:rPr lang="zh-TW" altLang="en-US" sz="2400" b="1" dirty="0">
                <a:solidFill>
                  <a:srgbClr val="3939FF"/>
                </a:solidFill>
                <a:latin typeface="微軟正黑體" pitchFamily="34" charset="-120"/>
                <a:ea typeface="微軟正黑體" pitchFamily="34" charset="-120"/>
              </a:rPr>
              <a:t>積分上限</a:t>
            </a:r>
            <a:r>
              <a:rPr lang="en-US" altLang="zh-TW" sz="2400" b="1" dirty="0">
                <a:solidFill>
                  <a:srgbClr val="3939FF"/>
                </a:solidFill>
                <a:latin typeface="微軟正黑體" pitchFamily="34" charset="-120"/>
                <a:ea typeface="微軟正黑體" pitchFamily="34" charset="-120"/>
              </a:rPr>
              <a:t>21</a:t>
            </a:r>
            <a:r>
              <a:rPr lang="zh-TW" altLang="en-US" sz="2400" b="1" dirty="0">
                <a:solidFill>
                  <a:srgbClr val="3939FF"/>
                </a:solidFill>
                <a:latin typeface="微軟正黑體" pitchFamily="34" charset="-120"/>
                <a:ea typeface="微軟正黑體" pitchFamily="34" charset="-120"/>
              </a:rPr>
              <a:t>分</a:t>
            </a:r>
            <a:endParaRPr lang="en-US" altLang="zh-TW" sz="2400" b="1" dirty="0">
              <a:solidFill>
                <a:srgbClr val="3939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42308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111</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a:solidFill>
                  <a:srgbClr val="FF0000"/>
                </a:solidFill>
                <a:effectLst>
                  <a:glow rad="127000">
                    <a:schemeClr val="bg1">
                      <a:alpha val="91000"/>
                    </a:schemeClr>
                  </a:glow>
                </a:effectLst>
                <a:latin typeface="標楷體" pitchFamily="65" charset="-120"/>
                <a:ea typeface="標楷體" pitchFamily="65" charset="-120"/>
              </a:rPr>
              <a:t>110</a:t>
            </a:r>
            <a:r>
              <a:rPr lang="zh-TW" altLang="en-US" spc="-150">
                <a:solidFill>
                  <a:srgbClr val="FF0000"/>
                </a:solidFill>
                <a:effectLst>
                  <a:glow rad="127000">
                    <a:schemeClr val="bg1">
                      <a:alpha val="91000"/>
                    </a:schemeClr>
                  </a:glow>
                </a:effectLst>
                <a:latin typeface="標楷體" pitchFamily="65" charset="-120"/>
                <a:ea typeface="標楷體" pitchFamily="65" charset="-120"/>
              </a:rPr>
              <a:t>學年</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107</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2626113653"/>
              </p:ext>
            </p:extLst>
          </p:nvPr>
        </p:nvGraphicFramePr>
        <p:xfrm>
          <a:off x="127000" y="639925"/>
          <a:ext cx="11938000" cy="6142382"/>
        </p:xfrm>
        <a:graphic>
          <a:graphicData uri="http://schemas.openxmlformats.org/drawingml/2006/table">
            <a:tbl>
              <a:tblPr firstRow="1" bandRow="1">
                <a:tableStyleId>{5C22544A-7EE6-4342-B048-85BDC9FD1C3A}</a:tableStyleId>
              </a:tblPr>
              <a:tblGrid>
                <a:gridCol w="1302620">
                  <a:extLst>
                    <a:ext uri="{9D8B030D-6E8A-4147-A177-3AD203B41FA5}">
                      <a16:colId xmlns="" xmlns:a16="http://schemas.microsoft.com/office/drawing/2014/main" val="20000"/>
                    </a:ext>
                  </a:extLst>
                </a:gridCol>
                <a:gridCol w="1321713">
                  <a:extLst>
                    <a:ext uri="{9D8B030D-6E8A-4147-A177-3AD203B41FA5}">
                      <a16:colId xmlns="" xmlns:a16="http://schemas.microsoft.com/office/drawing/2014/main" val="20001"/>
                    </a:ext>
                  </a:extLst>
                </a:gridCol>
                <a:gridCol w="787765">
                  <a:extLst>
                    <a:ext uri="{9D8B030D-6E8A-4147-A177-3AD203B41FA5}">
                      <a16:colId xmlns="" xmlns:a16="http://schemas.microsoft.com/office/drawing/2014/main" val="20002"/>
                    </a:ext>
                  </a:extLst>
                </a:gridCol>
                <a:gridCol w="542759">
                  <a:extLst>
                    <a:ext uri="{9D8B030D-6E8A-4147-A177-3AD203B41FA5}">
                      <a16:colId xmlns="" xmlns:a16="http://schemas.microsoft.com/office/drawing/2014/main" val="20003"/>
                    </a:ext>
                  </a:extLst>
                </a:gridCol>
                <a:gridCol w="7983143">
                  <a:extLst>
                    <a:ext uri="{9D8B030D-6E8A-4147-A177-3AD203B41FA5}">
                      <a16:colId xmlns=""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 xmlns:a16="http://schemas.microsoft.com/office/drawing/2014/main" val="20000"/>
                    </a:ext>
                  </a:extLst>
                </a:gridCol>
                <a:gridCol w="1452201">
                  <a:extLst>
                    <a:ext uri="{9D8B030D-6E8A-4147-A177-3AD203B41FA5}">
                      <a16:colId xmlns="" xmlns:a16="http://schemas.microsoft.com/office/drawing/2014/main" val="20001"/>
                    </a:ext>
                  </a:extLst>
                </a:gridCol>
                <a:gridCol w="1452201">
                  <a:extLst>
                    <a:ext uri="{9D8B030D-6E8A-4147-A177-3AD203B41FA5}">
                      <a16:colId xmlns="" xmlns:a16="http://schemas.microsoft.com/office/drawing/2014/main" val="20002"/>
                    </a:ext>
                  </a:extLst>
                </a:gridCol>
                <a:gridCol w="1452201">
                  <a:extLst>
                    <a:ext uri="{9D8B030D-6E8A-4147-A177-3AD203B41FA5}">
                      <a16:colId xmlns="" xmlns:a16="http://schemas.microsoft.com/office/drawing/2014/main" val="20003"/>
                    </a:ext>
                  </a:extLst>
                </a:gridCol>
                <a:gridCol w="1452201">
                  <a:extLst>
                    <a:ext uri="{9D8B030D-6E8A-4147-A177-3AD203B41FA5}">
                      <a16:colId xmlns="" xmlns:a16="http://schemas.microsoft.com/office/drawing/2014/main" val="20004"/>
                    </a:ext>
                  </a:extLst>
                </a:gridCol>
                <a:gridCol w="1452201">
                  <a:extLst>
                    <a:ext uri="{9D8B030D-6E8A-4147-A177-3AD203B41FA5}">
                      <a16:colId xmlns="" xmlns:a16="http://schemas.microsoft.com/office/drawing/2014/main" val="20005"/>
                    </a:ext>
                  </a:extLst>
                </a:gridCol>
                <a:gridCol w="1452201">
                  <a:extLst>
                    <a:ext uri="{9D8B030D-6E8A-4147-A177-3AD203B41FA5}">
                      <a16:colId xmlns=""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327159624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 xmlns:a16="http://schemas.microsoft.com/office/drawing/2014/main" val="20000"/>
                    </a:ext>
                  </a:extLst>
                </a:gridCol>
                <a:gridCol w="951274">
                  <a:extLst>
                    <a:ext uri="{9D8B030D-6E8A-4147-A177-3AD203B41FA5}">
                      <a16:colId xmlns="" xmlns:a16="http://schemas.microsoft.com/office/drawing/2014/main" val="20001"/>
                    </a:ext>
                  </a:extLst>
                </a:gridCol>
                <a:gridCol w="526623">
                  <a:extLst>
                    <a:ext uri="{9D8B030D-6E8A-4147-A177-3AD203B41FA5}">
                      <a16:colId xmlns="" xmlns:a16="http://schemas.microsoft.com/office/drawing/2014/main" val="20002"/>
                    </a:ext>
                  </a:extLst>
                </a:gridCol>
                <a:gridCol w="499392">
                  <a:extLst>
                    <a:ext uri="{9D8B030D-6E8A-4147-A177-3AD203B41FA5}">
                      <a16:colId xmlns="" xmlns:a16="http://schemas.microsoft.com/office/drawing/2014/main" val="20003"/>
                    </a:ext>
                  </a:extLst>
                </a:gridCol>
                <a:gridCol w="365621">
                  <a:extLst>
                    <a:ext uri="{9D8B030D-6E8A-4147-A177-3AD203B41FA5}">
                      <a16:colId xmlns="" xmlns:a16="http://schemas.microsoft.com/office/drawing/2014/main" val="20004"/>
                    </a:ext>
                  </a:extLst>
                </a:gridCol>
                <a:gridCol w="591753">
                  <a:extLst>
                    <a:ext uri="{9D8B030D-6E8A-4147-A177-3AD203B41FA5}">
                      <a16:colId xmlns="" xmlns:a16="http://schemas.microsoft.com/office/drawing/2014/main" val="20005"/>
                    </a:ext>
                  </a:extLst>
                </a:gridCol>
                <a:gridCol w="1090220">
                  <a:extLst>
                    <a:ext uri="{9D8B030D-6E8A-4147-A177-3AD203B41FA5}">
                      <a16:colId xmlns="" xmlns:a16="http://schemas.microsoft.com/office/drawing/2014/main" val="20006"/>
                    </a:ext>
                  </a:extLst>
                </a:gridCol>
                <a:gridCol w="545847">
                  <a:extLst>
                    <a:ext uri="{9D8B030D-6E8A-4147-A177-3AD203B41FA5}">
                      <a16:colId xmlns="" xmlns:a16="http://schemas.microsoft.com/office/drawing/2014/main" val="20007"/>
                    </a:ext>
                  </a:extLst>
                </a:gridCol>
                <a:gridCol w="367224">
                  <a:extLst>
                    <a:ext uri="{9D8B030D-6E8A-4147-A177-3AD203B41FA5}">
                      <a16:colId xmlns="" xmlns:a16="http://schemas.microsoft.com/office/drawing/2014/main" val="20008"/>
                    </a:ext>
                  </a:extLst>
                </a:gridCol>
                <a:gridCol w="962941">
                  <a:extLst>
                    <a:ext uri="{9D8B030D-6E8A-4147-A177-3AD203B41FA5}">
                      <a16:colId xmlns="" xmlns:a16="http://schemas.microsoft.com/office/drawing/2014/main" val="20009"/>
                    </a:ext>
                  </a:extLst>
                </a:gridCol>
                <a:gridCol w="862155">
                  <a:extLst>
                    <a:ext uri="{9D8B030D-6E8A-4147-A177-3AD203B41FA5}">
                      <a16:colId xmlns="" xmlns:a16="http://schemas.microsoft.com/office/drawing/2014/main" val="20010"/>
                    </a:ext>
                  </a:extLst>
                </a:gridCol>
                <a:gridCol w="2130360">
                  <a:extLst>
                    <a:ext uri="{9D8B030D-6E8A-4147-A177-3AD203B41FA5}">
                      <a16:colId xmlns=""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111</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111</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(111</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b="1"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b="1"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r>
              <a:rPr lang="en-US" altLang="zh-TW" sz="2000" dirty="0">
                <a:solidFill>
                  <a:srgbClr val="C00000"/>
                </a:solidFill>
                <a:latin typeface="標楷體" panose="03000509000000000000" pitchFamily="65" charset="-120"/>
                <a:ea typeface="標楷體" panose="03000509000000000000" pitchFamily="65" charset="-120"/>
              </a:rPr>
              <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b="1" dirty="0">
                <a:latin typeface="標楷體" panose="03000509000000000000" pitchFamily="65" charset="-120"/>
                <a:ea typeface="標楷體" panose="03000509000000000000" pitchFamily="65" charset="-120"/>
              </a:rPr>
              <a:t>相關服務學習應於</a:t>
            </a:r>
            <a:r>
              <a:rPr lang="zh-TW" altLang="en-US" sz="2000" b="1"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endParaRPr lang="zh-TW" altLang="zh-TW" sz="2000" b="1"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839203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787525"/>
            <a:ext cx="9555162"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0.5</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b="1" dirty="0">
                <a:solidFill>
                  <a:srgbClr val="000066"/>
                </a:solidFill>
                <a:latin typeface="標楷體" panose="03000509000000000000" pitchFamily="65" charset="-120"/>
                <a:ea typeface="標楷體" panose="03000509000000000000" pitchFamily="65" charset="-120"/>
              </a:rPr>
              <a:t>採計至</a:t>
            </a:r>
            <a:r>
              <a:rPr lang="en-US" altLang="zh-TW" sz="2800" b="1" dirty="0">
                <a:solidFill>
                  <a:srgbClr val="000066"/>
                </a:solidFill>
                <a:latin typeface="標楷體" panose="03000509000000000000" pitchFamily="65" charset="-120"/>
                <a:ea typeface="標楷體" panose="03000509000000000000" pitchFamily="65" charset="-120"/>
              </a:rPr>
              <a:t>111</a:t>
            </a:r>
            <a:r>
              <a:rPr lang="zh-TW" altLang="zh-TW" sz="2800" b="1" dirty="0">
                <a:solidFill>
                  <a:srgbClr val="000066"/>
                </a:solidFill>
                <a:latin typeface="標楷體" panose="03000509000000000000" pitchFamily="65" charset="-120"/>
                <a:ea typeface="標楷體" panose="03000509000000000000" pitchFamily="65" charset="-120"/>
              </a:rPr>
              <a:t>年</a:t>
            </a:r>
            <a:r>
              <a:rPr lang="en-US" altLang="zh-TW" sz="2800" b="1" dirty="0">
                <a:solidFill>
                  <a:srgbClr val="000066"/>
                </a:solidFill>
                <a:latin typeface="標楷體" panose="03000509000000000000" pitchFamily="65" charset="-120"/>
                <a:ea typeface="標楷體" panose="03000509000000000000" pitchFamily="65" charset="-120"/>
              </a:rPr>
              <a:t>2</a:t>
            </a:r>
            <a:r>
              <a:rPr lang="zh-TW" altLang="zh-TW" sz="2800" b="1" dirty="0">
                <a:solidFill>
                  <a:srgbClr val="000066"/>
                </a:solidFill>
                <a:latin typeface="標楷體" panose="03000509000000000000" pitchFamily="65" charset="-120"/>
                <a:ea typeface="標楷體" panose="03000509000000000000" pitchFamily="65" charset="-120"/>
              </a:rPr>
              <a:t>月</a:t>
            </a:r>
            <a:r>
              <a:rPr lang="en-US" altLang="zh-TW" sz="2800" b="1" dirty="0">
                <a:solidFill>
                  <a:srgbClr val="000066"/>
                </a:solidFill>
                <a:latin typeface="標楷體" panose="03000509000000000000" pitchFamily="65" charset="-120"/>
                <a:ea typeface="標楷體" panose="03000509000000000000" pitchFamily="65" charset="-120"/>
              </a:rPr>
              <a:t>10</a:t>
            </a:r>
            <a:r>
              <a:rPr lang="zh-TW" altLang="zh-TW" sz="2800" b="1" dirty="0">
                <a:solidFill>
                  <a:srgbClr val="000066"/>
                </a:solidFill>
                <a:latin typeface="標楷體" panose="03000509000000000000" pitchFamily="65" charset="-120"/>
                <a:ea typeface="標楷體" panose="03000509000000000000" pitchFamily="65" charset="-120"/>
              </a:rPr>
              <a:t>日</a:t>
            </a:r>
            <a:r>
              <a:rPr lang="zh-TW" altLang="en-US" sz="2800" b="1"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28</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五專聯合免視滿</a:t>
            </a:r>
            <a:r>
              <a:rPr lang="en-US" altLang="zh-TW" sz="2800" dirty="0">
                <a:solidFill>
                  <a:srgbClr val="000066"/>
                </a:solidFill>
                <a:latin typeface="標楷體" panose="03000509000000000000" pitchFamily="65" charset="-120"/>
                <a:ea typeface="標楷體" panose="03000509000000000000" pitchFamily="65" charset="-120"/>
              </a:rPr>
              <a:t>4</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b="1" dirty="0">
                <a:solidFill>
                  <a:srgbClr val="000066"/>
                </a:solidFill>
                <a:latin typeface="標楷體" panose="03000509000000000000" pitchFamily="65" charset="-120"/>
                <a:ea typeface="標楷體" panose="03000509000000000000" pitchFamily="65" charset="-120"/>
              </a:rPr>
              <a:t>採計至</a:t>
            </a:r>
            <a:r>
              <a:rPr lang="en-US" altLang="zh-TW" sz="2800" b="1" dirty="0">
                <a:solidFill>
                  <a:srgbClr val="000066"/>
                </a:solidFill>
                <a:latin typeface="標楷體" panose="03000509000000000000" pitchFamily="65" charset="-120"/>
                <a:ea typeface="標楷體" panose="03000509000000000000" pitchFamily="65" charset="-120"/>
              </a:rPr>
              <a:t>111</a:t>
            </a:r>
            <a:r>
              <a:rPr lang="zh-TW" altLang="zh-TW" sz="2800" b="1" dirty="0">
                <a:solidFill>
                  <a:srgbClr val="000066"/>
                </a:solidFill>
                <a:latin typeface="標楷體" panose="03000509000000000000" pitchFamily="65" charset="-120"/>
                <a:ea typeface="標楷體" panose="03000509000000000000" pitchFamily="65" charset="-120"/>
              </a:rPr>
              <a:t>年</a:t>
            </a:r>
            <a:r>
              <a:rPr lang="en-US" altLang="zh-TW" sz="2800" b="1" dirty="0">
                <a:solidFill>
                  <a:srgbClr val="000066"/>
                </a:solidFill>
                <a:latin typeface="標楷體" panose="03000509000000000000" pitchFamily="65" charset="-120"/>
                <a:ea typeface="標楷體" panose="03000509000000000000" pitchFamily="65" charset="-120"/>
              </a:rPr>
              <a:t>5</a:t>
            </a:r>
            <a:r>
              <a:rPr lang="zh-TW" altLang="zh-TW" sz="2800" b="1" dirty="0">
                <a:solidFill>
                  <a:srgbClr val="000066"/>
                </a:solidFill>
                <a:latin typeface="標楷體" panose="03000509000000000000" pitchFamily="65" charset="-120"/>
                <a:ea typeface="標楷體" panose="03000509000000000000" pitchFamily="65" charset="-120"/>
              </a:rPr>
              <a:t>月</a:t>
            </a:r>
            <a:r>
              <a:rPr lang="en-US" altLang="zh-TW" sz="2800" b="1" dirty="0">
                <a:solidFill>
                  <a:srgbClr val="000066"/>
                </a:solidFill>
                <a:latin typeface="標楷體" panose="03000509000000000000" pitchFamily="65" charset="-120"/>
                <a:ea typeface="標楷體" panose="03000509000000000000" pitchFamily="65" charset="-120"/>
              </a:rPr>
              <a:t>14</a:t>
            </a:r>
            <a:r>
              <a:rPr lang="zh-TW" altLang="zh-TW" sz="2800" b="1" dirty="0">
                <a:solidFill>
                  <a:srgbClr val="000066"/>
                </a:solidFill>
                <a:latin typeface="標楷體" panose="03000509000000000000" pitchFamily="65" charset="-120"/>
                <a:ea typeface="標楷體" panose="03000509000000000000" pitchFamily="65" charset="-120"/>
              </a:rPr>
              <a:t>日</a:t>
            </a:r>
            <a:r>
              <a:rPr lang="en-US" altLang="zh-TW" sz="2800" b="1" dirty="0">
                <a:solidFill>
                  <a:srgbClr val="000066"/>
                </a:solidFill>
                <a:latin typeface="標楷體" panose="03000509000000000000" pitchFamily="65" charset="-120"/>
                <a:ea typeface="標楷體" panose="03000509000000000000" pitchFamily="65" charset="-120"/>
              </a:rPr>
              <a:t>(</a:t>
            </a:r>
            <a:r>
              <a:rPr lang="zh-TW" altLang="en-US" sz="2800" b="1" dirty="0">
                <a:solidFill>
                  <a:srgbClr val="000066"/>
                </a:solidFill>
                <a:latin typeface="標楷體" panose="03000509000000000000" pitchFamily="65" charset="-120"/>
                <a:ea typeface="標楷體" panose="03000509000000000000" pitchFamily="65" charset="-120"/>
              </a:rPr>
              <a:t>含</a:t>
            </a:r>
            <a:r>
              <a:rPr lang="en-US" altLang="zh-TW" sz="2800" b="1" dirty="0">
                <a:solidFill>
                  <a:srgbClr val="000066"/>
                </a:solidFill>
                <a:latin typeface="標楷體" panose="03000509000000000000" pitchFamily="65" charset="-120"/>
                <a:ea typeface="標楷體" panose="03000509000000000000" pitchFamily="65" charset="-120"/>
              </a:rPr>
              <a:t>)</a:t>
            </a:r>
            <a:r>
              <a:rPr lang="zh-TW" altLang="en-US" sz="2800" b="1" dirty="0">
                <a:solidFill>
                  <a:srgbClr val="000066"/>
                </a:solidFill>
                <a:latin typeface="標楷體" panose="03000509000000000000" pitchFamily="65" charset="-120"/>
                <a:ea typeface="標楷體" panose="03000509000000000000" pitchFamily="65" charset="-120"/>
              </a:rPr>
              <a:t>止</a:t>
            </a:r>
            <a:r>
              <a:rPr lang="en-US" altLang="zh-TW" sz="2800" b="1"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b="1" dirty="0">
                <a:solidFill>
                  <a:srgbClr val="000066"/>
                </a:solidFill>
                <a:latin typeface="標楷體" panose="03000509000000000000" pitchFamily="65" charset="-120"/>
                <a:ea typeface="標楷體" panose="03000509000000000000" pitchFamily="65" charset="-120"/>
              </a:rPr>
              <a:t>採計至</a:t>
            </a:r>
            <a:r>
              <a:rPr lang="en-US" altLang="zh-TW" sz="2800" b="1" dirty="0">
                <a:solidFill>
                  <a:srgbClr val="000066"/>
                </a:solidFill>
                <a:latin typeface="標楷體" panose="03000509000000000000" pitchFamily="65" charset="-120"/>
                <a:ea typeface="標楷體" panose="03000509000000000000" pitchFamily="65" charset="-120"/>
              </a:rPr>
              <a:t>111</a:t>
            </a:r>
            <a:r>
              <a:rPr lang="zh-TW" altLang="en-US" sz="2800" b="1" dirty="0">
                <a:solidFill>
                  <a:srgbClr val="000066"/>
                </a:solidFill>
                <a:latin typeface="標楷體" panose="03000509000000000000" pitchFamily="65" charset="-120"/>
                <a:ea typeface="標楷體" panose="03000509000000000000" pitchFamily="65" charset="-120"/>
              </a:rPr>
              <a:t>年</a:t>
            </a:r>
            <a:r>
              <a:rPr lang="en-US" altLang="zh-TW" sz="2800" b="1" dirty="0">
                <a:solidFill>
                  <a:srgbClr val="000066"/>
                </a:solidFill>
                <a:latin typeface="標楷體" panose="03000509000000000000" pitchFamily="65" charset="-120"/>
                <a:ea typeface="標楷體" panose="03000509000000000000" pitchFamily="65" charset="-120"/>
              </a:rPr>
              <a:t>5</a:t>
            </a:r>
            <a:r>
              <a:rPr lang="zh-TW" altLang="zh-TW" sz="2800" b="1" dirty="0">
                <a:solidFill>
                  <a:srgbClr val="000066"/>
                </a:solidFill>
                <a:latin typeface="標楷體" panose="03000509000000000000" pitchFamily="65" charset="-120"/>
                <a:ea typeface="標楷體" panose="03000509000000000000" pitchFamily="65" charset="-120"/>
              </a:rPr>
              <a:t>月</a:t>
            </a:r>
            <a:r>
              <a:rPr lang="en-US" altLang="zh-TW" sz="2800" b="1" dirty="0">
                <a:solidFill>
                  <a:srgbClr val="000066"/>
                </a:solidFill>
                <a:latin typeface="標楷體" panose="03000509000000000000" pitchFamily="65" charset="-120"/>
                <a:ea typeface="標楷體" panose="03000509000000000000" pitchFamily="65" charset="-120"/>
              </a:rPr>
              <a:t>14</a:t>
            </a:r>
            <a:r>
              <a:rPr lang="zh-TW" altLang="zh-TW" sz="2800" b="1" dirty="0">
                <a:solidFill>
                  <a:srgbClr val="000066"/>
                </a:solidFill>
                <a:latin typeface="標楷體" panose="03000509000000000000" pitchFamily="65" charset="-120"/>
                <a:ea typeface="標楷體" panose="03000509000000000000" pitchFamily="65" charset="-120"/>
              </a:rPr>
              <a:t>日</a:t>
            </a:r>
            <a:r>
              <a:rPr lang="en-US" altLang="zh-TW" sz="2800" b="1" dirty="0">
                <a:solidFill>
                  <a:srgbClr val="000066"/>
                </a:solidFill>
                <a:latin typeface="標楷體" panose="03000509000000000000" pitchFamily="65" charset="-120"/>
                <a:ea typeface="標楷體" panose="03000509000000000000" pitchFamily="65" charset="-120"/>
              </a:rPr>
              <a:t>(</a:t>
            </a:r>
            <a:r>
              <a:rPr lang="zh-TW" altLang="en-US" sz="2800" b="1" dirty="0">
                <a:solidFill>
                  <a:srgbClr val="000066"/>
                </a:solidFill>
                <a:latin typeface="標楷體" panose="03000509000000000000" pitchFamily="65" charset="-120"/>
                <a:ea typeface="標楷體" panose="03000509000000000000" pitchFamily="65" charset="-120"/>
              </a:rPr>
              <a:t>含</a:t>
            </a:r>
            <a:r>
              <a:rPr lang="en-US" altLang="zh-TW" sz="2800" b="1" dirty="0">
                <a:solidFill>
                  <a:srgbClr val="000066"/>
                </a:solidFill>
                <a:latin typeface="標楷體" panose="03000509000000000000" pitchFamily="65" charset="-120"/>
                <a:ea typeface="標楷體" panose="03000509000000000000" pitchFamily="65" charset="-120"/>
              </a:rPr>
              <a:t>)</a:t>
            </a:r>
            <a:r>
              <a:rPr lang="zh-TW" altLang="en-US" sz="2800" b="1" dirty="0">
                <a:solidFill>
                  <a:srgbClr val="000066"/>
                </a:solidFill>
                <a:latin typeface="標楷體" panose="03000509000000000000" pitchFamily="65" charset="-120"/>
                <a:ea typeface="標楷體" panose="03000509000000000000" pitchFamily="65" charset="-120"/>
              </a:rPr>
              <a:t>止</a:t>
            </a:r>
            <a:endParaRPr lang="en-US" altLang="zh-TW" sz="2800" b="1"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字方塊 6">
            <a:extLst>
              <a:ext uri="{FF2B5EF4-FFF2-40B4-BE49-F238E27FC236}">
                <a16:creationId xmlns="" xmlns:a16="http://schemas.microsoft.com/office/drawing/2014/main" id="{E351ACAF-F2D2-494E-A5A6-0E3D8774CA69}"/>
              </a:ext>
            </a:extLst>
          </p:cNvPr>
          <p:cNvSpPr txBox="1"/>
          <p:nvPr/>
        </p:nvSpPr>
        <p:spPr>
          <a:xfrm>
            <a:off x="4269869" y="1226492"/>
            <a:ext cx="4339650" cy="461665"/>
          </a:xfrm>
          <a:prstGeom prst="rect">
            <a:avLst/>
          </a:prstGeom>
          <a:noFill/>
        </p:spPr>
        <p:txBody>
          <a:bodyPr wrap="none" rtlCol="0">
            <a:spAutoFit/>
          </a:bodyPr>
          <a:lstStyle/>
          <a:p>
            <a:r>
              <a:rPr lang="zh-TW" altLang="en-US" sz="2400" b="1" dirty="0">
                <a:solidFill>
                  <a:srgbClr val="FF0000"/>
                </a:solidFill>
                <a:latin typeface="+mn-ea"/>
                <a:ea typeface="+mn-ea"/>
              </a:rPr>
              <a:t>適用</a:t>
            </a:r>
            <a:r>
              <a:rPr lang="en-US" altLang="zh-TW" sz="2400" b="1" dirty="0">
                <a:solidFill>
                  <a:srgbClr val="FF0000"/>
                </a:solidFill>
                <a:latin typeface="+mn-ea"/>
                <a:ea typeface="+mn-ea"/>
              </a:rPr>
              <a:t>111-112</a:t>
            </a:r>
            <a:r>
              <a:rPr lang="zh-TW" altLang="en-US" sz="2400" b="1" dirty="0">
                <a:solidFill>
                  <a:srgbClr val="FF0000"/>
                </a:solidFill>
                <a:latin typeface="+mn-ea"/>
                <a:ea typeface="+mn-ea"/>
              </a:rPr>
              <a:t>學年度入學之學生</a:t>
            </a:r>
          </a:p>
        </p:txBody>
      </p:sp>
    </p:spTree>
    <p:extLst>
      <p:ext uri="{BB962C8B-B14F-4D97-AF65-F5344CB8AC3E}">
        <p14:creationId xmlns:p14="http://schemas.microsoft.com/office/powerpoint/2010/main" val="5700022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4010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111</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 xmlns:a16="http://schemas.microsoft.com/office/drawing/2014/main" val="20000"/>
                    </a:ext>
                  </a:extLst>
                </a:gridCol>
                <a:gridCol w="1301450">
                  <a:extLst>
                    <a:ext uri="{9D8B030D-6E8A-4147-A177-3AD203B41FA5}">
                      <a16:colId xmlns="" xmlns:a16="http://schemas.microsoft.com/office/drawing/2014/main" val="20001"/>
                    </a:ext>
                  </a:extLst>
                </a:gridCol>
                <a:gridCol w="1301450">
                  <a:extLst>
                    <a:ext uri="{9D8B030D-6E8A-4147-A177-3AD203B41FA5}">
                      <a16:colId xmlns="" xmlns:a16="http://schemas.microsoft.com/office/drawing/2014/main" val="20002"/>
                    </a:ext>
                  </a:extLst>
                </a:gridCol>
                <a:gridCol w="1301450">
                  <a:extLst>
                    <a:ext uri="{9D8B030D-6E8A-4147-A177-3AD203B41FA5}">
                      <a16:colId xmlns="" xmlns:a16="http://schemas.microsoft.com/office/drawing/2014/main" val="20003"/>
                    </a:ext>
                  </a:extLst>
                </a:gridCol>
                <a:gridCol w="1301450">
                  <a:extLst>
                    <a:ext uri="{9D8B030D-6E8A-4147-A177-3AD203B41FA5}">
                      <a16:colId xmlns="" xmlns:a16="http://schemas.microsoft.com/office/drawing/2014/main" val="20004"/>
                    </a:ext>
                  </a:extLst>
                </a:gridCol>
                <a:gridCol w="1301450">
                  <a:extLst>
                    <a:ext uri="{9D8B030D-6E8A-4147-A177-3AD203B41FA5}">
                      <a16:colId xmlns="" xmlns:a16="http://schemas.microsoft.com/office/drawing/2014/main" val="20005"/>
                    </a:ext>
                  </a:extLst>
                </a:gridCol>
                <a:gridCol w="1301450">
                  <a:extLst>
                    <a:ext uri="{9D8B030D-6E8A-4147-A177-3AD203B41FA5}">
                      <a16:colId xmlns="" xmlns:a16="http://schemas.microsoft.com/office/drawing/2014/main" val="20006"/>
                    </a:ext>
                  </a:extLst>
                </a:gridCol>
                <a:gridCol w="1301450">
                  <a:extLst>
                    <a:ext uri="{9D8B030D-6E8A-4147-A177-3AD203B41FA5}">
                      <a16:colId xmlns=""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 xmlns:a16="http://schemas.microsoft.com/office/drawing/2014/main" val="20000"/>
                    </a:ext>
                  </a:extLst>
                </a:gridCol>
                <a:gridCol w="1439057">
                  <a:extLst>
                    <a:ext uri="{9D8B030D-6E8A-4147-A177-3AD203B41FA5}">
                      <a16:colId xmlns="" xmlns:a16="http://schemas.microsoft.com/office/drawing/2014/main" val="20001"/>
                    </a:ext>
                  </a:extLst>
                </a:gridCol>
                <a:gridCol w="1439057">
                  <a:extLst>
                    <a:ext uri="{9D8B030D-6E8A-4147-A177-3AD203B41FA5}">
                      <a16:colId xmlns="" xmlns:a16="http://schemas.microsoft.com/office/drawing/2014/main" val="20002"/>
                    </a:ext>
                  </a:extLst>
                </a:gridCol>
                <a:gridCol w="1439057">
                  <a:extLst>
                    <a:ext uri="{9D8B030D-6E8A-4147-A177-3AD203B41FA5}">
                      <a16:colId xmlns="" xmlns:a16="http://schemas.microsoft.com/office/drawing/2014/main" val="20003"/>
                    </a:ext>
                  </a:extLst>
                </a:gridCol>
                <a:gridCol w="1439057">
                  <a:extLst>
                    <a:ext uri="{9D8B030D-6E8A-4147-A177-3AD203B41FA5}">
                      <a16:colId xmlns="" xmlns:a16="http://schemas.microsoft.com/office/drawing/2014/main" val="20004"/>
                    </a:ext>
                  </a:extLst>
                </a:gridCol>
                <a:gridCol w="1439057">
                  <a:extLst>
                    <a:ext uri="{9D8B030D-6E8A-4147-A177-3AD203B41FA5}">
                      <a16:colId xmlns="" xmlns:a16="http://schemas.microsoft.com/office/drawing/2014/main" val="20005"/>
                    </a:ext>
                  </a:extLst>
                </a:gridCol>
                <a:gridCol w="1439057">
                  <a:extLst>
                    <a:ext uri="{9D8B030D-6E8A-4147-A177-3AD203B41FA5}">
                      <a16:colId xmlns=""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 xmlns:a16="http://schemas.microsoft.com/office/drawing/2014/main" id="{5594A60D-A5C4-4D33-A4E8-17FA48361C62}"/>
              </a:ext>
            </a:extLst>
          </p:cNvPr>
          <p:cNvPicPr>
            <a:picLocks noChangeAspect="1"/>
          </p:cNvPicPr>
          <p:nvPr/>
        </p:nvPicPr>
        <p:blipFill>
          <a:blip r:embed="rId3"/>
          <a:stretch>
            <a:fillRect/>
          </a:stretch>
        </p:blipFill>
        <p:spPr>
          <a:xfrm>
            <a:off x="4014787" y="969962"/>
            <a:ext cx="6696756" cy="5843364"/>
          </a:xfrm>
          <a:prstGeom prst="rect">
            <a:avLst/>
          </a:prstGeom>
        </p:spPr>
      </p:pic>
    </p:spTree>
    <p:extLst>
      <p:ext uri="{BB962C8B-B14F-4D97-AF65-F5344CB8AC3E}">
        <p14:creationId xmlns:p14="http://schemas.microsoft.com/office/powerpoint/2010/main" val="15316028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 xmlns:a16="http://schemas.microsoft.com/office/drawing/2014/main" val="3533527737"/>
                    </a:ext>
                  </a:extLst>
                </a:gridCol>
                <a:gridCol w="827489">
                  <a:extLst>
                    <a:ext uri="{9D8B030D-6E8A-4147-A177-3AD203B41FA5}">
                      <a16:colId xmlns="" xmlns:a16="http://schemas.microsoft.com/office/drawing/2014/main" val="2979835095"/>
                    </a:ext>
                  </a:extLst>
                </a:gridCol>
                <a:gridCol w="827489">
                  <a:extLst>
                    <a:ext uri="{9D8B030D-6E8A-4147-A177-3AD203B41FA5}">
                      <a16:colId xmlns="" xmlns:a16="http://schemas.microsoft.com/office/drawing/2014/main" val="2271207029"/>
                    </a:ext>
                  </a:extLst>
                </a:gridCol>
                <a:gridCol w="827489">
                  <a:extLst>
                    <a:ext uri="{9D8B030D-6E8A-4147-A177-3AD203B41FA5}">
                      <a16:colId xmlns="" xmlns:a16="http://schemas.microsoft.com/office/drawing/2014/main" val="3550894035"/>
                    </a:ext>
                  </a:extLst>
                </a:gridCol>
                <a:gridCol w="827489">
                  <a:extLst>
                    <a:ext uri="{9D8B030D-6E8A-4147-A177-3AD203B41FA5}">
                      <a16:colId xmlns="" xmlns:a16="http://schemas.microsoft.com/office/drawing/2014/main" val="3101752897"/>
                    </a:ext>
                  </a:extLst>
                </a:gridCol>
                <a:gridCol w="827489">
                  <a:extLst>
                    <a:ext uri="{9D8B030D-6E8A-4147-A177-3AD203B41FA5}">
                      <a16:colId xmlns="" xmlns:a16="http://schemas.microsoft.com/office/drawing/2014/main" val="678496905"/>
                    </a:ext>
                  </a:extLst>
                </a:gridCol>
                <a:gridCol w="827489">
                  <a:extLst>
                    <a:ext uri="{9D8B030D-6E8A-4147-A177-3AD203B41FA5}">
                      <a16:colId xmlns=""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r>
                        <a:rPr lang="en-US" altLang="zh-TW" sz="1400" b="0" dirty="0">
                          <a:solidFill>
                            <a:schemeClr val="tx1"/>
                          </a:solidFill>
                          <a:latin typeface="微軟正黑體" panose="020B0604030504040204" pitchFamily="34" charset="-120"/>
                          <a:ea typeface="微軟正黑體" panose="020B0604030504040204" pitchFamily="34" charset="-120"/>
                        </a:rPr>
                        <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396980564"/>
                  </a:ext>
                </a:extLst>
              </a:tr>
            </a:tbl>
          </a:graphicData>
        </a:graphic>
      </p:graphicFrame>
      <p:graphicFrame>
        <p:nvGraphicFramePr>
          <p:cNvPr id="32" name="表格 31">
            <a:extLst>
              <a:ext uri="{FF2B5EF4-FFF2-40B4-BE49-F238E27FC236}">
                <a16:creationId xmlns=""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 xmlns:a16="http://schemas.microsoft.com/office/drawing/2014/main" val="284243871"/>
                    </a:ext>
                  </a:extLst>
                </a:gridCol>
                <a:gridCol w="641131">
                  <a:extLst>
                    <a:ext uri="{9D8B030D-6E8A-4147-A177-3AD203B41FA5}">
                      <a16:colId xmlns="" xmlns:a16="http://schemas.microsoft.com/office/drawing/2014/main" val="93567448"/>
                    </a:ext>
                  </a:extLst>
                </a:gridCol>
                <a:gridCol w="557049">
                  <a:extLst>
                    <a:ext uri="{9D8B030D-6E8A-4147-A177-3AD203B41FA5}">
                      <a16:colId xmlns="" xmlns:a16="http://schemas.microsoft.com/office/drawing/2014/main" val="3922342771"/>
                    </a:ext>
                  </a:extLst>
                </a:gridCol>
                <a:gridCol w="557049">
                  <a:extLst>
                    <a:ext uri="{9D8B030D-6E8A-4147-A177-3AD203B41FA5}">
                      <a16:colId xmlns="" xmlns:a16="http://schemas.microsoft.com/office/drawing/2014/main" val="228450105"/>
                    </a:ext>
                  </a:extLst>
                </a:gridCol>
                <a:gridCol w="585076">
                  <a:extLst>
                    <a:ext uri="{9D8B030D-6E8A-4147-A177-3AD203B41FA5}">
                      <a16:colId xmlns="" xmlns:a16="http://schemas.microsoft.com/office/drawing/2014/main" val="1856099014"/>
                    </a:ext>
                  </a:extLst>
                </a:gridCol>
                <a:gridCol w="585076">
                  <a:extLst>
                    <a:ext uri="{9D8B030D-6E8A-4147-A177-3AD203B41FA5}">
                      <a16:colId xmlns="" xmlns:a16="http://schemas.microsoft.com/office/drawing/2014/main" val="2007307133"/>
                    </a:ext>
                  </a:extLst>
                </a:gridCol>
                <a:gridCol w="585076">
                  <a:extLst>
                    <a:ext uri="{9D8B030D-6E8A-4147-A177-3AD203B41FA5}">
                      <a16:colId xmlns="" xmlns:a16="http://schemas.microsoft.com/office/drawing/2014/main" val="132044695"/>
                    </a:ext>
                  </a:extLst>
                </a:gridCol>
                <a:gridCol w="520262">
                  <a:extLst>
                    <a:ext uri="{9D8B030D-6E8A-4147-A177-3AD203B41FA5}">
                      <a16:colId xmlns="" xmlns:a16="http://schemas.microsoft.com/office/drawing/2014/main" val="253677508"/>
                    </a:ext>
                  </a:extLst>
                </a:gridCol>
                <a:gridCol w="520262">
                  <a:extLst>
                    <a:ext uri="{9D8B030D-6E8A-4147-A177-3AD203B41FA5}">
                      <a16:colId xmlns="" xmlns:a16="http://schemas.microsoft.com/office/drawing/2014/main" val="2394203821"/>
                    </a:ext>
                  </a:extLst>
                </a:gridCol>
                <a:gridCol w="520262">
                  <a:extLst>
                    <a:ext uri="{9D8B030D-6E8A-4147-A177-3AD203B41FA5}">
                      <a16:colId xmlns="" xmlns:a16="http://schemas.microsoft.com/office/drawing/2014/main" val="2238934309"/>
                    </a:ext>
                  </a:extLst>
                </a:gridCol>
                <a:gridCol w="520262">
                  <a:extLst>
                    <a:ext uri="{9D8B030D-6E8A-4147-A177-3AD203B41FA5}">
                      <a16:colId xmlns="" xmlns:a16="http://schemas.microsoft.com/office/drawing/2014/main" val="2706450470"/>
                    </a:ext>
                  </a:extLst>
                </a:gridCol>
                <a:gridCol w="520262">
                  <a:extLst>
                    <a:ext uri="{9D8B030D-6E8A-4147-A177-3AD203B41FA5}">
                      <a16:colId xmlns="" xmlns:a16="http://schemas.microsoft.com/office/drawing/2014/main" val="2040232837"/>
                    </a:ext>
                  </a:extLst>
                </a:gridCol>
                <a:gridCol w="520262">
                  <a:extLst>
                    <a:ext uri="{9D8B030D-6E8A-4147-A177-3AD203B41FA5}">
                      <a16:colId xmlns="" xmlns:a16="http://schemas.microsoft.com/office/drawing/2014/main" val="2270235163"/>
                    </a:ext>
                  </a:extLst>
                </a:gridCol>
                <a:gridCol w="620113">
                  <a:extLst>
                    <a:ext uri="{9D8B030D-6E8A-4147-A177-3AD203B41FA5}">
                      <a16:colId xmlns=""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r>
                        <a:rPr lang="en-US" altLang="zh-TW" sz="1200" b="1" dirty="0">
                          <a:solidFill>
                            <a:schemeClr val="tx1"/>
                          </a:solidFill>
                          <a:latin typeface="微軟正黑體" panose="020B0604030504040204" pitchFamily="34" charset="-120"/>
                          <a:ea typeface="微軟正黑體" panose="020B0604030504040204" pitchFamily="34" charset="-120"/>
                        </a:rPr>
                        <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 xmlns:a16="http://schemas.microsoft.com/office/drawing/2014/main" val="20000"/>
                    </a:ext>
                  </a:extLst>
                </a:gridCol>
                <a:gridCol w="512396">
                  <a:extLst>
                    <a:ext uri="{9D8B030D-6E8A-4147-A177-3AD203B41FA5}">
                      <a16:colId xmlns="" xmlns:a16="http://schemas.microsoft.com/office/drawing/2014/main" val="20001"/>
                    </a:ext>
                  </a:extLst>
                </a:gridCol>
                <a:gridCol w="512396">
                  <a:extLst>
                    <a:ext uri="{9D8B030D-6E8A-4147-A177-3AD203B41FA5}">
                      <a16:colId xmlns="" xmlns:a16="http://schemas.microsoft.com/office/drawing/2014/main" val="20002"/>
                    </a:ext>
                  </a:extLst>
                </a:gridCol>
                <a:gridCol w="512396">
                  <a:extLst>
                    <a:ext uri="{9D8B030D-6E8A-4147-A177-3AD203B41FA5}">
                      <a16:colId xmlns="" xmlns:a16="http://schemas.microsoft.com/office/drawing/2014/main" val="20003"/>
                    </a:ext>
                  </a:extLst>
                </a:gridCol>
                <a:gridCol w="512396">
                  <a:extLst>
                    <a:ext uri="{9D8B030D-6E8A-4147-A177-3AD203B41FA5}">
                      <a16:colId xmlns="" xmlns:a16="http://schemas.microsoft.com/office/drawing/2014/main" val="20004"/>
                    </a:ext>
                  </a:extLst>
                </a:gridCol>
                <a:gridCol w="512396">
                  <a:extLst>
                    <a:ext uri="{9D8B030D-6E8A-4147-A177-3AD203B41FA5}">
                      <a16:colId xmlns="" xmlns:a16="http://schemas.microsoft.com/office/drawing/2014/main" val="20005"/>
                    </a:ext>
                  </a:extLst>
                </a:gridCol>
                <a:gridCol w="512396">
                  <a:extLst>
                    <a:ext uri="{9D8B030D-6E8A-4147-A177-3AD203B41FA5}">
                      <a16:colId xmlns="" xmlns:a16="http://schemas.microsoft.com/office/drawing/2014/main" val="20006"/>
                    </a:ext>
                  </a:extLst>
                </a:gridCol>
                <a:gridCol w="517245">
                  <a:extLst>
                    <a:ext uri="{9D8B030D-6E8A-4147-A177-3AD203B41FA5}">
                      <a16:colId xmlns="" xmlns:a16="http://schemas.microsoft.com/office/drawing/2014/main" val="20007"/>
                    </a:ext>
                  </a:extLst>
                </a:gridCol>
                <a:gridCol w="517245">
                  <a:extLst>
                    <a:ext uri="{9D8B030D-6E8A-4147-A177-3AD203B41FA5}">
                      <a16:colId xmlns="" xmlns:a16="http://schemas.microsoft.com/office/drawing/2014/main" val="20008"/>
                    </a:ext>
                  </a:extLst>
                </a:gridCol>
                <a:gridCol w="515630">
                  <a:extLst>
                    <a:ext uri="{9D8B030D-6E8A-4147-A177-3AD203B41FA5}">
                      <a16:colId xmlns="" xmlns:a16="http://schemas.microsoft.com/office/drawing/2014/main" val="20009"/>
                    </a:ext>
                  </a:extLst>
                </a:gridCol>
                <a:gridCol w="515630">
                  <a:extLst>
                    <a:ext uri="{9D8B030D-6E8A-4147-A177-3AD203B41FA5}">
                      <a16:colId xmlns="" xmlns:a16="http://schemas.microsoft.com/office/drawing/2014/main" val="20010"/>
                    </a:ext>
                  </a:extLst>
                </a:gridCol>
                <a:gridCol w="515630">
                  <a:extLst>
                    <a:ext uri="{9D8B030D-6E8A-4147-A177-3AD203B41FA5}">
                      <a16:colId xmlns="" xmlns:a16="http://schemas.microsoft.com/office/drawing/2014/main" val="20011"/>
                    </a:ext>
                  </a:extLst>
                </a:gridCol>
                <a:gridCol w="515630">
                  <a:extLst>
                    <a:ext uri="{9D8B030D-6E8A-4147-A177-3AD203B41FA5}">
                      <a16:colId xmlns="" xmlns:a16="http://schemas.microsoft.com/office/drawing/2014/main" val="20012"/>
                    </a:ext>
                  </a:extLst>
                </a:gridCol>
                <a:gridCol w="515630">
                  <a:extLst>
                    <a:ext uri="{9D8B030D-6E8A-4147-A177-3AD203B41FA5}">
                      <a16:colId xmlns="" xmlns:a16="http://schemas.microsoft.com/office/drawing/2014/main" val="20013"/>
                    </a:ext>
                  </a:extLst>
                </a:gridCol>
                <a:gridCol w="502698">
                  <a:extLst>
                    <a:ext uri="{9D8B030D-6E8A-4147-A177-3AD203B41FA5}">
                      <a16:colId xmlns=""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graphicFrame>
        <p:nvGraphicFramePr>
          <p:cNvPr id="15" name="表格 14">
            <a:extLst>
              <a:ext uri="{FF2B5EF4-FFF2-40B4-BE49-F238E27FC236}">
                <a16:creationId xmlns=""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 xmlns:a16="http://schemas.microsoft.com/office/drawing/2014/main" val="20000"/>
                    </a:ext>
                  </a:extLst>
                </a:gridCol>
                <a:gridCol w="498608">
                  <a:extLst>
                    <a:ext uri="{9D8B030D-6E8A-4147-A177-3AD203B41FA5}">
                      <a16:colId xmlns="" xmlns:a16="http://schemas.microsoft.com/office/drawing/2014/main" val="20001"/>
                    </a:ext>
                  </a:extLst>
                </a:gridCol>
                <a:gridCol w="498608">
                  <a:extLst>
                    <a:ext uri="{9D8B030D-6E8A-4147-A177-3AD203B41FA5}">
                      <a16:colId xmlns="" xmlns:a16="http://schemas.microsoft.com/office/drawing/2014/main" val="20002"/>
                    </a:ext>
                  </a:extLst>
                </a:gridCol>
                <a:gridCol w="498608">
                  <a:extLst>
                    <a:ext uri="{9D8B030D-6E8A-4147-A177-3AD203B41FA5}">
                      <a16:colId xmlns="" xmlns:a16="http://schemas.microsoft.com/office/drawing/2014/main" val="20003"/>
                    </a:ext>
                  </a:extLst>
                </a:gridCol>
                <a:gridCol w="498608">
                  <a:extLst>
                    <a:ext uri="{9D8B030D-6E8A-4147-A177-3AD203B41FA5}">
                      <a16:colId xmlns="" xmlns:a16="http://schemas.microsoft.com/office/drawing/2014/main" val="20004"/>
                    </a:ext>
                  </a:extLst>
                </a:gridCol>
                <a:gridCol w="498608">
                  <a:extLst>
                    <a:ext uri="{9D8B030D-6E8A-4147-A177-3AD203B41FA5}">
                      <a16:colId xmlns="" xmlns:a16="http://schemas.microsoft.com/office/drawing/2014/main" val="20005"/>
                    </a:ext>
                  </a:extLst>
                </a:gridCol>
                <a:gridCol w="498608">
                  <a:extLst>
                    <a:ext uri="{9D8B030D-6E8A-4147-A177-3AD203B41FA5}">
                      <a16:colId xmlns="" xmlns:a16="http://schemas.microsoft.com/office/drawing/2014/main" val="20006"/>
                    </a:ext>
                  </a:extLst>
                </a:gridCol>
                <a:gridCol w="503326">
                  <a:extLst>
                    <a:ext uri="{9D8B030D-6E8A-4147-A177-3AD203B41FA5}">
                      <a16:colId xmlns="" xmlns:a16="http://schemas.microsoft.com/office/drawing/2014/main" val="20007"/>
                    </a:ext>
                  </a:extLst>
                </a:gridCol>
                <a:gridCol w="503326">
                  <a:extLst>
                    <a:ext uri="{9D8B030D-6E8A-4147-A177-3AD203B41FA5}">
                      <a16:colId xmlns="" xmlns:a16="http://schemas.microsoft.com/office/drawing/2014/main" val="20008"/>
                    </a:ext>
                  </a:extLst>
                </a:gridCol>
                <a:gridCol w="501753">
                  <a:extLst>
                    <a:ext uri="{9D8B030D-6E8A-4147-A177-3AD203B41FA5}">
                      <a16:colId xmlns="" xmlns:a16="http://schemas.microsoft.com/office/drawing/2014/main" val="20009"/>
                    </a:ext>
                  </a:extLst>
                </a:gridCol>
                <a:gridCol w="501753">
                  <a:extLst>
                    <a:ext uri="{9D8B030D-6E8A-4147-A177-3AD203B41FA5}">
                      <a16:colId xmlns="" xmlns:a16="http://schemas.microsoft.com/office/drawing/2014/main" val="20010"/>
                    </a:ext>
                  </a:extLst>
                </a:gridCol>
                <a:gridCol w="501753">
                  <a:extLst>
                    <a:ext uri="{9D8B030D-6E8A-4147-A177-3AD203B41FA5}">
                      <a16:colId xmlns="" xmlns:a16="http://schemas.microsoft.com/office/drawing/2014/main" val="20011"/>
                    </a:ext>
                  </a:extLst>
                </a:gridCol>
                <a:gridCol w="501753">
                  <a:extLst>
                    <a:ext uri="{9D8B030D-6E8A-4147-A177-3AD203B41FA5}">
                      <a16:colId xmlns="" xmlns:a16="http://schemas.microsoft.com/office/drawing/2014/main" val="20012"/>
                    </a:ext>
                  </a:extLst>
                </a:gridCol>
                <a:gridCol w="501753">
                  <a:extLst>
                    <a:ext uri="{9D8B030D-6E8A-4147-A177-3AD203B41FA5}">
                      <a16:colId xmlns="" xmlns:a16="http://schemas.microsoft.com/office/drawing/2014/main" val="20013"/>
                    </a:ext>
                  </a:extLst>
                </a:gridCol>
                <a:gridCol w="487598">
                  <a:extLst>
                    <a:ext uri="{9D8B030D-6E8A-4147-A177-3AD203B41FA5}">
                      <a16:colId xmlns=""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89985575"/>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 xmlns:a16="http://schemas.microsoft.com/office/drawing/2014/main" val="20000"/>
                    </a:ext>
                  </a:extLst>
                </a:gridCol>
                <a:gridCol w="5377357">
                  <a:extLst>
                    <a:ext uri="{9D8B030D-6E8A-4147-A177-3AD203B41FA5}">
                      <a16:colId xmlns=""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17</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27</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14</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16</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119</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9167862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16253" y="18469"/>
            <a:ext cx="1292662"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           東方設計學院</a:t>
            </a:r>
            <a:r>
              <a:rPr lang="en-US" altLang="zh-TW" sz="2400" dirty="0">
                <a:ea typeface="全真楷書" pitchFamily="49" charset="-120"/>
              </a:rPr>
              <a:t>(</a:t>
            </a:r>
            <a:r>
              <a:rPr lang="zh-TW" altLang="en-US" sz="2400" dirty="0">
                <a:ea typeface="全真楷書" pitchFamily="49" charset="-120"/>
              </a:rPr>
              <a:t>美術工藝系美術專長</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           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111</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194340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28</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111</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4" name="圖片 3">
            <a:extLst>
              <a:ext uri="{FF2B5EF4-FFF2-40B4-BE49-F238E27FC236}">
                <a16:creationId xmlns="" xmlns:a16="http://schemas.microsoft.com/office/drawing/2014/main" id="{0DD27504-A8D1-4C71-98EF-336A807D3E77}"/>
              </a:ext>
            </a:extLst>
          </p:cNvPr>
          <p:cNvPicPr>
            <a:picLocks noChangeAspect="1"/>
          </p:cNvPicPr>
          <p:nvPr/>
        </p:nvPicPr>
        <p:blipFill>
          <a:blip r:embed="rId2"/>
          <a:stretch>
            <a:fillRect/>
          </a:stretch>
        </p:blipFill>
        <p:spPr>
          <a:xfrm>
            <a:off x="1693862" y="1425761"/>
            <a:ext cx="7246031" cy="2847975"/>
          </a:xfrm>
          <a:prstGeom prst="rect">
            <a:avLst/>
          </a:prstGeom>
        </p:spPr>
      </p:pic>
    </p:spTree>
    <p:extLst>
      <p:ext uri="{BB962C8B-B14F-4D97-AF65-F5344CB8AC3E}">
        <p14:creationId xmlns:p14="http://schemas.microsoft.com/office/powerpoint/2010/main" val="7275814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 xmlns:a16="http://schemas.microsoft.com/office/drawing/2014/main" id="{40D38055-9F37-4C18-BA79-C326E104FF24}"/>
              </a:ext>
            </a:extLst>
          </p:cNvPr>
          <p:cNvSpPr/>
          <p:nvPr/>
        </p:nvSpPr>
        <p:spPr>
          <a:xfrm>
            <a:off x="1814285" y="4368800"/>
            <a:ext cx="8882744"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p>
        </p:txBody>
      </p:sp>
    </p:spTree>
    <p:extLst>
      <p:ext uri="{BB962C8B-B14F-4D97-AF65-F5344CB8AC3E}">
        <p14:creationId xmlns:p14="http://schemas.microsoft.com/office/powerpoint/2010/main" val="559894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 xmlns:a16="http://schemas.microsoft.com/office/drawing/2014/main" id="{40D38055-9F37-4C18-BA79-C326E104FF24}"/>
              </a:ext>
            </a:extLst>
          </p:cNvPr>
          <p:cNvSpPr/>
          <p:nvPr/>
        </p:nvSpPr>
        <p:spPr>
          <a:xfrm>
            <a:off x="1814285" y="4745718"/>
            <a:ext cx="8882744" cy="553998"/>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r>
              <a:rPr lang="zh-TW" altLang="en-US" b="1" dirty="0">
                <a:solidFill>
                  <a:srgbClr val="FF0000"/>
                </a:solidFill>
              </a:rPr>
              <a:t>平均成績不四捨五入</a:t>
            </a:r>
            <a:endParaRPr lang="zh-TW" altLang="en-US" dirty="0">
              <a:solidFill>
                <a:srgbClr val="FF0000"/>
              </a:solidFill>
              <a:latin typeface="微軟正黑體" panose="020B0604030504040204" pitchFamily="34" charset="-120"/>
            </a:endParaRPr>
          </a:p>
        </p:txBody>
      </p:sp>
      <p:pic>
        <p:nvPicPr>
          <p:cNvPr id="2" name="圖片 1">
            <a:extLst>
              <a:ext uri="{FF2B5EF4-FFF2-40B4-BE49-F238E27FC236}">
                <a16:creationId xmlns="" xmlns:a16="http://schemas.microsoft.com/office/drawing/2014/main" id="{5E940AEB-C57D-4B7C-8703-2A32BC252B9B}"/>
              </a:ext>
            </a:extLst>
          </p:cNvPr>
          <p:cNvPicPr>
            <a:picLocks noChangeAspect="1"/>
          </p:cNvPicPr>
          <p:nvPr/>
        </p:nvPicPr>
        <p:blipFill>
          <a:blip r:embed="rId2"/>
          <a:stretch>
            <a:fillRect/>
          </a:stretch>
        </p:blipFill>
        <p:spPr>
          <a:xfrm>
            <a:off x="1693863" y="1428750"/>
            <a:ext cx="6181725" cy="3305175"/>
          </a:xfrm>
          <a:prstGeom prst="rect">
            <a:avLst/>
          </a:prstGeom>
        </p:spPr>
      </p:pic>
    </p:spTree>
    <p:extLst>
      <p:ext uri="{BB962C8B-B14F-4D97-AF65-F5344CB8AC3E}">
        <p14:creationId xmlns:p14="http://schemas.microsoft.com/office/powerpoint/2010/main" val="3454989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 xmlns:a16="http://schemas.microsoft.com/office/drawing/2014/main" id="{40D38055-9F37-4C18-BA79-C326E104FF24}"/>
              </a:ext>
            </a:extLst>
          </p:cNvPr>
          <p:cNvSpPr/>
          <p:nvPr/>
        </p:nvSpPr>
        <p:spPr>
          <a:xfrm>
            <a:off x="1814285" y="4745718"/>
            <a:ext cx="8882744" cy="1107996"/>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 </a:t>
            </a:r>
            <a:endParaRPr lang="en-US" altLang="zh-TW" dirty="0"/>
          </a:p>
          <a:p>
            <a:r>
              <a:rPr lang="zh-TW" altLang="en-US" dirty="0"/>
              <a:t>須持</a:t>
            </a:r>
            <a:r>
              <a:rPr lang="zh-TW" altLang="en-US" b="1" dirty="0">
                <a:solidFill>
                  <a:srgbClr val="FF0000"/>
                </a:solidFill>
              </a:rPr>
              <a:t>有效期限內</a:t>
            </a:r>
            <a:r>
              <a:rPr lang="en-US" altLang="zh-TW" dirty="0">
                <a:solidFill>
                  <a:srgbClr val="FF0000"/>
                </a:solidFill>
              </a:rPr>
              <a:t>(</a:t>
            </a:r>
            <a:r>
              <a:rPr lang="zh-TW" altLang="en-US" dirty="0">
                <a:solidFill>
                  <a:srgbClr val="FF0000"/>
                </a:solidFill>
              </a:rPr>
              <a:t>涵蓋報名期間</a:t>
            </a:r>
            <a:r>
              <a:rPr lang="en-US" altLang="zh-TW" dirty="0">
                <a:solidFill>
                  <a:srgbClr val="FF0000"/>
                </a:solidFill>
              </a:rPr>
              <a:t>)</a:t>
            </a:r>
            <a:r>
              <a:rPr lang="zh-TW" altLang="en-US" dirty="0"/>
              <a:t>之證明：</a:t>
            </a:r>
            <a:r>
              <a:rPr lang="zh-TW" altLang="en-US" dirty="0">
                <a:solidFill>
                  <a:srgbClr val="FF0000"/>
                </a:solidFill>
              </a:rPr>
              <a:t>報名期間</a:t>
            </a:r>
            <a:r>
              <a:rPr lang="en-US" altLang="zh-TW" dirty="0">
                <a:solidFill>
                  <a:srgbClr val="FF0000"/>
                </a:solidFill>
              </a:rPr>
              <a:t>(111/6/23~111/7/18) </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 xmlns:a16="http://schemas.microsoft.com/office/drawing/2014/main" id="{40D38055-9F37-4C18-BA79-C326E104FF24}"/>
              </a:ext>
            </a:extLst>
          </p:cNvPr>
          <p:cNvSpPr/>
          <p:nvPr/>
        </p:nvSpPr>
        <p:spPr>
          <a:xfrm>
            <a:off x="1693863" y="4766129"/>
            <a:ext cx="9888537"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依據教育部</a:t>
            </a:r>
            <a:r>
              <a:rPr lang="en-US" altLang="zh-TW" dirty="0"/>
              <a:t>110</a:t>
            </a:r>
            <a:r>
              <a:rPr lang="zh-TW" altLang="en-US" dirty="0"/>
              <a:t>年</a:t>
            </a:r>
            <a:r>
              <a:rPr lang="en-US" altLang="zh-TW" dirty="0"/>
              <a:t>8</a:t>
            </a:r>
            <a:r>
              <a:rPr lang="zh-TW" altLang="en-US" dirty="0"/>
              <a:t>月</a:t>
            </a:r>
            <a:r>
              <a:rPr lang="en-US" altLang="zh-TW" dirty="0"/>
              <a:t>10</a:t>
            </a:r>
            <a:r>
              <a:rPr lang="zh-TW" altLang="en-US" dirty="0"/>
              <a:t>日臺教技</a:t>
            </a:r>
            <a:r>
              <a:rPr lang="en-US" altLang="zh-TW" dirty="0"/>
              <a:t>(</a:t>
            </a:r>
            <a:r>
              <a:rPr lang="zh-TW" altLang="en-US" dirty="0"/>
              <a:t>一</a:t>
            </a:r>
            <a:r>
              <a:rPr lang="en-US" altLang="zh-TW" dirty="0"/>
              <a:t>)</a:t>
            </a:r>
            <a:r>
              <a:rPr lang="zh-TW" altLang="en-US" dirty="0"/>
              <a:t>字第</a:t>
            </a:r>
            <a:r>
              <a:rPr lang="en-US" altLang="zh-TW" dirty="0"/>
              <a:t>1100092937A</a:t>
            </a:r>
            <a:r>
              <a:rPr lang="zh-TW" altLang="en-US" dirty="0"/>
              <a:t>號令，修訂均衡學習採計項目：</a:t>
            </a:r>
            <a:endParaRPr lang="en-US" altLang="zh-TW" dirty="0"/>
          </a:p>
          <a:p>
            <a:r>
              <a:rPr lang="zh-TW" altLang="en-US" dirty="0"/>
              <a:t> </a:t>
            </a:r>
            <a:r>
              <a:rPr lang="en-US" altLang="zh-TW" dirty="0"/>
              <a:t>(1)108</a:t>
            </a:r>
            <a:r>
              <a:rPr lang="zh-TW" altLang="en-US" dirty="0"/>
              <a:t>學年度以後入學國民中學者，均衡學習採計「健康與體育、藝術、綜合活動、科技」四大領域。 </a:t>
            </a:r>
            <a:endParaRPr lang="en-US" altLang="zh-TW" dirty="0"/>
          </a:p>
          <a:p>
            <a:r>
              <a:rPr lang="en-US" altLang="zh-TW" dirty="0"/>
              <a:t>(2)107</a:t>
            </a:r>
            <a:r>
              <a:rPr lang="zh-TW" altLang="en-US" dirty="0"/>
              <a:t>學年度以前入學國民中學者，均衡學習採計「健康與體育、藝術與人文、綜合活動」三大領域。 </a:t>
            </a:r>
            <a:endParaRPr lang="zh-TW" altLang="en-US" dirty="0">
              <a:solidFill>
                <a:srgbClr val="FF0000"/>
              </a:solidFill>
              <a:latin typeface="微軟正黑體" panose="020B0604030504040204" pitchFamily="34" charset="-120"/>
            </a:endParaRPr>
          </a:p>
        </p:txBody>
      </p:sp>
      <p:pic>
        <p:nvPicPr>
          <p:cNvPr id="5" name="圖片 4">
            <a:extLst>
              <a:ext uri="{FF2B5EF4-FFF2-40B4-BE49-F238E27FC236}">
                <a16:creationId xmlns=""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50"/>
            <a:ext cx="7705725" cy="4991100"/>
          </a:xfrm>
          <a:prstGeom prst="rect">
            <a:avLst/>
          </a:prstGeom>
        </p:spPr>
      </p:pic>
    </p:spTree>
    <p:extLst>
      <p:ext uri="{BB962C8B-B14F-4D97-AF65-F5344CB8AC3E}">
        <p14:creationId xmlns:p14="http://schemas.microsoft.com/office/powerpoint/2010/main" val="19445983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 xmlns:a16="http://schemas.microsoft.com/office/drawing/2014/main" val="20000"/>
                    </a:ext>
                  </a:extLst>
                </a:gridCol>
                <a:gridCol w="5878512">
                  <a:extLst>
                    <a:ext uri="{9D8B030D-6E8A-4147-A177-3AD203B41FA5}">
                      <a16:colId xmlns=""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1"/>
                  </a:ext>
                </a:extLst>
              </a:tr>
            </a:tbl>
          </a:graphicData>
        </a:graphic>
      </p:graphicFrame>
      <p:sp>
        <p:nvSpPr>
          <p:cNvPr id="7" name="投影片編號版面配置區 11">
            <a:extLst>
              <a:ext uri="{FF2B5EF4-FFF2-40B4-BE49-F238E27FC236}">
                <a16:creationId xmlns=""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111</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111</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133</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134</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135</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可電詢教務處及輔導室</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BB53D421-0DAA-488E-A279-6B2CBAB80CCF}"/>
              </a:ext>
            </a:extLst>
          </p:cNvPr>
          <p:cNvPicPr>
            <a:picLocks noChangeAspect="1"/>
          </p:cNvPicPr>
          <p:nvPr/>
        </p:nvPicPr>
        <p:blipFill>
          <a:blip r:embed="rId2"/>
          <a:stretch>
            <a:fillRect/>
          </a:stretch>
        </p:blipFill>
        <p:spPr>
          <a:xfrm>
            <a:off x="2158983" y="1517650"/>
            <a:ext cx="8030046" cy="5264449"/>
          </a:xfrm>
          <a:prstGeom prst="rect">
            <a:avLst/>
          </a:prstGeom>
        </p:spPr>
      </p:pic>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3"/>
              </a:rPr>
              <a:t>http://12basic.edu.tw</a:t>
            </a:r>
            <a:endParaRPr lang="zh-TW" altLang="en-US" sz="3200" dirty="0"/>
          </a:p>
        </p:txBody>
      </p:sp>
      <p:sp>
        <p:nvSpPr>
          <p:cNvPr id="4" name="矩形 3"/>
          <p:cNvSpPr/>
          <p:nvPr/>
        </p:nvSpPr>
        <p:spPr>
          <a:xfrm>
            <a:off x="7429499" y="1633765"/>
            <a:ext cx="927101" cy="206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2"/>
              </a:rPr>
              <a:t>http://</a:t>
            </a:r>
            <a:r>
              <a:rPr lang="en-US" altLang="zh-TW" sz="3200" dirty="0" err="1">
                <a:hlinkClick r:id="rId2"/>
              </a:rPr>
              <a:t>12basic.tn.edu.tw</a:t>
            </a:r>
            <a:endParaRPr lang="zh-TW" altLang="en-US" sz="3200" dirty="0"/>
          </a:p>
        </p:txBody>
      </p:sp>
      <p:sp>
        <p:nvSpPr>
          <p:cNvPr id="7" name="投影片編號版面配置區 11">
            <a:extLst>
              <a:ext uri="{FF2B5EF4-FFF2-40B4-BE49-F238E27FC236}">
                <a16:creationId xmlns=""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 xmlns:a16="http://schemas.microsoft.com/office/drawing/2014/main" id="{09B5DBED-D934-4AFD-9EAE-1D6F1167A3CA}"/>
              </a:ext>
            </a:extLst>
          </p:cNvPr>
          <p:cNvPicPr>
            <a:picLocks noChangeAspect="1"/>
          </p:cNvPicPr>
          <p:nvPr/>
        </p:nvPicPr>
        <p:blipFill>
          <a:blip r:embed="rId3"/>
          <a:stretch>
            <a:fillRect/>
          </a:stretch>
        </p:blipFill>
        <p:spPr>
          <a:xfrm>
            <a:off x="2101849" y="1518225"/>
            <a:ext cx="8116208" cy="5198245"/>
          </a:xfrm>
          <a:prstGeom prst="rect">
            <a:avLst/>
          </a:prstGeom>
        </p:spPr>
      </p:pic>
    </p:spTree>
    <p:extLst>
      <p:ext uri="{BB962C8B-B14F-4D97-AF65-F5344CB8AC3E}">
        <p14:creationId xmlns:p14="http://schemas.microsoft.com/office/powerpoint/2010/main" val="10310679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2"/>
              </a:rPr>
              <a:t>http://adapt.k12ea.gov.tw/</a:t>
            </a:r>
            <a:endParaRPr lang="zh-TW" altLang="en-US" sz="3200" dirty="0"/>
          </a:p>
        </p:txBody>
      </p:sp>
      <p:sp>
        <p:nvSpPr>
          <p:cNvPr id="6" name="投影片編號版面配置區 11">
            <a:extLst>
              <a:ext uri="{FF2B5EF4-FFF2-40B4-BE49-F238E27FC236}">
                <a16:creationId xmlns=""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 xmlns:a16="http://schemas.microsoft.com/office/drawing/2014/main" id="{792F13EB-8B74-45FF-99ED-B8D164D7ED90}"/>
              </a:ext>
            </a:extLst>
          </p:cNvPr>
          <p:cNvPicPr>
            <a:picLocks noChangeAspect="1"/>
          </p:cNvPicPr>
          <p:nvPr/>
        </p:nvPicPr>
        <p:blipFill>
          <a:blip r:embed="rId3"/>
          <a:stretch>
            <a:fillRect/>
          </a:stretch>
        </p:blipFill>
        <p:spPr>
          <a:xfrm>
            <a:off x="1728443" y="1490614"/>
            <a:ext cx="8492899" cy="5171232"/>
          </a:xfrm>
          <a:prstGeom prst="rect">
            <a:avLst/>
          </a:prstGeom>
        </p:spPr>
      </p:pic>
    </p:spTree>
    <p:extLst>
      <p:ext uri="{BB962C8B-B14F-4D97-AF65-F5344CB8AC3E}">
        <p14:creationId xmlns:p14="http://schemas.microsoft.com/office/powerpoint/2010/main" val="9801859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2"/>
              </a:rPr>
              <a:t>https://cap.rcpet.edu.tw/</a:t>
            </a:r>
            <a:endParaRPr lang="zh-TW" altLang="en-US" sz="3200" dirty="0"/>
          </a:p>
        </p:txBody>
      </p:sp>
      <p:sp>
        <p:nvSpPr>
          <p:cNvPr id="6" name="投影片編號版面配置區 11">
            <a:extLst>
              <a:ext uri="{FF2B5EF4-FFF2-40B4-BE49-F238E27FC236}">
                <a16:creationId xmlns=""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 xmlns:a16="http://schemas.microsoft.com/office/drawing/2014/main" id="{6F603DB0-2279-41E7-A61D-F337461DD3E7}"/>
              </a:ext>
            </a:extLst>
          </p:cNvPr>
          <p:cNvPicPr>
            <a:picLocks noChangeAspect="1"/>
          </p:cNvPicPr>
          <p:nvPr/>
        </p:nvPicPr>
        <p:blipFill>
          <a:blip r:embed="rId3"/>
          <a:stretch>
            <a:fillRect/>
          </a:stretch>
        </p:blipFill>
        <p:spPr>
          <a:xfrm>
            <a:off x="1785938" y="1152525"/>
            <a:ext cx="7053262" cy="5388357"/>
          </a:xfrm>
          <a:prstGeom prst="rect">
            <a:avLst/>
          </a:prstGeom>
        </p:spPr>
      </p:pic>
    </p:spTree>
    <p:extLst>
      <p:ext uri="{BB962C8B-B14F-4D97-AF65-F5344CB8AC3E}">
        <p14:creationId xmlns:p14="http://schemas.microsoft.com/office/powerpoint/2010/main" val="2784121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141</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2"/>
              </a:rPr>
              <a:t>https://www.jctv.ntut.edu.tw/</a:t>
            </a:r>
            <a:endParaRPr lang="zh-TW" altLang="en-US" sz="3200" dirty="0"/>
          </a:p>
        </p:txBody>
      </p:sp>
      <p:pic>
        <p:nvPicPr>
          <p:cNvPr id="2" name="圖片 1">
            <a:extLst>
              <a:ext uri="{FF2B5EF4-FFF2-40B4-BE49-F238E27FC236}">
                <a16:creationId xmlns="" xmlns:a16="http://schemas.microsoft.com/office/drawing/2014/main" id="{2C84816E-EDB8-491E-AF39-B794EB5340C9}"/>
              </a:ext>
            </a:extLst>
          </p:cNvPr>
          <p:cNvPicPr>
            <a:picLocks noChangeAspect="1"/>
          </p:cNvPicPr>
          <p:nvPr/>
        </p:nvPicPr>
        <p:blipFill>
          <a:blip r:embed="rId3"/>
          <a:stretch>
            <a:fillRect/>
          </a:stretch>
        </p:blipFill>
        <p:spPr>
          <a:xfrm>
            <a:off x="1785938" y="1375386"/>
            <a:ext cx="8640762" cy="5105905"/>
          </a:xfrm>
          <a:prstGeom prst="rect">
            <a:avLst/>
          </a:prstGeom>
        </p:spPr>
      </p:pic>
    </p:spTree>
    <p:extLst>
      <p:ext uri="{BB962C8B-B14F-4D97-AF65-F5344CB8AC3E}">
        <p14:creationId xmlns:p14="http://schemas.microsoft.com/office/powerpoint/2010/main" val="22922902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hlinkClick r:id="rId3"/>
              </a:rPr>
              <a:t>https://www.techadmi.edu.tw/ </a:t>
            </a:r>
            <a:endParaRPr lang="zh-TW" altLang="en-US" sz="3200" dirty="0"/>
          </a:p>
        </p:txBody>
      </p:sp>
      <p:sp>
        <p:nvSpPr>
          <p:cNvPr id="6" name="投影片編號版面配置區 11">
            <a:extLst>
              <a:ext uri="{FF2B5EF4-FFF2-40B4-BE49-F238E27FC236}">
                <a16:creationId xmlns=""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 xmlns:a16="http://schemas.microsoft.com/office/drawing/2014/main" id="{7966AFF2-B0D6-4B91-9788-F84E970E16B9}"/>
              </a:ext>
            </a:extLst>
          </p:cNvPr>
          <p:cNvPicPr>
            <a:picLocks noChangeAspect="1"/>
          </p:cNvPicPr>
          <p:nvPr/>
        </p:nvPicPr>
        <p:blipFill>
          <a:blip r:embed="rId4"/>
          <a:stretch>
            <a:fillRect/>
          </a:stretch>
        </p:blipFill>
        <p:spPr>
          <a:xfrm>
            <a:off x="1858963" y="1373187"/>
            <a:ext cx="9144000" cy="5228268"/>
          </a:xfrm>
          <a:prstGeom prst="rect">
            <a:avLst/>
          </a:prstGeom>
        </p:spPr>
      </p:pic>
    </p:spTree>
    <p:extLst>
      <p:ext uri="{BB962C8B-B14F-4D97-AF65-F5344CB8AC3E}">
        <p14:creationId xmlns:p14="http://schemas.microsoft.com/office/powerpoint/2010/main" val="2046897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 xmlns:a16="http://schemas.microsoft.com/office/drawing/2014/main" id="{EAC3A032-6A32-4334-8B74-2B47214AA391}"/>
              </a:ext>
            </a:extLst>
          </p:cNvPr>
          <p:cNvPicPr>
            <a:picLocks noChangeAspect="1"/>
          </p:cNvPicPr>
          <p:nvPr/>
        </p:nvPicPr>
        <p:blipFill>
          <a:blip r:embed="rId3"/>
          <a:stretch>
            <a:fillRect/>
          </a:stretch>
        </p:blipFill>
        <p:spPr>
          <a:xfrm>
            <a:off x="1606096" y="1973962"/>
            <a:ext cx="9526362" cy="473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dirty="0">
                <a:solidFill>
                  <a:srgbClr val="FFC000"/>
                </a:solidFill>
                <a:ea typeface="標楷體" pitchFamily="65" charset="-120"/>
              </a:rPr>
              <a:t>成就每一個孩子</a:t>
            </a:r>
          </a:p>
        </p:txBody>
      </p:sp>
      <p:sp>
        <p:nvSpPr>
          <p:cNvPr id="6" name="Rectangle 2">
            <a:extLst>
              <a:ext uri="{FF2B5EF4-FFF2-40B4-BE49-F238E27FC236}">
                <a16:creationId xmlns="" xmlns:a16="http://schemas.microsoft.com/office/drawing/2014/main" id="{1E3E7307-C57F-4EE6-8A82-B886A6AAB81B}"/>
              </a:ext>
            </a:extLst>
          </p:cNvPr>
          <p:cNvSpPr>
            <a:spLocks noChangeArrowheads="1"/>
          </p:cNvSpPr>
          <p:nvPr/>
        </p:nvSpPr>
        <p:spPr bwMode="auto">
          <a:xfrm>
            <a:off x="1116013" y="1771650"/>
            <a:ext cx="10271125" cy="369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endParaRPr lang="en-US" altLang="zh-TW" sz="4800" b="1" dirty="0">
              <a:solidFill>
                <a:srgbClr val="1F497D"/>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144</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144</a:t>
            </a:fld>
            <a:endParaRPr kumimoji="0" lang="zh-TW" altLang="en-US" sz="2000">
              <a:solidFill>
                <a:srgbClr val="FEFFFF"/>
              </a:solidFill>
            </a:endParaRPr>
          </a:p>
        </p:txBody>
      </p:sp>
      <p:sp>
        <p:nvSpPr>
          <p:cNvPr id="7" name="投影片編號版面配置區 11">
            <a:extLst>
              <a:ext uri="{FF2B5EF4-FFF2-40B4-BE49-F238E27FC236}">
                <a16:creationId xmlns=""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 xmlns:a16="http://schemas.microsoft.com/office/drawing/2014/main" id="{81F4C03F-B82F-4883-83FC-52BBC268836E}"/>
              </a:ext>
            </a:extLst>
          </p:cNvPr>
          <p:cNvSpPr txBox="1"/>
          <p:nvPr/>
        </p:nvSpPr>
        <p:spPr>
          <a:xfrm>
            <a:off x="933331" y="5516602"/>
            <a:ext cx="10649069" cy="1107996"/>
          </a:xfrm>
          <a:prstGeom prst="rect">
            <a:avLst/>
          </a:prstGeom>
          <a:noFill/>
        </p:spPr>
        <p:txBody>
          <a:bodyPr wrap="none" rtlCol="0">
            <a:spAutoFit/>
          </a:bodyPr>
          <a:lstStyle/>
          <a:p>
            <a:r>
              <a:rPr lang="zh-TW" altLang="en-US" sz="4800" b="1" dirty="0">
                <a:solidFill>
                  <a:srgbClr val="FF0000"/>
                </a:solidFill>
                <a:latin typeface="標楷體" panose="03000509000000000000" pitchFamily="65" charset="-120"/>
                <a:ea typeface="標楷體" panose="03000509000000000000" pitchFamily="65" charset="-120"/>
              </a:rPr>
              <a:t>成就每一個孩子</a:t>
            </a:r>
            <a:r>
              <a:rPr lang="en-US" altLang="zh-TW" sz="4800" b="1" dirty="0">
                <a:solidFill>
                  <a:srgbClr val="FF0000"/>
                </a:solidFill>
                <a:latin typeface="標楷體" panose="03000509000000000000" pitchFamily="65" charset="-120"/>
                <a:ea typeface="標楷體" panose="03000509000000000000" pitchFamily="65" charset="-120"/>
              </a:rPr>
              <a:t>—</a:t>
            </a:r>
            <a:r>
              <a:rPr lang="zh-TW" altLang="en-US" sz="4800" b="1" dirty="0">
                <a:solidFill>
                  <a:srgbClr val="FF0000"/>
                </a:solidFill>
                <a:latin typeface="標楷體" panose="03000509000000000000" pitchFamily="65" charset="-120"/>
                <a:ea typeface="標楷體" panose="03000509000000000000" pitchFamily="65" charset="-120"/>
              </a:rPr>
              <a:t>適性揚才、終身學習</a:t>
            </a:r>
          </a:p>
          <a:p>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1317680291"/>
              </p:ext>
            </p:extLst>
          </p:nvPr>
        </p:nvGraphicFramePr>
        <p:xfrm>
          <a:off x="2046288" y="358775"/>
          <a:ext cx="9737725" cy="6240463"/>
        </p:xfrm>
        <a:graphic>
          <a:graphicData uri="http://schemas.openxmlformats.org/drawingml/2006/table">
            <a:tbl>
              <a:tblPr/>
              <a:tblGrid>
                <a:gridCol w="1619662">
                  <a:extLst>
                    <a:ext uri="{9D8B030D-6E8A-4147-A177-3AD203B41FA5}">
                      <a16:colId xmlns="" xmlns:a16="http://schemas.microsoft.com/office/drawing/2014/main" val="20000"/>
                    </a:ext>
                  </a:extLst>
                </a:gridCol>
                <a:gridCol w="4110386">
                  <a:extLst>
                    <a:ext uri="{9D8B030D-6E8A-4147-A177-3AD203B41FA5}">
                      <a16:colId xmlns="" xmlns:a16="http://schemas.microsoft.com/office/drawing/2014/main" val="20001"/>
                    </a:ext>
                  </a:extLst>
                </a:gridCol>
                <a:gridCol w="4007677">
                  <a:extLst>
                    <a:ext uri="{9D8B030D-6E8A-4147-A177-3AD203B41FA5}">
                      <a16:colId xmlns=""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4"/>
                  </a:ext>
                </a:extLst>
              </a:tr>
            </a:tbl>
          </a:graphicData>
        </a:graphic>
      </p:graphicFrame>
      <p:sp>
        <p:nvSpPr>
          <p:cNvPr id="4" name="投影片編號版面配置區 11">
            <a:extLst>
              <a:ext uri="{FF2B5EF4-FFF2-40B4-BE49-F238E27FC236}">
                <a16:creationId xmlns=""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5763"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4622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日至</a:t>
            </a:r>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6</a:t>
            </a:r>
            <a:r>
              <a:rPr lang="zh-TW" altLang="en-US" sz="2800" b="1" dirty="0">
                <a:solidFill>
                  <a:srgbClr val="FF0000"/>
                </a:solidFill>
              </a:rPr>
              <a:t>日</a:t>
            </a:r>
          </a:p>
        </p:txBody>
      </p:sp>
      <p:sp>
        <p:nvSpPr>
          <p:cNvPr id="7" name="投影片編號版面配置區 11">
            <a:extLst>
              <a:ext uri="{FF2B5EF4-FFF2-40B4-BE49-F238E27FC236}">
                <a16:creationId xmlns=""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extLst>
              <p:ext uri="{D42A27DB-BD31-4B8C-83A1-F6EECF244321}">
                <p14:modId xmlns:p14="http://schemas.microsoft.com/office/powerpoint/2010/main" val="1391710265"/>
              </p:ext>
            </p:extLst>
          </p:nvPr>
        </p:nvGraphicFramePr>
        <p:xfrm>
          <a:off x="664586" y="1666480"/>
          <a:ext cx="11260137" cy="3506787"/>
        </p:xfrm>
        <a:graphic>
          <a:graphicData uri="http://schemas.openxmlformats.org/presentationml/2006/ole">
            <mc:AlternateContent xmlns:mc="http://schemas.openxmlformats.org/markup-compatibility/2006">
              <mc:Choice xmlns:v="urn:schemas-microsoft-com:vml" Requires="v">
                <p:oleObj spid="_x0000_s1093" name="Visio" r:id="rId4" imgW="4426729" imgH="1541786" progId="">
                  <p:embed/>
                </p:oleObj>
              </mc:Choice>
              <mc:Fallback>
                <p:oleObj name="Visio" r:id="rId4" imgW="4426729" imgH="1541786" progId="">
                  <p:embed/>
                  <p:pic>
                    <p:nvPicPr>
                      <p:cNvPr id="12288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86" y="1666480"/>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 xmlns:a16="http://schemas.microsoft.com/office/drawing/2014/main" val="20000"/>
                    </a:ext>
                  </a:extLst>
                </a:gridCol>
                <a:gridCol w="703025">
                  <a:extLst>
                    <a:ext uri="{9D8B030D-6E8A-4147-A177-3AD203B41FA5}">
                      <a16:colId xmlns="" xmlns:a16="http://schemas.microsoft.com/office/drawing/2014/main" val="20001"/>
                    </a:ext>
                  </a:extLst>
                </a:gridCol>
                <a:gridCol w="603850">
                  <a:extLst>
                    <a:ext uri="{9D8B030D-6E8A-4147-A177-3AD203B41FA5}">
                      <a16:colId xmlns="" xmlns:a16="http://schemas.microsoft.com/office/drawing/2014/main" val="20002"/>
                    </a:ext>
                  </a:extLst>
                </a:gridCol>
                <a:gridCol w="638439">
                  <a:extLst>
                    <a:ext uri="{9D8B030D-6E8A-4147-A177-3AD203B41FA5}">
                      <a16:colId xmlns="" xmlns:a16="http://schemas.microsoft.com/office/drawing/2014/main" val="20003"/>
                    </a:ext>
                  </a:extLst>
                </a:gridCol>
                <a:gridCol w="596231">
                  <a:extLst>
                    <a:ext uri="{9D8B030D-6E8A-4147-A177-3AD203B41FA5}">
                      <a16:colId xmlns="" xmlns:a16="http://schemas.microsoft.com/office/drawing/2014/main" val="20004"/>
                    </a:ext>
                  </a:extLst>
                </a:gridCol>
                <a:gridCol w="488900">
                  <a:extLst>
                    <a:ext uri="{9D8B030D-6E8A-4147-A177-3AD203B41FA5}">
                      <a16:colId xmlns="" xmlns:a16="http://schemas.microsoft.com/office/drawing/2014/main" val="20005"/>
                    </a:ext>
                  </a:extLst>
                </a:gridCol>
                <a:gridCol w="132634">
                  <a:extLst>
                    <a:ext uri="{9D8B030D-6E8A-4147-A177-3AD203B41FA5}">
                      <a16:colId xmlns="" xmlns:a16="http://schemas.microsoft.com/office/drawing/2014/main" val="20006"/>
                    </a:ext>
                  </a:extLst>
                </a:gridCol>
                <a:gridCol w="315657">
                  <a:extLst>
                    <a:ext uri="{9D8B030D-6E8A-4147-A177-3AD203B41FA5}">
                      <a16:colId xmlns="" xmlns:a16="http://schemas.microsoft.com/office/drawing/2014/main" val="20007"/>
                    </a:ext>
                  </a:extLst>
                </a:gridCol>
                <a:gridCol w="322782">
                  <a:extLst>
                    <a:ext uri="{9D8B030D-6E8A-4147-A177-3AD203B41FA5}">
                      <a16:colId xmlns="" xmlns:a16="http://schemas.microsoft.com/office/drawing/2014/main" val="20008"/>
                    </a:ext>
                  </a:extLst>
                </a:gridCol>
                <a:gridCol w="567501">
                  <a:extLst>
                    <a:ext uri="{9D8B030D-6E8A-4147-A177-3AD203B41FA5}">
                      <a16:colId xmlns="" xmlns:a16="http://schemas.microsoft.com/office/drawing/2014/main" val="20009"/>
                    </a:ext>
                  </a:extLst>
                </a:gridCol>
                <a:gridCol w="3038494">
                  <a:extLst>
                    <a:ext uri="{9D8B030D-6E8A-4147-A177-3AD203B41FA5}">
                      <a16:colId xmlns=""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8" name="內容版面配置區 4">
            <a:extLst>
              <a:ext uri="{FF2B5EF4-FFF2-40B4-BE49-F238E27FC236}">
                <a16:creationId xmlns=""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47790202"/>
              </p:ext>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 xmlns:a16="http://schemas.microsoft.com/office/drawing/2014/main" val="20000"/>
                    </a:ext>
                  </a:extLst>
                </a:gridCol>
                <a:gridCol w="816864">
                  <a:extLst>
                    <a:ext uri="{9D8B030D-6E8A-4147-A177-3AD203B41FA5}">
                      <a16:colId xmlns="" xmlns:a16="http://schemas.microsoft.com/office/drawing/2014/main" val="20001"/>
                    </a:ext>
                  </a:extLst>
                </a:gridCol>
                <a:gridCol w="816864">
                  <a:extLst>
                    <a:ext uri="{9D8B030D-6E8A-4147-A177-3AD203B41FA5}">
                      <a16:colId xmlns="" xmlns:a16="http://schemas.microsoft.com/office/drawing/2014/main" val="20002"/>
                    </a:ext>
                  </a:extLst>
                </a:gridCol>
                <a:gridCol w="477377">
                  <a:extLst>
                    <a:ext uri="{9D8B030D-6E8A-4147-A177-3AD203B41FA5}">
                      <a16:colId xmlns="" xmlns:a16="http://schemas.microsoft.com/office/drawing/2014/main" val="20003"/>
                    </a:ext>
                  </a:extLst>
                </a:gridCol>
                <a:gridCol w="315103">
                  <a:extLst>
                    <a:ext uri="{9D8B030D-6E8A-4147-A177-3AD203B41FA5}">
                      <a16:colId xmlns="" xmlns:a16="http://schemas.microsoft.com/office/drawing/2014/main" val="20004"/>
                    </a:ext>
                  </a:extLst>
                </a:gridCol>
                <a:gridCol w="707172">
                  <a:extLst>
                    <a:ext uri="{9D8B030D-6E8A-4147-A177-3AD203B41FA5}">
                      <a16:colId xmlns="" xmlns:a16="http://schemas.microsoft.com/office/drawing/2014/main" val="20005"/>
                    </a:ext>
                  </a:extLst>
                </a:gridCol>
                <a:gridCol w="97500">
                  <a:extLst>
                    <a:ext uri="{9D8B030D-6E8A-4147-A177-3AD203B41FA5}">
                      <a16:colId xmlns="" xmlns:a16="http://schemas.microsoft.com/office/drawing/2014/main" val="20006"/>
                    </a:ext>
                  </a:extLst>
                </a:gridCol>
                <a:gridCol w="780288">
                  <a:extLst>
                    <a:ext uri="{9D8B030D-6E8A-4147-A177-3AD203B41FA5}">
                      <a16:colId xmlns="" xmlns:a16="http://schemas.microsoft.com/office/drawing/2014/main" val="20007"/>
                    </a:ext>
                  </a:extLst>
                </a:gridCol>
                <a:gridCol w="694944">
                  <a:extLst>
                    <a:ext uri="{9D8B030D-6E8A-4147-A177-3AD203B41FA5}">
                      <a16:colId xmlns="" xmlns:a16="http://schemas.microsoft.com/office/drawing/2014/main" val="20008"/>
                    </a:ext>
                  </a:extLst>
                </a:gridCol>
                <a:gridCol w="390144">
                  <a:extLst>
                    <a:ext uri="{9D8B030D-6E8A-4147-A177-3AD203B41FA5}">
                      <a16:colId xmlns="" xmlns:a16="http://schemas.microsoft.com/office/drawing/2014/main" val="20009"/>
                    </a:ext>
                  </a:extLst>
                </a:gridCol>
                <a:gridCol w="3938016">
                  <a:extLst>
                    <a:ext uri="{9D8B030D-6E8A-4147-A177-3AD203B41FA5}">
                      <a16:colId xmlns=""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12</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Bef>
                          <a:spcPts val="0"/>
                        </a:spcBef>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12</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50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r>
                        <a:rPr lang="en-US" altLang="zh-TW" sz="1200" b="0" kern="100" dirty="0">
                          <a:solidFill>
                            <a:srgbClr val="FF0000"/>
                          </a:solidFill>
                          <a:effectLst/>
                          <a:latin typeface="新細明體" panose="02020500000000000000" pitchFamily="18" charset="-120"/>
                          <a:ea typeface="新細明體" panose="02020500000000000000" pitchFamily="18" charset="-120"/>
                          <a:cs typeface="Times New Roman"/>
                        </a:rPr>
                        <a:t>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r>
                        <a:rPr lang="en-US" altLang="zh-TW" sz="1200" b="0" kern="0" dirty="0">
                          <a:effectLst/>
                          <a:latin typeface="新細明體" panose="02020500000000000000" pitchFamily="18" charset="-120"/>
                          <a:ea typeface="新細明體" panose="02020500000000000000" pitchFamily="18" charset="-120"/>
                        </a:rPr>
                        <a:t>  </a:t>
                      </a:r>
                      <a:r>
                        <a:rPr lang="en-US" altLang="zh-TW" sz="1200" b="0" kern="0" dirty="0">
                          <a:solidFill>
                            <a:srgbClr val="FF0000"/>
                          </a:solidFill>
                          <a:effectLst/>
                          <a:latin typeface="新細明體" panose="02020500000000000000" pitchFamily="18" charset="-120"/>
                          <a:ea typeface="新細明體" panose="02020500000000000000" pitchFamily="18" charset="-120"/>
                        </a:rPr>
                        <a:t>36</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 xmlns:a16="http://schemas.microsoft.com/office/drawing/2014/main" id="{9AEB8080-C951-47EC-9FF8-BDC45C71A37E}"/>
              </a:ext>
            </a:extLst>
          </p:cNvPr>
          <p:cNvSpPr txBox="1">
            <a:spLocks/>
          </p:cNvSpPr>
          <p:nvPr/>
        </p:nvSpPr>
        <p:spPr bwMode="auto">
          <a:xfrm>
            <a:off x="7759309" y="4106922"/>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endParaRPr lang="en-US" altLang="zh-TW" sz="2400" kern="0" dirty="0">
              <a:solidFill>
                <a:srgbClr val="FF00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 xmlns:a16="http://schemas.microsoft.com/office/drawing/2014/main" val="20000"/>
                    </a:ext>
                  </a:extLst>
                </a:gridCol>
                <a:gridCol w="4129022">
                  <a:extLst>
                    <a:ext uri="{9D8B030D-6E8A-4147-A177-3AD203B41FA5}">
                      <a16:colId xmlns="" xmlns:a16="http://schemas.microsoft.com/office/drawing/2014/main" val="20001"/>
                    </a:ext>
                  </a:extLst>
                </a:gridCol>
                <a:gridCol w="2121687">
                  <a:extLst>
                    <a:ext uri="{9D8B030D-6E8A-4147-A177-3AD203B41FA5}">
                      <a16:colId xmlns=""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 xmlns:a16="http://schemas.microsoft.com/office/drawing/2014/main" val="20000"/>
                    </a:ext>
                  </a:extLst>
                </a:gridCol>
                <a:gridCol w="1385190">
                  <a:extLst>
                    <a:ext uri="{9D8B030D-6E8A-4147-A177-3AD203B41FA5}">
                      <a16:colId xmlns="" xmlns:a16="http://schemas.microsoft.com/office/drawing/2014/main" val="20001"/>
                    </a:ext>
                  </a:extLst>
                </a:gridCol>
                <a:gridCol w="1385190">
                  <a:extLst>
                    <a:ext uri="{9D8B030D-6E8A-4147-A177-3AD203B41FA5}">
                      <a16:colId xmlns="" xmlns:a16="http://schemas.microsoft.com/office/drawing/2014/main" val="20002"/>
                    </a:ext>
                  </a:extLst>
                </a:gridCol>
                <a:gridCol w="1385190">
                  <a:extLst>
                    <a:ext uri="{9D8B030D-6E8A-4147-A177-3AD203B41FA5}">
                      <a16:colId xmlns="" xmlns:a16="http://schemas.microsoft.com/office/drawing/2014/main" val="20003"/>
                    </a:ext>
                  </a:extLst>
                </a:gridCol>
                <a:gridCol w="1385190">
                  <a:extLst>
                    <a:ext uri="{9D8B030D-6E8A-4147-A177-3AD203B41FA5}">
                      <a16:colId xmlns="" xmlns:a16="http://schemas.microsoft.com/office/drawing/2014/main" val="20004"/>
                    </a:ext>
                  </a:extLst>
                </a:gridCol>
                <a:gridCol w="1385190">
                  <a:extLst>
                    <a:ext uri="{9D8B030D-6E8A-4147-A177-3AD203B41FA5}">
                      <a16:colId xmlns=""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graphicFrame>
        <p:nvGraphicFramePr>
          <p:cNvPr id="6" name="表格 5">
            <a:extLst>
              <a:ext uri="{FF2B5EF4-FFF2-40B4-BE49-F238E27FC236}">
                <a16:creationId xmlns=""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190018989"/>
              </p:ext>
            </p:extLst>
          </p:nvPr>
        </p:nvGraphicFramePr>
        <p:xfrm>
          <a:off x="1911350" y="3109913"/>
          <a:ext cx="10034588" cy="2300287"/>
        </p:xfrm>
        <a:graphic>
          <a:graphicData uri="http://schemas.openxmlformats.org/drawingml/2006/table">
            <a:tbl>
              <a:tblPr/>
              <a:tblGrid>
                <a:gridCol w="10034588">
                  <a:extLst>
                    <a:ext uri="{9D8B030D-6E8A-4147-A177-3AD203B41FA5}">
                      <a16:colId xmlns=""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分</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0"/>
                  </a:ext>
                </a:extLst>
              </a:tr>
            </a:tbl>
          </a:graphicData>
        </a:graphic>
      </p:graphicFrame>
      <p:sp>
        <p:nvSpPr>
          <p:cNvPr id="7" name="投影片編號版面配置區 11">
            <a:extLst>
              <a:ext uri="{FF2B5EF4-FFF2-40B4-BE49-F238E27FC236}">
                <a16:creationId xmlns=""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2544399338"/>
              </p:ext>
            </p:extLst>
          </p:nvPr>
        </p:nvGraphicFramePr>
        <p:xfrm>
          <a:off x="1905000" y="1268413"/>
          <a:ext cx="9023349" cy="5508628"/>
        </p:xfrm>
        <a:graphic>
          <a:graphicData uri="http://schemas.openxmlformats.org/drawingml/2006/table">
            <a:tbl>
              <a:tblPr/>
              <a:tblGrid>
                <a:gridCol w="1223178">
                  <a:extLst>
                    <a:ext uri="{9D8B030D-6E8A-4147-A177-3AD203B41FA5}">
                      <a16:colId xmlns="" xmlns:a16="http://schemas.microsoft.com/office/drawing/2014/main" val="20000"/>
                    </a:ext>
                  </a:extLst>
                </a:gridCol>
                <a:gridCol w="810291">
                  <a:extLst>
                    <a:ext uri="{9D8B030D-6E8A-4147-A177-3AD203B41FA5}">
                      <a16:colId xmlns="" xmlns:a16="http://schemas.microsoft.com/office/drawing/2014/main" val="20001"/>
                    </a:ext>
                  </a:extLst>
                </a:gridCol>
                <a:gridCol w="810291">
                  <a:extLst>
                    <a:ext uri="{9D8B030D-6E8A-4147-A177-3AD203B41FA5}">
                      <a16:colId xmlns="" xmlns:a16="http://schemas.microsoft.com/office/drawing/2014/main" val="20002"/>
                    </a:ext>
                  </a:extLst>
                </a:gridCol>
                <a:gridCol w="810291">
                  <a:extLst>
                    <a:ext uri="{9D8B030D-6E8A-4147-A177-3AD203B41FA5}">
                      <a16:colId xmlns="" xmlns:a16="http://schemas.microsoft.com/office/drawing/2014/main" val="20003"/>
                    </a:ext>
                  </a:extLst>
                </a:gridCol>
                <a:gridCol w="879744">
                  <a:extLst>
                    <a:ext uri="{9D8B030D-6E8A-4147-A177-3AD203B41FA5}">
                      <a16:colId xmlns="" xmlns:a16="http://schemas.microsoft.com/office/drawing/2014/main" val="20004"/>
                    </a:ext>
                  </a:extLst>
                </a:gridCol>
                <a:gridCol w="1026392">
                  <a:extLst>
                    <a:ext uri="{9D8B030D-6E8A-4147-A177-3AD203B41FA5}">
                      <a16:colId xmlns="" xmlns:a16="http://schemas.microsoft.com/office/drawing/2014/main" val="20005"/>
                    </a:ext>
                  </a:extLst>
                </a:gridCol>
                <a:gridCol w="879744">
                  <a:extLst>
                    <a:ext uri="{9D8B030D-6E8A-4147-A177-3AD203B41FA5}">
                      <a16:colId xmlns="" xmlns:a16="http://schemas.microsoft.com/office/drawing/2014/main" val="20006"/>
                    </a:ext>
                  </a:extLst>
                </a:gridCol>
                <a:gridCol w="768356">
                  <a:extLst>
                    <a:ext uri="{9D8B030D-6E8A-4147-A177-3AD203B41FA5}">
                      <a16:colId xmlns="" xmlns:a16="http://schemas.microsoft.com/office/drawing/2014/main" val="20007"/>
                    </a:ext>
                  </a:extLst>
                </a:gridCol>
                <a:gridCol w="768356">
                  <a:extLst>
                    <a:ext uri="{9D8B030D-6E8A-4147-A177-3AD203B41FA5}">
                      <a16:colId xmlns="" xmlns:a16="http://schemas.microsoft.com/office/drawing/2014/main" val="20008"/>
                    </a:ext>
                  </a:extLst>
                </a:gridCol>
                <a:gridCol w="1046706">
                  <a:extLst>
                    <a:ext uri="{9D8B030D-6E8A-4147-A177-3AD203B41FA5}">
                      <a16:colId xmlns=""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 xmlns:a16="http://schemas.microsoft.com/office/drawing/2014/main" val="20000"/>
                    </a:ext>
                  </a:extLst>
                </a:gridCol>
                <a:gridCol w="816246">
                  <a:extLst>
                    <a:ext uri="{9D8B030D-6E8A-4147-A177-3AD203B41FA5}">
                      <a16:colId xmlns="" xmlns:a16="http://schemas.microsoft.com/office/drawing/2014/main" val="20001"/>
                    </a:ext>
                  </a:extLst>
                </a:gridCol>
                <a:gridCol w="816246">
                  <a:extLst>
                    <a:ext uri="{9D8B030D-6E8A-4147-A177-3AD203B41FA5}">
                      <a16:colId xmlns="" xmlns:a16="http://schemas.microsoft.com/office/drawing/2014/main" val="20002"/>
                    </a:ext>
                  </a:extLst>
                </a:gridCol>
                <a:gridCol w="816246">
                  <a:extLst>
                    <a:ext uri="{9D8B030D-6E8A-4147-A177-3AD203B41FA5}">
                      <a16:colId xmlns="" xmlns:a16="http://schemas.microsoft.com/office/drawing/2014/main" val="20003"/>
                    </a:ext>
                  </a:extLst>
                </a:gridCol>
                <a:gridCol w="816246">
                  <a:extLst>
                    <a:ext uri="{9D8B030D-6E8A-4147-A177-3AD203B41FA5}">
                      <a16:colId xmlns="" xmlns:a16="http://schemas.microsoft.com/office/drawing/2014/main" val="20004"/>
                    </a:ext>
                  </a:extLst>
                </a:gridCol>
                <a:gridCol w="810645">
                  <a:extLst>
                    <a:ext uri="{9D8B030D-6E8A-4147-A177-3AD203B41FA5}">
                      <a16:colId xmlns="" xmlns:a16="http://schemas.microsoft.com/office/drawing/2014/main" val="20005"/>
                    </a:ext>
                  </a:extLst>
                </a:gridCol>
                <a:gridCol w="1031731">
                  <a:extLst>
                    <a:ext uri="{9D8B030D-6E8A-4147-A177-3AD203B41FA5}">
                      <a16:colId xmlns="" xmlns:a16="http://schemas.microsoft.com/office/drawing/2014/main" val="20006"/>
                    </a:ext>
                  </a:extLst>
                </a:gridCol>
                <a:gridCol w="871101">
                  <a:extLst>
                    <a:ext uri="{9D8B030D-6E8A-4147-A177-3AD203B41FA5}">
                      <a16:colId xmlns="" xmlns:a16="http://schemas.microsoft.com/office/drawing/2014/main" val="20007"/>
                    </a:ext>
                  </a:extLst>
                </a:gridCol>
                <a:gridCol w="867467">
                  <a:extLst>
                    <a:ext uri="{9D8B030D-6E8A-4147-A177-3AD203B41FA5}">
                      <a16:colId xmlns="" xmlns:a16="http://schemas.microsoft.com/office/drawing/2014/main" val="20008"/>
                    </a:ext>
                  </a:extLst>
                </a:gridCol>
                <a:gridCol w="867467">
                  <a:extLst>
                    <a:ext uri="{9D8B030D-6E8A-4147-A177-3AD203B41FA5}">
                      <a16:colId xmlns=""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 xmlns:a16="http://schemas.microsoft.com/office/drawing/2014/main" val="20000"/>
                    </a:ext>
                  </a:extLst>
                </a:gridCol>
                <a:gridCol w="3251116">
                  <a:extLst>
                    <a:ext uri="{9D8B030D-6E8A-4147-A177-3AD203B41FA5}">
                      <a16:colId xmlns="" xmlns:a16="http://schemas.microsoft.com/office/drawing/2014/main" val="20001"/>
                    </a:ext>
                  </a:extLst>
                </a:gridCol>
                <a:gridCol w="3791229">
                  <a:extLst>
                    <a:ext uri="{9D8B030D-6E8A-4147-A177-3AD203B41FA5}">
                      <a16:colId xmlns=""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 xmlns:a16="http://schemas.microsoft.com/office/drawing/2014/main" val="10002"/>
                  </a:ext>
                </a:extLst>
              </a:tr>
            </a:tbl>
          </a:graphicData>
        </a:graphic>
      </p:graphicFrame>
      <p:sp>
        <p:nvSpPr>
          <p:cNvPr id="4" name="矩形 3">
            <a:extLst>
              <a:ext uri="{FF2B5EF4-FFF2-40B4-BE49-F238E27FC236}">
                <a16:creationId xmlns=""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110</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9</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16</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1101131019</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109</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r>
              <a:rPr lang="zh-TW" altLang="en-US" sz="3600"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en-US" altLang="zh-TW"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1/06(</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-1/09(</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altLang="en-US"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4/07(</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-4/10(</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正式志願選填日：</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altLang="en-US"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6/23(</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-6/26(</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r>
              <a:rPr lang="zh-TW" altLang="en-US" sz="3467" dirty="0">
                <a:solidFill>
                  <a:srgbClr val="000066"/>
                </a:solidFill>
                <a:latin typeface="標楷體" panose="03000509000000000000" pitchFamily="65" charset="-120"/>
                <a:ea typeface="標楷體" panose="03000509000000000000" pitchFamily="65" charset="-120"/>
              </a:rPr>
              <a:t>。</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 xmlns:a16="http://schemas.microsoft.com/office/drawing/2014/main" val="657595864"/>
                    </a:ext>
                  </a:extLst>
                </a:gridCol>
                <a:gridCol w="1194318">
                  <a:extLst>
                    <a:ext uri="{9D8B030D-6E8A-4147-A177-3AD203B41FA5}">
                      <a16:colId xmlns="" xmlns:a16="http://schemas.microsoft.com/office/drawing/2014/main" val="604921878"/>
                    </a:ext>
                  </a:extLst>
                </a:gridCol>
                <a:gridCol w="2332653">
                  <a:extLst>
                    <a:ext uri="{9D8B030D-6E8A-4147-A177-3AD203B41FA5}">
                      <a16:colId xmlns=""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 xmlns:a16="http://schemas.microsoft.com/office/drawing/2014/main" val="4230169639"/>
                  </a:ext>
                </a:extLst>
              </a:tr>
            </a:tbl>
          </a:graphicData>
        </a:graphic>
      </p:graphicFrame>
      <p:sp>
        <p:nvSpPr>
          <p:cNvPr id="5" name="投影片編號版面配置區 11">
            <a:extLst>
              <a:ext uri="{FF2B5EF4-FFF2-40B4-BE49-F238E27FC236}">
                <a16:creationId xmlns=""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分為國際性、全國性、縣市性</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以競賽採計一覽表為主</a:t>
            </a:r>
            <a:r>
              <a:rPr lang="en-US" altLang="zh-TW" sz="3200" dirty="0">
                <a:solidFill>
                  <a:schemeClr val="tx1"/>
                </a:solidFill>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團體賽分數折半計算。</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rgbClr val="FF0000"/>
                </a:solidFill>
                <a:latin typeface="標楷體" panose="03000509000000000000" pitchFamily="65" charset="-120"/>
                <a:ea typeface="標楷體" panose="03000509000000000000" pitchFamily="65" charset="-120"/>
              </a:rPr>
              <a:t>同一性質或同一項目之競賽，僅擇優計分一次</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競賽項目</a:t>
            </a:r>
            <a:r>
              <a:rPr lang="zh-TW" altLang="en-US" sz="3200" dirty="0">
                <a:solidFill>
                  <a:srgbClr val="006600"/>
                </a:solidFill>
                <a:latin typeface="標楷體" panose="03000509000000000000" pitchFamily="65" charset="-120"/>
                <a:ea typeface="標楷體" panose="03000509000000000000" pitchFamily="65" charset="-120"/>
              </a:rPr>
              <a:t>：</a:t>
            </a:r>
            <a:r>
              <a:rPr lang="zh-TW" altLang="en-US" sz="3200" dirty="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下午五時</a:t>
            </a:r>
            <a:endParaRPr lang="en-US" altLang="zh-TW" sz="2800" b="1" dirty="0">
              <a:solidFill>
                <a:schemeClr val="tx1"/>
              </a:solidFill>
              <a:latin typeface="標楷體" panose="03000509000000000000" pitchFamily="65" charset="-120"/>
              <a:ea typeface="標楷體" panose="03000509000000000000" pitchFamily="65" charset="-120"/>
            </a:endParaRP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9</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10</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5469616"/>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15856"/>
            <a:ext cx="9247187" cy="863600"/>
          </a:xfrm>
          <a:solidFill>
            <a:srgbClr val="FF000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 xmlns:a16="http://schemas.microsoft.com/office/drawing/2014/main" id="{D1572A44-39E2-4C71-B6BC-C8E9B6ADE3A3}"/>
              </a:ext>
            </a:extLst>
          </p:cNvPr>
          <p:cNvSpPr>
            <a:spLocks noGrp="1"/>
          </p:cNvSpPr>
          <p:nvPr>
            <p:ph idx="1"/>
          </p:nvPr>
        </p:nvSpPr>
        <p:spPr>
          <a:xfrm>
            <a:off x="1883219" y="1522391"/>
            <a:ext cx="955287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b="1" dirty="0">
                <a:solidFill>
                  <a:srgbClr val="FF0000"/>
                </a:solidFill>
                <a:latin typeface="標楷體" panose="03000509000000000000" pitchFamily="65" charset="-120"/>
                <a:ea typeface="標楷體" panose="03000509000000000000" pitchFamily="65" charset="-120"/>
              </a:rPr>
              <a:t>109</a:t>
            </a:r>
            <a:r>
              <a:rPr lang="zh-TW" altLang="en-US" sz="3200" b="1" dirty="0">
                <a:solidFill>
                  <a:srgbClr val="FF0000"/>
                </a:solidFill>
                <a:latin typeface="標楷體" panose="03000509000000000000" pitchFamily="65" charset="-120"/>
                <a:ea typeface="標楷體" panose="03000509000000000000" pitchFamily="65" charset="-120"/>
              </a:rPr>
              <a:t>學年度第</a:t>
            </a:r>
            <a:r>
              <a:rPr lang="en-US" altLang="zh-TW" sz="3200" b="1" dirty="0">
                <a:solidFill>
                  <a:srgbClr val="FF0000"/>
                </a:solidFill>
                <a:latin typeface="標楷體" panose="03000509000000000000" pitchFamily="65" charset="-120"/>
                <a:ea typeface="標楷體" panose="03000509000000000000" pitchFamily="65" charset="-120"/>
              </a:rPr>
              <a:t>2</a:t>
            </a:r>
            <a:r>
              <a:rPr lang="zh-TW" altLang="en-US" sz="3200" b="1" dirty="0">
                <a:solidFill>
                  <a:srgbClr val="FF0000"/>
                </a:solidFill>
                <a:latin typeface="標楷體" panose="03000509000000000000" pitchFamily="65" charset="-120"/>
                <a:ea typeface="標楷體" panose="03000509000000000000" pitchFamily="65" charset="-120"/>
              </a:rPr>
              <a:t>學期社團參與</a:t>
            </a:r>
            <a:r>
              <a:rPr lang="zh-TW" altLang="en-US" sz="3200" dirty="0">
                <a:solidFill>
                  <a:srgbClr val="000066"/>
                </a:solidFill>
                <a:latin typeface="標楷體" panose="03000509000000000000" pitchFamily="65" charset="-120"/>
                <a:ea typeface="標楷體" panose="03000509000000000000" pitchFamily="65" charset="-120"/>
              </a:rPr>
              <a:t>分數之採計以</a:t>
            </a:r>
            <a:r>
              <a:rPr lang="zh-TW" altLang="en-US" sz="3200" b="1" dirty="0">
                <a:solidFill>
                  <a:srgbClr val="FF0000"/>
                </a:solidFill>
                <a:latin typeface="標楷體" panose="03000509000000000000" pitchFamily="65" charset="-120"/>
                <a:ea typeface="標楷體" panose="03000509000000000000" pitchFamily="65" charset="-120"/>
              </a:rPr>
              <a:t>滿</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（節），並經教師評核通過者計</a:t>
            </a:r>
            <a:r>
              <a:rPr lang="en-US" altLang="zh-TW" sz="3200" dirty="0">
                <a:solidFill>
                  <a:srgbClr val="000066"/>
                </a:solidFill>
                <a:latin typeface="標楷體" panose="03000509000000000000" pitchFamily="65" charset="-120"/>
                <a:ea typeface="標楷體" panose="03000509000000000000" pitchFamily="65" charset="-120"/>
              </a:rPr>
              <a:t>3</a:t>
            </a:r>
            <a:r>
              <a:rPr lang="zh-TW" altLang="en-US" sz="3200" dirty="0">
                <a:solidFill>
                  <a:srgbClr val="000066"/>
                </a:solidFill>
                <a:latin typeface="標楷體" panose="03000509000000000000" pitchFamily="65" charset="-120"/>
                <a:ea typeface="標楷體" panose="03000509000000000000" pitchFamily="65" charset="-120"/>
              </a:rPr>
              <a:t>分。</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82132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FF000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 xmlns:a16="http://schemas.microsoft.com/office/drawing/2014/main" id="{D1572A44-39E2-4C71-B6BC-C8E9B6ADE3A3}"/>
              </a:ext>
            </a:extLst>
          </p:cNvPr>
          <p:cNvSpPr>
            <a:spLocks noGrp="1"/>
          </p:cNvSpPr>
          <p:nvPr>
            <p:ph idx="1"/>
          </p:nvPr>
        </p:nvSpPr>
        <p:spPr>
          <a:xfrm>
            <a:off x="1931987" y="1546775"/>
            <a:ext cx="979671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000066"/>
                </a:solidFill>
                <a:latin typeface="標楷體" panose="03000509000000000000" pitchFamily="65" charset="-120"/>
                <a:ea typeface="標楷體" panose="03000509000000000000" pitchFamily="65" charset="-120"/>
              </a:rPr>
              <a:t>111-112</a:t>
            </a:r>
            <a:r>
              <a:rPr lang="zh-TW" altLang="en-US" sz="3200" dirty="0">
                <a:solidFill>
                  <a:srgbClr val="000066"/>
                </a:solidFill>
                <a:latin typeface="標楷體" panose="03000509000000000000" pitchFamily="65" charset="-120"/>
                <a:ea typeface="標楷體" panose="03000509000000000000" pitchFamily="65" charset="-120"/>
              </a:rPr>
              <a:t>學年度入學高級中等學校學生入學年度之服務學習時數將扣除</a:t>
            </a:r>
            <a:r>
              <a:rPr lang="en-US" altLang="zh-TW" sz="3200" dirty="0">
                <a:solidFill>
                  <a:srgbClr val="000066"/>
                </a:solidFill>
                <a:latin typeface="標楷體" panose="03000509000000000000" pitchFamily="65" charset="-120"/>
                <a:ea typeface="標楷體" panose="03000509000000000000" pitchFamily="65" charset="-120"/>
              </a:rPr>
              <a:t>20</a:t>
            </a:r>
            <a:r>
              <a:rPr lang="zh-TW" altLang="en-US" sz="3200" dirty="0">
                <a:solidFill>
                  <a:srgbClr val="000066"/>
                </a:solidFill>
                <a:latin typeface="標楷體" panose="03000509000000000000" pitchFamily="65" charset="-120"/>
                <a:ea typeface="標楷體" panose="03000509000000000000" pitchFamily="65" charset="-120"/>
              </a:rPr>
              <a:t>小時。</a:t>
            </a:r>
            <a:r>
              <a:rPr lang="en-US" altLang="zh-TW"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滿分</a:t>
            </a:r>
            <a:r>
              <a:rPr lang="en-US" altLang="zh-TW" sz="3200" b="1" dirty="0">
                <a:solidFill>
                  <a:srgbClr val="FF0000"/>
                </a:solidFill>
                <a:latin typeface="標楷體" panose="03000509000000000000" pitchFamily="65" charset="-120"/>
                <a:ea typeface="標楷體" panose="03000509000000000000" pitchFamily="65" charset="-120"/>
              </a:rPr>
              <a:t>15</a:t>
            </a:r>
            <a:r>
              <a:rPr lang="zh-TW" altLang="en-US" sz="3200" b="1" dirty="0">
                <a:solidFill>
                  <a:srgbClr val="FF0000"/>
                </a:solidFill>
                <a:latin typeface="標楷體" panose="03000509000000000000" pitchFamily="65" charset="-120"/>
                <a:ea typeface="標楷體" panose="03000509000000000000" pitchFamily="65" charset="-120"/>
              </a:rPr>
              <a:t>分，計</a:t>
            </a:r>
            <a:r>
              <a:rPr lang="en-US" altLang="zh-TW" sz="3200" b="1" dirty="0">
                <a:solidFill>
                  <a:srgbClr val="FF0000"/>
                </a:solidFill>
                <a:latin typeface="標楷體" panose="03000509000000000000" pitchFamily="65" charset="-120"/>
                <a:ea typeface="標楷體" panose="03000509000000000000" pitchFamily="65" charset="-120"/>
              </a:rPr>
              <a:t>30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服務學習分數計算：以</a:t>
            </a:r>
            <a:r>
              <a:rPr lang="zh-TW" altLang="en-US" sz="3200" b="1" dirty="0">
                <a:solidFill>
                  <a:srgbClr val="FF0000"/>
                </a:solidFill>
                <a:latin typeface="標楷體" panose="03000509000000000000" pitchFamily="65" charset="-120"/>
                <a:ea typeface="標楷體" panose="03000509000000000000" pitchFamily="65" charset="-120"/>
              </a:rPr>
              <a:t>每小時</a:t>
            </a:r>
            <a:r>
              <a:rPr lang="en-US" altLang="zh-TW" sz="3200" b="1" dirty="0">
                <a:solidFill>
                  <a:srgbClr val="FF0000"/>
                </a:solidFill>
                <a:latin typeface="標楷體" panose="03000509000000000000" pitchFamily="65" charset="-120"/>
                <a:ea typeface="標楷體" panose="03000509000000000000" pitchFamily="65" charset="-120"/>
              </a:rPr>
              <a:t>0.5</a:t>
            </a:r>
            <a:r>
              <a:rPr lang="zh-TW" altLang="en-US" sz="3200" b="1" dirty="0">
                <a:solidFill>
                  <a:srgbClr val="FF0000"/>
                </a:solidFill>
                <a:latin typeface="標楷體" panose="03000509000000000000" pitchFamily="65" charset="-120"/>
                <a:ea typeface="標楷體" panose="03000509000000000000" pitchFamily="65" charset="-120"/>
              </a:rPr>
              <a:t>分</a:t>
            </a:r>
            <a:r>
              <a:rPr lang="zh-TW" altLang="en-US" sz="3200" dirty="0">
                <a:solidFill>
                  <a:srgbClr val="000066"/>
                </a:solidFill>
                <a:latin typeface="標楷體" panose="03000509000000000000" pitchFamily="65" charset="-120"/>
                <a:ea typeface="標楷體" panose="03000509000000000000" pitchFamily="65" charset="-120"/>
              </a:rPr>
              <a:t>計。</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33036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 xmlns:a16="http://schemas.microsoft.com/office/drawing/2014/main" val="20000"/>
                    </a:ext>
                  </a:extLst>
                </a:gridCol>
                <a:gridCol w="1458472">
                  <a:extLst>
                    <a:ext uri="{9D8B030D-6E8A-4147-A177-3AD203B41FA5}">
                      <a16:colId xmlns="" xmlns:a16="http://schemas.microsoft.com/office/drawing/2014/main" val="20001"/>
                    </a:ext>
                  </a:extLst>
                </a:gridCol>
                <a:gridCol w="1458472">
                  <a:extLst>
                    <a:ext uri="{9D8B030D-6E8A-4147-A177-3AD203B41FA5}">
                      <a16:colId xmlns="" xmlns:a16="http://schemas.microsoft.com/office/drawing/2014/main" val="20002"/>
                    </a:ext>
                  </a:extLst>
                </a:gridCol>
                <a:gridCol w="1458472">
                  <a:extLst>
                    <a:ext uri="{9D8B030D-6E8A-4147-A177-3AD203B41FA5}">
                      <a16:colId xmlns="" xmlns:a16="http://schemas.microsoft.com/office/drawing/2014/main" val="20003"/>
                    </a:ext>
                  </a:extLst>
                </a:gridCol>
                <a:gridCol w="1458472">
                  <a:extLst>
                    <a:ext uri="{9D8B030D-6E8A-4147-A177-3AD203B41FA5}">
                      <a16:colId xmlns=""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 xmlns:a16="http://schemas.microsoft.com/office/drawing/2014/main" val="523012523"/>
                    </a:ext>
                  </a:extLst>
                </a:gridCol>
                <a:gridCol w="2402407">
                  <a:extLst>
                    <a:ext uri="{9D8B030D-6E8A-4147-A177-3AD203B41FA5}">
                      <a16:colId xmlns="" xmlns:a16="http://schemas.microsoft.com/office/drawing/2014/main" val="3449192225"/>
                    </a:ext>
                  </a:extLst>
                </a:gridCol>
                <a:gridCol w="2179963">
                  <a:extLst>
                    <a:ext uri="{9D8B030D-6E8A-4147-A177-3AD203B41FA5}">
                      <a16:colId xmlns=""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 xmlns:a16="http://schemas.microsoft.com/office/drawing/2014/main" val="20000"/>
                    </a:ext>
                  </a:extLst>
                </a:gridCol>
                <a:gridCol w="627749">
                  <a:extLst>
                    <a:ext uri="{9D8B030D-6E8A-4147-A177-3AD203B41FA5}">
                      <a16:colId xmlns="" xmlns:a16="http://schemas.microsoft.com/office/drawing/2014/main" val="20001"/>
                    </a:ext>
                  </a:extLst>
                </a:gridCol>
                <a:gridCol w="627749">
                  <a:extLst>
                    <a:ext uri="{9D8B030D-6E8A-4147-A177-3AD203B41FA5}">
                      <a16:colId xmlns="" xmlns:a16="http://schemas.microsoft.com/office/drawing/2014/main" val="20002"/>
                    </a:ext>
                  </a:extLst>
                </a:gridCol>
                <a:gridCol w="627749">
                  <a:extLst>
                    <a:ext uri="{9D8B030D-6E8A-4147-A177-3AD203B41FA5}">
                      <a16:colId xmlns="" xmlns:a16="http://schemas.microsoft.com/office/drawing/2014/main" val="20003"/>
                    </a:ext>
                  </a:extLst>
                </a:gridCol>
                <a:gridCol w="627749">
                  <a:extLst>
                    <a:ext uri="{9D8B030D-6E8A-4147-A177-3AD203B41FA5}">
                      <a16:colId xmlns="" xmlns:a16="http://schemas.microsoft.com/office/drawing/2014/main" val="20004"/>
                    </a:ext>
                  </a:extLst>
                </a:gridCol>
                <a:gridCol w="627749">
                  <a:extLst>
                    <a:ext uri="{9D8B030D-6E8A-4147-A177-3AD203B41FA5}">
                      <a16:colId xmlns="" xmlns:a16="http://schemas.microsoft.com/office/drawing/2014/main" val="20005"/>
                    </a:ext>
                  </a:extLst>
                </a:gridCol>
                <a:gridCol w="565585">
                  <a:extLst>
                    <a:ext uri="{9D8B030D-6E8A-4147-A177-3AD203B41FA5}">
                      <a16:colId xmlns="" xmlns:a16="http://schemas.microsoft.com/office/drawing/2014/main" val="20006"/>
                    </a:ext>
                  </a:extLst>
                </a:gridCol>
                <a:gridCol w="564469">
                  <a:extLst>
                    <a:ext uri="{9D8B030D-6E8A-4147-A177-3AD203B41FA5}">
                      <a16:colId xmlns="" xmlns:a16="http://schemas.microsoft.com/office/drawing/2014/main" val="20007"/>
                    </a:ext>
                  </a:extLst>
                </a:gridCol>
                <a:gridCol w="565585">
                  <a:extLst>
                    <a:ext uri="{9D8B030D-6E8A-4147-A177-3AD203B41FA5}">
                      <a16:colId xmlns="" xmlns:a16="http://schemas.microsoft.com/office/drawing/2014/main" val="20008"/>
                    </a:ext>
                  </a:extLst>
                </a:gridCol>
                <a:gridCol w="510816">
                  <a:extLst>
                    <a:ext uri="{9D8B030D-6E8A-4147-A177-3AD203B41FA5}">
                      <a16:colId xmlns="" xmlns:a16="http://schemas.microsoft.com/office/drawing/2014/main" val="20009"/>
                    </a:ext>
                  </a:extLst>
                </a:gridCol>
                <a:gridCol w="591296">
                  <a:extLst>
                    <a:ext uri="{9D8B030D-6E8A-4147-A177-3AD203B41FA5}">
                      <a16:colId xmlns="" xmlns:a16="http://schemas.microsoft.com/office/drawing/2014/main" val="20010"/>
                    </a:ext>
                  </a:extLst>
                </a:gridCol>
                <a:gridCol w="565585">
                  <a:extLst>
                    <a:ext uri="{9D8B030D-6E8A-4147-A177-3AD203B41FA5}">
                      <a16:colId xmlns="" xmlns:a16="http://schemas.microsoft.com/office/drawing/2014/main" val="20011"/>
                    </a:ext>
                  </a:extLst>
                </a:gridCol>
                <a:gridCol w="546673">
                  <a:extLst>
                    <a:ext uri="{9D8B030D-6E8A-4147-A177-3AD203B41FA5}">
                      <a16:colId xmlns="" xmlns:a16="http://schemas.microsoft.com/office/drawing/2014/main" val="20012"/>
                    </a:ext>
                  </a:extLst>
                </a:gridCol>
                <a:gridCol w="510816">
                  <a:extLst>
                    <a:ext uri="{9D8B030D-6E8A-4147-A177-3AD203B41FA5}">
                      <a16:colId xmlns="" xmlns:a16="http://schemas.microsoft.com/office/drawing/2014/main" val="20013"/>
                    </a:ext>
                  </a:extLst>
                </a:gridCol>
                <a:gridCol w="510816">
                  <a:extLst>
                    <a:ext uri="{9D8B030D-6E8A-4147-A177-3AD203B41FA5}">
                      <a16:colId xmlns="" xmlns:a16="http://schemas.microsoft.com/office/drawing/2014/main" val="20014"/>
                    </a:ext>
                  </a:extLst>
                </a:gridCol>
                <a:gridCol w="546673">
                  <a:extLst>
                    <a:ext uri="{9D8B030D-6E8A-4147-A177-3AD203B41FA5}">
                      <a16:colId xmlns="" xmlns:a16="http://schemas.microsoft.com/office/drawing/2014/main" val="20015"/>
                    </a:ext>
                  </a:extLst>
                </a:gridCol>
                <a:gridCol w="546673">
                  <a:extLst>
                    <a:ext uri="{9D8B030D-6E8A-4147-A177-3AD203B41FA5}">
                      <a16:colId xmlns=""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 xmlns:a16="http://schemas.microsoft.com/office/drawing/2014/main" val="10002"/>
                  </a:ext>
                </a:extLst>
              </a:tr>
            </a:tbl>
          </a:graphicData>
        </a:graphic>
      </p:graphicFrame>
      <p:sp>
        <p:nvSpPr>
          <p:cNvPr id="7" name="投影片編號版面配置區 11">
            <a:extLst>
              <a:ext uri="{FF2B5EF4-FFF2-40B4-BE49-F238E27FC236}">
                <a16:creationId xmlns=""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 xmlns:a16="http://schemas.microsoft.com/office/drawing/2014/main" val="20000"/>
                    </a:ext>
                  </a:extLst>
                </a:gridCol>
                <a:gridCol w="6723085">
                  <a:extLst>
                    <a:ext uri="{9D8B030D-6E8A-4147-A177-3AD203B41FA5}">
                      <a16:colId xmlns=""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年為新課綱第一次教育會考。</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年國中教育會考各科等級表現描述與參考試題本公告：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178197025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 xmlns:a16="http://schemas.microsoft.com/office/drawing/2014/main" val="20000"/>
                    </a:ext>
                  </a:extLst>
                </a:gridCol>
                <a:gridCol w="622724">
                  <a:extLst>
                    <a:ext uri="{9D8B030D-6E8A-4147-A177-3AD203B41FA5}">
                      <a16:colId xmlns="" xmlns:a16="http://schemas.microsoft.com/office/drawing/2014/main" val="20001"/>
                    </a:ext>
                  </a:extLst>
                </a:gridCol>
                <a:gridCol w="622724">
                  <a:extLst>
                    <a:ext uri="{9D8B030D-6E8A-4147-A177-3AD203B41FA5}">
                      <a16:colId xmlns="" xmlns:a16="http://schemas.microsoft.com/office/drawing/2014/main" val="1047505374"/>
                    </a:ext>
                  </a:extLst>
                </a:gridCol>
                <a:gridCol w="622724">
                  <a:extLst>
                    <a:ext uri="{9D8B030D-6E8A-4147-A177-3AD203B41FA5}">
                      <a16:colId xmlns="" xmlns:a16="http://schemas.microsoft.com/office/drawing/2014/main" val="1697171055"/>
                    </a:ext>
                  </a:extLst>
                </a:gridCol>
                <a:gridCol w="622724">
                  <a:extLst>
                    <a:ext uri="{9D8B030D-6E8A-4147-A177-3AD203B41FA5}">
                      <a16:colId xmlns="" xmlns:a16="http://schemas.microsoft.com/office/drawing/2014/main" val="20002"/>
                    </a:ext>
                  </a:extLst>
                </a:gridCol>
                <a:gridCol w="622724">
                  <a:extLst>
                    <a:ext uri="{9D8B030D-6E8A-4147-A177-3AD203B41FA5}">
                      <a16:colId xmlns="" xmlns:a16="http://schemas.microsoft.com/office/drawing/2014/main" val="4213801140"/>
                    </a:ext>
                  </a:extLst>
                </a:gridCol>
                <a:gridCol w="622724">
                  <a:extLst>
                    <a:ext uri="{9D8B030D-6E8A-4147-A177-3AD203B41FA5}">
                      <a16:colId xmlns="" xmlns:a16="http://schemas.microsoft.com/office/drawing/2014/main" val="3548984853"/>
                    </a:ext>
                  </a:extLst>
                </a:gridCol>
                <a:gridCol w="1260971">
                  <a:extLst>
                    <a:ext uri="{9D8B030D-6E8A-4147-A177-3AD203B41FA5}">
                      <a16:colId xmlns=""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 xmlns:a16="http://schemas.microsoft.com/office/drawing/2014/main" val="523914258"/>
                    </a:ext>
                  </a:extLst>
                </a:gridCol>
                <a:gridCol w="713902">
                  <a:extLst>
                    <a:ext uri="{9D8B030D-6E8A-4147-A177-3AD203B41FA5}">
                      <a16:colId xmlns="" xmlns:a16="http://schemas.microsoft.com/office/drawing/2014/main" val="651610285"/>
                    </a:ext>
                  </a:extLst>
                </a:gridCol>
                <a:gridCol w="713902">
                  <a:extLst>
                    <a:ext uri="{9D8B030D-6E8A-4147-A177-3AD203B41FA5}">
                      <a16:colId xmlns="" xmlns:a16="http://schemas.microsoft.com/office/drawing/2014/main" val="1888766754"/>
                    </a:ext>
                  </a:extLst>
                </a:gridCol>
                <a:gridCol w="713902">
                  <a:extLst>
                    <a:ext uri="{9D8B030D-6E8A-4147-A177-3AD203B41FA5}">
                      <a16:colId xmlns="" xmlns:a16="http://schemas.microsoft.com/office/drawing/2014/main" val="3543000124"/>
                    </a:ext>
                  </a:extLst>
                </a:gridCol>
                <a:gridCol w="713902">
                  <a:extLst>
                    <a:ext uri="{9D8B030D-6E8A-4147-A177-3AD203B41FA5}">
                      <a16:colId xmlns="" xmlns:a16="http://schemas.microsoft.com/office/drawing/2014/main" val="4007140634"/>
                    </a:ext>
                  </a:extLst>
                </a:gridCol>
                <a:gridCol w="713902">
                  <a:extLst>
                    <a:ext uri="{9D8B030D-6E8A-4147-A177-3AD203B41FA5}">
                      <a16:colId xmlns="" xmlns:a16="http://schemas.microsoft.com/office/drawing/2014/main" val="3441389201"/>
                    </a:ext>
                  </a:extLst>
                </a:gridCol>
                <a:gridCol w="713902">
                  <a:extLst>
                    <a:ext uri="{9D8B030D-6E8A-4147-A177-3AD203B41FA5}">
                      <a16:colId xmlns="" xmlns:a16="http://schemas.microsoft.com/office/drawing/2014/main" val="2391163664"/>
                    </a:ext>
                  </a:extLst>
                </a:gridCol>
                <a:gridCol w="713902">
                  <a:extLst>
                    <a:ext uri="{9D8B030D-6E8A-4147-A177-3AD203B41FA5}">
                      <a16:colId xmlns=""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3544701107"/>
                  </a:ext>
                </a:extLst>
              </a:tr>
            </a:tbl>
          </a:graphicData>
        </a:graphic>
      </p:graphicFrame>
      <p:sp>
        <p:nvSpPr>
          <p:cNvPr id="3" name="矩形 2">
            <a:extLst>
              <a:ext uri="{FF2B5EF4-FFF2-40B4-BE49-F238E27FC236}">
                <a16:creationId xmlns=""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 xmlns:a16="http://schemas.microsoft.com/office/drawing/2014/main" val="20000"/>
                    </a:ext>
                  </a:extLst>
                </a:gridCol>
                <a:gridCol w="703025">
                  <a:extLst>
                    <a:ext uri="{9D8B030D-6E8A-4147-A177-3AD203B41FA5}">
                      <a16:colId xmlns="" xmlns:a16="http://schemas.microsoft.com/office/drawing/2014/main" val="20001"/>
                    </a:ext>
                  </a:extLst>
                </a:gridCol>
                <a:gridCol w="603850">
                  <a:extLst>
                    <a:ext uri="{9D8B030D-6E8A-4147-A177-3AD203B41FA5}">
                      <a16:colId xmlns="" xmlns:a16="http://schemas.microsoft.com/office/drawing/2014/main" val="20002"/>
                    </a:ext>
                  </a:extLst>
                </a:gridCol>
                <a:gridCol w="638439">
                  <a:extLst>
                    <a:ext uri="{9D8B030D-6E8A-4147-A177-3AD203B41FA5}">
                      <a16:colId xmlns="" xmlns:a16="http://schemas.microsoft.com/office/drawing/2014/main" val="20003"/>
                    </a:ext>
                  </a:extLst>
                </a:gridCol>
                <a:gridCol w="596231">
                  <a:extLst>
                    <a:ext uri="{9D8B030D-6E8A-4147-A177-3AD203B41FA5}">
                      <a16:colId xmlns="" xmlns:a16="http://schemas.microsoft.com/office/drawing/2014/main" val="20004"/>
                    </a:ext>
                  </a:extLst>
                </a:gridCol>
                <a:gridCol w="488900">
                  <a:extLst>
                    <a:ext uri="{9D8B030D-6E8A-4147-A177-3AD203B41FA5}">
                      <a16:colId xmlns="" xmlns:a16="http://schemas.microsoft.com/office/drawing/2014/main" val="20005"/>
                    </a:ext>
                  </a:extLst>
                </a:gridCol>
                <a:gridCol w="132634">
                  <a:extLst>
                    <a:ext uri="{9D8B030D-6E8A-4147-A177-3AD203B41FA5}">
                      <a16:colId xmlns="" xmlns:a16="http://schemas.microsoft.com/office/drawing/2014/main" val="20006"/>
                    </a:ext>
                  </a:extLst>
                </a:gridCol>
                <a:gridCol w="315657">
                  <a:extLst>
                    <a:ext uri="{9D8B030D-6E8A-4147-A177-3AD203B41FA5}">
                      <a16:colId xmlns="" xmlns:a16="http://schemas.microsoft.com/office/drawing/2014/main" val="20007"/>
                    </a:ext>
                  </a:extLst>
                </a:gridCol>
                <a:gridCol w="322782">
                  <a:extLst>
                    <a:ext uri="{9D8B030D-6E8A-4147-A177-3AD203B41FA5}">
                      <a16:colId xmlns="" xmlns:a16="http://schemas.microsoft.com/office/drawing/2014/main" val="20008"/>
                    </a:ext>
                  </a:extLst>
                </a:gridCol>
                <a:gridCol w="567501">
                  <a:extLst>
                    <a:ext uri="{9D8B030D-6E8A-4147-A177-3AD203B41FA5}">
                      <a16:colId xmlns="" xmlns:a16="http://schemas.microsoft.com/office/drawing/2014/main" val="20009"/>
                    </a:ext>
                  </a:extLst>
                </a:gridCol>
                <a:gridCol w="3038494">
                  <a:extLst>
                    <a:ext uri="{9D8B030D-6E8A-4147-A177-3AD203B41FA5}">
                      <a16:colId xmlns=""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8" name="內容版面配置區 4">
            <a:extLst>
              <a:ext uri="{FF2B5EF4-FFF2-40B4-BE49-F238E27FC236}">
                <a16:creationId xmlns="" xmlns:a16="http://schemas.microsoft.com/office/drawing/2014/main" id="{3A59C84D-1821-4C10-A665-6AF7B9353422}"/>
              </a:ext>
            </a:extLst>
          </p:cNvPr>
          <p:cNvGraphicFramePr>
            <a:graphicFrameLocks noGrp="1"/>
          </p:cNvGraphicFramePr>
          <p:nvPr>
            <p:ph idx="1"/>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 xmlns:a16="http://schemas.microsoft.com/office/drawing/2014/main" val="20000"/>
                    </a:ext>
                  </a:extLst>
                </a:gridCol>
                <a:gridCol w="816864">
                  <a:extLst>
                    <a:ext uri="{9D8B030D-6E8A-4147-A177-3AD203B41FA5}">
                      <a16:colId xmlns="" xmlns:a16="http://schemas.microsoft.com/office/drawing/2014/main" val="20001"/>
                    </a:ext>
                  </a:extLst>
                </a:gridCol>
                <a:gridCol w="816864">
                  <a:extLst>
                    <a:ext uri="{9D8B030D-6E8A-4147-A177-3AD203B41FA5}">
                      <a16:colId xmlns="" xmlns:a16="http://schemas.microsoft.com/office/drawing/2014/main" val="20002"/>
                    </a:ext>
                  </a:extLst>
                </a:gridCol>
                <a:gridCol w="477377">
                  <a:extLst>
                    <a:ext uri="{9D8B030D-6E8A-4147-A177-3AD203B41FA5}">
                      <a16:colId xmlns="" xmlns:a16="http://schemas.microsoft.com/office/drawing/2014/main" val="20003"/>
                    </a:ext>
                  </a:extLst>
                </a:gridCol>
                <a:gridCol w="315103">
                  <a:extLst>
                    <a:ext uri="{9D8B030D-6E8A-4147-A177-3AD203B41FA5}">
                      <a16:colId xmlns="" xmlns:a16="http://schemas.microsoft.com/office/drawing/2014/main" val="20004"/>
                    </a:ext>
                  </a:extLst>
                </a:gridCol>
                <a:gridCol w="707172">
                  <a:extLst>
                    <a:ext uri="{9D8B030D-6E8A-4147-A177-3AD203B41FA5}">
                      <a16:colId xmlns="" xmlns:a16="http://schemas.microsoft.com/office/drawing/2014/main" val="20005"/>
                    </a:ext>
                  </a:extLst>
                </a:gridCol>
                <a:gridCol w="97500">
                  <a:extLst>
                    <a:ext uri="{9D8B030D-6E8A-4147-A177-3AD203B41FA5}">
                      <a16:colId xmlns="" xmlns:a16="http://schemas.microsoft.com/office/drawing/2014/main" val="20006"/>
                    </a:ext>
                  </a:extLst>
                </a:gridCol>
                <a:gridCol w="780288">
                  <a:extLst>
                    <a:ext uri="{9D8B030D-6E8A-4147-A177-3AD203B41FA5}">
                      <a16:colId xmlns="" xmlns:a16="http://schemas.microsoft.com/office/drawing/2014/main" val="20007"/>
                    </a:ext>
                  </a:extLst>
                </a:gridCol>
                <a:gridCol w="694944">
                  <a:extLst>
                    <a:ext uri="{9D8B030D-6E8A-4147-A177-3AD203B41FA5}">
                      <a16:colId xmlns="" xmlns:a16="http://schemas.microsoft.com/office/drawing/2014/main" val="20008"/>
                    </a:ext>
                  </a:extLst>
                </a:gridCol>
                <a:gridCol w="390144">
                  <a:extLst>
                    <a:ext uri="{9D8B030D-6E8A-4147-A177-3AD203B41FA5}">
                      <a16:colId xmlns="" xmlns:a16="http://schemas.microsoft.com/office/drawing/2014/main" val="20009"/>
                    </a:ext>
                  </a:extLst>
                </a:gridCol>
                <a:gridCol w="3938016">
                  <a:extLst>
                    <a:ext uri="{9D8B030D-6E8A-4147-A177-3AD203B41FA5}">
                      <a16:colId xmlns=""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12</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Bef>
                          <a:spcPts val="0"/>
                        </a:spcBef>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12</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50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en-US" altLang="zh-TW" sz="1200" b="0" kern="0" dirty="0">
                        <a:effectLst/>
                        <a:latin typeface="新細明體" panose="02020500000000000000" pitchFamily="18" charset="-120"/>
                        <a:ea typeface="新細明體" panose="02020500000000000000" pitchFamily="18" charset="-120"/>
                      </a:endParaRPr>
                    </a:p>
                    <a:p>
                      <a:pPr algn="ctr">
                        <a:lnSpc>
                          <a:spcPct val="150000"/>
                        </a:lnSpc>
                        <a:spcAft>
                          <a:spcPts val="0"/>
                        </a:spcAft>
                      </a:pPr>
                      <a:r>
                        <a:rPr lang="en-US" altLang="zh-TW" sz="1200" b="0" kern="0" dirty="0">
                          <a:solidFill>
                            <a:srgbClr val="FF0000"/>
                          </a:solidFill>
                          <a:effectLst/>
                          <a:latin typeface="新細明體" panose="02020500000000000000" pitchFamily="18" charset="-120"/>
                          <a:ea typeface="新細明體" panose="02020500000000000000" pitchFamily="18" charset="-120"/>
                          <a:cs typeface="Times New Roman"/>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r>
                        <a:rPr lang="en-US" altLang="zh-TW" sz="1200" b="0" kern="0" dirty="0">
                          <a:solidFill>
                            <a:srgbClr val="FF0000"/>
                          </a:solidFill>
                          <a:effectLst/>
                          <a:latin typeface="新細明體" panose="02020500000000000000" pitchFamily="18" charset="-120"/>
                          <a:ea typeface="新細明體" panose="02020500000000000000" pitchFamily="18" charset="-120"/>
                        </a:rPr>
                        <a:t>15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r>
                        <a:rPr lang="en-US" altLang="zh-TW" sz="1200" b="0" kern="100" dirty="0">
                          <a:solidFill>
                            <a:srgbClr val="FF0000"/>
                          </a:solidFill>
                          <a:effectLst/>
                          <a:latin typeface="新細明體" panose="02020500000000000000" pitchFamily="18" charset="-120"/>
                          <a:ea typeface="新細明體" panose="02020500000000000000" pitchFamily="18" charset="-120"/>
                          <a:cs typeface="Times New Roman"/>
                        </a:rPr>
                        <a:t>5</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r>
                        <a:rPr lang="en-US" altLang="zh-TW" sz="1200" b="0" kern="0" dirty="0">
                          <a:effectLst/>
                          <a:latin typeface="新細明體" panose="02020500000000000000" pitchFamily="18" charset="-120"/>
                          <a:ea typeface="新細明體" panose="02020500000000000000" pitchFamily="18" charset="-120"/>
                        </a:rPr>
                        <a:t>  </a:t>
                      </a:r>
                      <a:r>
                        <a:rPr lang="en-US" altLang="zh-TW" sz="1200" b="0" kern="0" dirty="0">
                          <a:solidFill>
                            <a:srgbClr val="FF0000"/>
                          </a:solidFill>
                          <a:effectLst/>
                          <a:latin typeface="新細明體" panose="02020500000000000000" pitchFamily="18" charset="-120"/>
                          <a:ea typeface="新細明體" panose="02020500000000000000" pitchFamily="18" charset="-120"/>
                        </a:rPr>
                        <a:t>36</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 xmlns:a16="http://schemas.microsoft.com/office/drawing/2014/main" id="{9AEB8080-C951-47EC-9FF8-BDC45C71A37E}"/>
              </a:ext>
            </a:extLst>
          </p:cNvPr>
          <p:cNvSpPr txBox="1">
            <a:spLocks/>
          </p:cNvSpPr>
          <p:nvPr/>
        </p:nvSpPr>
        <p:spPr bwMode="auto">
          <a:xfrm>
            <a:off x="7759309" y="4106922"/>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endParaRPr lang="en-US" altLang="zh-TW" sz="2400" kern="0" dirty="0">
              <a:solidFill>
                <a:srgbClr val="FF00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327043579"/>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793301518"/>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 xmlns:a16="http://schemas.microsoft.com/office/drawing/2014/main" val="20000"/>
                    </a:ext>
                  </a:extLst>
                </a:gridCol>
                <a:gridCol w="778923">
                  <a:extLst>
                    <a:ext uri="{9D8B030D-6E8A-4147-A177-3AD203B41FA5}">
                      <a16:colId xmlns="" xmlns:a16="http://schemas.microsoft.com/office/drawing/2014/main" val="20001"/>
                    </a:ext>
                  </a:extLst>
                </a:gridCol>
                <a:gridCol w="778923">
                  <a:extLst>
                    <a:ext uri="{9D8B030D-6E8A-4147-A177-3AD203B41FA5}">
                      <a16:colId xmlns="" xmlns:a16="http://schemas.microsoft.com/office/drawing/2014/main" val="1047505374"/>
                    </a:ext>
                  </a:extLst>
                </a:gridCol>
                <a:gridCol w="778923">
                  <a:extLst>
                    <a:ext uri="{9D8B030D-6E8A-4147-A177-3AD203B41FA5}">
                      <a16:colId xmlns="" xmlns:a16="http://schemas.microsoft.com/office/drawing/2014/main" val="1697171055"/>
                    </a:ext>
                  </a:extLst>
                </a:gridCol>
                <a:gridCol w="778923">
                  <a:extLst>
                    <a:ext uri="{9D8B030D-6E8A-4147-A177-3AD203B41FA5}">
                      <a16:colId xmlns="" xmlns:a16="http://schemas.microsoft.com/office/drawing/2014/main" val="20002"/>
                    </a:ext>
                  </a:extLst>
                </a:gridCol>
                <a:gridCol w="778923">
                  <a:extLst>
                    <a:ext uri="{9D8B030D-6E8A-4147-A177-3AD203B41FA5}">
                      <a16:colId xmlns="" xmlns:a16="http://schemas.microsoft.com/office/drawing/2014/main" val="4213801140"/>
                    </a:ext>
                  </a:extLst>
                </a:gridCol>
                <a:gridCol w="778923">
                  <a:extLst>
                    <a:ext uri="{9D8B030D-6E8A-4147-A177-3AD203B41FA5}">
                      <a16:colId xmlns="" xmlns:a16="http://schemas.microsoft.com/office/drawing/2014/main" val="3548984853"/>
                    </a:ext>
                  </a:extLst>
                </a:gridCol>
                <a:gridCol w="1577262">
                  <a:extLst>
                    <a:ext uri="{9D8B030D-6E8A-4147-A177-3AD203B41FA5}">
                      <a16:colId xmlns=""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3701270073"/>
              </p:ext>
            </p:extLst>
          </p:nvPr>
        </p:nvGraphicFramePr>
        <p:xfrm>
          <a:off x="1931988" y="1768067"/>
          <a:ext cx="7704138" cy="5040311"/>
        </p:xfrm>
        <a:graphic>
          <a:graphicData uri="http://schemas.openxmlformats.org/drawingml/2006/table">
            <a:tbl>
              <a:tblPr/>
              <a:tblGrid>
                <a:gridCol w="1703021">
                  <a:extLst>
                    <a:ext uri="{9D8B030D-6E8A-4147-A177-3AD203B41FA5}">
                      <a16:colId xmlns="" xmlns:a16="http://schemas.microsoft.com/office/drawing/2014/main" val="20000"/>
                    </a:ext>
                  </a:extLst>
                </a:gridCol>
                <a:gridCol w="2189597">
                  <a:extLst>
                    <a:ext uri="{9D8B030D-6E8A-4147-A177-3AD203B41FA5}">
                      <a16:colId xmlns="" xmlns:a16="http://schemas.microsoft.com/office/drawing/2014/main" val="20001"/>
                    </a:ext>
                  </a:extLst>
                </a:gridCol>
                <a:gridCol w="2027405">
                  <a:extLst>
                    <a:ext uri="{9D8B030D-6E8A-4147-A177-3AD203B41FA5}">
                      <a16:colId xmlns="" xmlns:a16="http://schemas.microsoft.com/office/drawing/2014/main" val="20002"/>
                    </a:ext>
                  </a:extLst>
                </a:gridCol>
                <a:gridCol w="1784115">
                  <a:extLst>
                    <a:ext uri="{9D8B030D-6E8A-4147-A177-3AD203B41FA5}">
                      <a16:colId xmlns=""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5" name="標題 1">
            <a:extLst>
              <a:ext uri="{FF2B5EF4-FFF2-40B4-BE49-F238E27FC236}">
                <a16:creationId xmlns=""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233334922"/>
              </p:ext>
            </p:extLst>
          </p:nvPr>
        </p:nvGraphicFramePr>
        <p:xfrm>
          <a:off x="1981200" y="1391509"/>
          <a:ext cx="8229600" cy="5197477"/>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21</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7" name="標題 1">
            <a:extLst>
              <a:ext uri="{FF2B5EF4-FFF2-40B4-BE49-F238E27FC236}">
                <a16:creationId xmlns=""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111</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21</a:t>
            </a:r>
            <a:r>
              <a:rPr lang="zh-TW" altLang="en-US" sz="3200" dirty="0">
                <a:solidFill>
                  <a:schemeClr val="tx1"/>
                </a:solidFill>
                <a:latin typeface="+mj-ea"/>
                <a:ea typeface="+mj-ea"/>
              </a:rPr>
              <a:t>、</a:t>
            </a:r>
            <a:r>
              <a:rPr lang="en-US" altLang="zh-TW" sz="3200" dirty="0">
                <a:solidFill>
                  <a:schemeClr val="tx1"/>
                </a:solidFill>
                <a:latin typeface="+mj-ea"/>
                <a:ea typeface="+mj-ea"/>
              </a:rPr>
              <a:t>22</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111</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10</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111</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23-26</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7110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184"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2185" name="方程式" r:id="rId5" imgW="3479760" imgH="850680" progId="Equation.3">
                  <p:embed/>
                </p:oleObj>
              </mc:Choice>
              <mc:Fallback>
                <p:oleObj name="方程式" r:id="rId5" imgW="3479760" imgH="850680" progId="Equation.3">
                  <p:embed/>
                  <p:pic>
                    <p:nvPicPr>
                      <p:cNvPr id="8"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5609211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516645916"/>
              </p:ext>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 xmlns:a16="http://schemas.microsoft.com/office/drawing/2014/main" val="20000"/>
                    </a:ext>
                  </a:extLst>
                </a:gridCol>
                <a:gridCol w="1433001">
                  <a:extLst>
                    <a:ext uri="{9D8B030D-6E8A-4147-A177-3AD203B41FA5}">
                      <a16:colId xmlns="" xmlns:a16="http://schemas.microsoft.com/office/drawing/2014/main" val="20001"/>
                    </a:ext>
                  </a:extLst>
                </a:gridCol>
                <a:gridCol w="2198254">
                  <a:extLst>
                    <a:ext uri="{9D8B030D-6E8A-4147-A177-3AD203B41FA5}">
                      <a16:colId xmlns="" xmlns:a16="http://schemas.microsoft.com/office/drawing/2014/main" val="20002"/>
                    </a:ext>
                  </a:extLst>
                </a:gridCol>
                <a:gridCol w="2602200">
                  <a:extLst>
                    <a:ext uri="{9D8B030D-6E8A-4147-A177-3AD203B41FA5}">
                      <a16:colId xmlns=""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a:effectLst/>
                        </a:rPr>
                        <a:t>英語科</a:t>
                      </a:r>
                      <a:r>
                        <a:rPr lang="zh-TW" sz="2800" kern="0" dirty="0">
                          <a:effectLst/>
                        </a:rPr>
                        <a:t>加權分數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altLang="en-US" sz="26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90</a:t>
                      </a:r>
                      <a:r>
                        <a:rPr lang="en-US" altLang="zh-TW" sz="2600" kern="0" dirty="0">
                          <a:effectLst/>
                          <a:latin typeface="Times New Roman" pitchFamily="18" charset="0"/>
                          <a:cs typeface="Times New Roman" pitchFamily="18" charset="0"/>
                        </a:rPr>
                        <a:t>.24</a:t>
                      </a:r>
                      <a:r>
                        <a:rPr lang="en-US" sz="2600" kern="0" dirty="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98.05-100.00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95</a:t>
                      </a:r>
                      <a:r>
                        <a:rPr lang="en-US" altLang="zh-TW" sz="2600" kern="0" dirty="0">
                          <a:effectLst/>
                          <a:latin typeface="Times New Roman" pitchFamily="18" charset="0"/>
                          <a:cs typeface="Times New Roman" pitchFamily="18" charset="0"/>
                        </a:rPr>
                        <a:t>.15-98.04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90.24-95.14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39.70</a:t>
                      </a:r>
                      <a:r>
                        <a:rPr lang="en-US" sz="2600" kern="0" dirty="0">
                          <a:effectLst/>
                          <a:latin typeface="Times New Roman" pitchFamily="18" charset="0"/>
                          <a:cs typeface="Times New Roman" pitchFamily="18" charset="0"/>
                        </a:rPr>
                        <a:t>-</a:t>
                      </a:r>
                      <a:r>
                        <a:rPr lang="en-US" altLang="zh-TW" sz="2600" kern="0" dirty="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81.49-90.23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68.83-81.48</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a:effectLst/>
                          <a:latin typeface="Times New Roman" pitchFamily="18" charset="0"/>
                          <a:cs typeface="Times New Roman" pitchFamily="18" charset="0"/>
                        </a:rPr>
                        <a:t>  39.70-68.82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0.00-39.69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 xmlns:a16="http://schemas.microsoft.com/office/drawing/2014/main" val="10007"/>
                  </a:ext>
                </a:extLst>
              </a:tr>
            </a:tbl>
          </a:graphicData>
        </a:graphic>
      </p:graphicFrame>
      <p:sp>
        <p:nvSpPr>
          <p:cNvPr id="5" name="橢圓形圖說文字 4"/>
          <p:cNvSpPr/>
          <p:nvPr/>
        </p:nvSpPr>
        <p:spPr>
          <a:xfrm>
            <a:off x="9321951" y="3826273"/>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81.49</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208"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3209" name="方程式" r:id="rId5" imgW="3517900" imgH="850900" progId="Equation.3">
                  <p:embed/>
                </p:oleObj>
              </mc:Choice>
              <mc:Fallback>
                <p:oleObj name="方程式" r:id="rId5" imgW="3517900" imgH="850900" progId="Equation.3">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662794449"/>
              </p:ext>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 xmlns:a16="http://schemas.microsoft.com/office/drawing/2014/main" val="20000"/>
                    </a:ext>
                  </a:extLst>
                </a:gridCol>
                <a:gridCol w="1310486">
                  <a:extLst>
                    <a:ext uri="{9D8B030D-6E8A-4147-A177-3AD203B41FA5}">
                      <a16:colId xmlns="" xmlns:a16="http://schemas.microsoft.com/office/drawing/2014/main" val="20001"/>
                    </a:ext>
                  </a:extLst>
                </a:gridCol>
                <a:gridCol w="2495928">
                  <a:extLst>
                    <a:ext uri="{9D8B030D-6E8A-4147-A177-3AD203B41FA5}">
                      <a16:colId xmlns="" xmlns:a16="http://schemas.microsoft.com/office/drawing/2014/main" val="20002"/>
                    </a:ext>
                  </a:extLst>
                </a:gridCol>
                <a:gridCol w="2376264">
                  <a:extLst>
                    <a:ext uri="{9D8B030D-6E8A-4147-A177-3AD203B41FA5}">
                      <a16:colId xmlns="" xmlns:a16="http://schemas.microsoft.com/office/drawing/2014/main"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a:effectLst/>
                        </a:rPr>
                        <a:t>數學科</a:t>
                      </a:r>
                      <a:r>
                        <a:rPr lang="zh-TW" sz="2800" kern="0" baseline="0" dirty="0">
                          <a:effectLst/>
                        </a:rPr>
                        <a:t>加權分數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 xmlns:a16="http://schemas.microsoft.com/office/drawing/2014/main"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79.42-100.00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94.23-100.00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88.46-94</a:t>
                      </a:r>
                      <a:r>
                        <a:rPr lang="en-US" altLang="zh-TW" sz="2600" kern="0" baseline="0" dirty="0">
                          <a:effectLst/>
                          <a:latin typeface="Times New Roman" pitchFamily="18" charset="0"/>
                          <a:cs typeface="Times New Roman" pitchFamily="18" charset="0"/>
                        </a:rPr>
                        <a:t>.22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79.42</a:t>
                      </a:r>
                      <a:r>
                        <a:rPr lang="en-US" sz="2600" kern="0" baseline="0" dirty="0">
                          <a:effectLst/>
                          <a:latin typeface="Times New Roman" pitchFamily="18" charset="0"/>
                          <a:cs typeface="Times New Roman" pitchFamily="18" charset="0"/>
                        </a:rPr>
                        <a:t>-88.45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39.42-79.41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69.62-79.41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59.81-68.61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39.42-59.80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 xmlns:a16="http://schemas.microsoft.com/office/drawing/2014/main"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a:effectLst/>
                          <a:latin typeface="Times New Roman" pitchFamily="18" charset="0"/>
                          <a:cs typeface="Times New Roman" pitchFamily="18" charset="0"/>
                        </a:rPr>
                        <a:t>    </a:t>
                      </a:r>
                      <a:r>
                        <a:rPr lang="en-US" sz="2600" kern="0" baseline="0" dirty="0">
                          <a:effectLst/>
                          <a:latin typeface="Times New Roman" pitchFamily="18" charset="0"/>
                          <a:cs typeface="Times New Roman" pitchFamily="18" charset="0"/>
                        </a:rPr>
                        <a:t>0.00-39.41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 xmlns:a16="http://schemas.microsoft.com/office/drawing/2014/main" val="10007"/>
                  </a:ext>
                </a:extLst>
              </a:tr>
            </a:tbl>
          </a:graphicData>
        </a:graphic>
      </p:graphicFrame>
      <p:sp>
        <p:nvSpPr>
          <p:cNvPr id="5" name="橢圓形圖說文字 4"/>
          <p:cNvSpPr/>
          <p:nvPr/>
        </p:nvSpPr>
        <p:spPr>
          <a:xfrm>
            <a:off x="8999999"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57.50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3600" b="1" dirty="0">
                <a:solidFill>
                  <a:srgbClr val="262626"/>
                </a:solidFill>
                <a:latin typeface="標楷體" panose="03000509000000000000" pitchFamily="65" charset="-120"/>
                <a:ea typeface="標楷體" panose="03000509000000000000" pitchFamily="65" charset="-120"/>
                <a:cs typeface="微軟正黑體"/>
              </a:rPr>
              <a:t>110</a:t>
            </a:r>
            <a:r>
              <a:rPr kumimoji="1"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微軟正黑體"/>
              </a:rPr>
              <a:t>年教育會考各科標準設定結果</a:t>
            </a:r>
          </a:p>
        </p:txBody>
      </p:sp>
      <p:sp>
        <p:nvSpPr>
          <p:cNvPr id="5" name="投影片編號版面配置區 4"/>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pic>
        <p:nvPicPr>
          <p:cNvPr id="3" name="圖片 2">
            <a:extLst>
              <a:ext uri="{FF2B5EF4-FFF2-40B4-BE49-F238E27FC236}">
                <a16:creationId xmlns="" xmlns:a16="http://schemas.microsoft.com/office/drawing/2014/main" id="{B9ADEA07-5ED2-4093-83F7-83B5A741DA3F}"/>
              </a:ext>
            </a:extLst>
          </p:cNvPr>
          <p:cNvPicPr>
            <a:picLocks noChangeAspect="1"/>
          </p:cNvPicPr>
          <p:nvPr/>
        </p:nvPicPr>
        <p:blipFill rotWithShape="1">
          <a:blip r:embed="rId2">
            <a:extLst>
              <a:ext uri="{28A0092B-C50C-407E-A947-70E740481C1C}">
                <a14:useLocalDpi xmlns:a14="http://schemas.microsoft.com/office/drawing/2010/main" val="0"/>
              </a:ext>
            </a:extLst>
          </a:blip>
          <a:srcRect l="3800"/>
          <a:stretch/>
        </p:blipFill>
        <p:spPr>
          <a:xfrm>
            <a:off x="869893" y="2004932"/>
            <a:ext cx="5665569" cy="3060682"/>
          </a:xfrm>
          <a:prstGeom prst="rect">
            <a:avLst/>
          </a:prstGeom>
        </p:spPr>
      </p:pic>
      <p:pic>
        <p:nvPicPr>
          <p:cNvPr id="10" name="圖片 9">
            <a:extLst>
              <a:ext uri="{FF2B5EF4-FFF2-40B4-BE49-F238E27FC236}">
                <a16:creationId xmlns="" xmlns:a16="http://schemas.microsoft.com/office/drawing/2014/main" id="{DF58DB83-E0D0-4416-B19D-DE65B920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25" y="1460612"/>
            <a:ext cx="5311399" cy="1683143"/>
          </a:xfrm>
          <a:prstGeom prst="rect">
            <a:avLst/>
          </a:prstGeom>
        </p:spPr>
      </p:pic>
      <p:pic>
        <p:nvPicPr>
          <p:cNvPr id="12" name="圖片 11">
            <a:extLst>
              <a:ext uri="{FF2B5EF4-FFF2-40B4-BE49-F238E27FC236}">
                <a16:creationId xmlns="" xmlns:a16="http://schemas.microsoft.com/office/drawing/2014/main" id="{C2892CC3-8068-46C4-806C-888AABA1C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25" y="3257894"/>
            <a:ext cx="5302378" cy="2811133"/>
          </a:xfrm>
          <a:prstGeom prst="rect">
            <a:avLst/>
          </a:prstGeom>
        </p:spPr>
      </p:pic>
    </p:spTree>
    <p:extLst>
      <p:ext uri="{BB962C8B-B14F-4D97-AF65-F5344CB8AC3E}">
        <p14:creationId xmlns:p14="http://schemas.microsoft.com/office/powerpoint/2010/main" val="33426056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313236238"/>
              </p:ext>
            </p:extLst>
          </p:nvPr>
        </p:nvGraphicFramePr>
        <p:xfrm>
          <a:off x="1981200" y="1152525"/>
          <a:ext cx="8229600" cy="3935412"/>
        </p:xfrm>
        <a:graphic>
          <a:graphicData uri="http://schemas.openxmlformats.org/drawingml/2006/table">
            <a:tbl>
              <a:tblPr/>
              <a:tblGrid>
                <a:gridCol w="2332038">
                  <a:extLst>
                    <a:ext uri="{9D8B030D-6E8A-4147-A177-3AD203B41FA5}">
                      <a16:colId xmlns="" xmlns:a16="http://schemas.microsoft.com/office/drawing/2014/main" val="20000"/>
                    </a:ext>
                  </a:extLst>
                </a:gridCol>
                <a:gridCol w="2333625">
                  <a:extLst>
                    <a:ext uri="{9D8B030D-6E8A-4147-A177-3AD203B41FA5}">
                      <a16:colId xmlns="" xmlns:a16="http://schemas.microsoft.com/office/drawing/2014/main" val="20001"/>
                    </a:ext>
                  </a:extLst>
                </a:gridCol>
                <a:gridCol w="1781175">
                  <a:extLst>
                    <a:ext uri="{9D8B030D-6E8A-4147-A177-3AD203B41FA5}">
                      <a16:colId xmlns="" xmlns:a16="http://schemas.microsoft.com/office/drawing/2014/main" val="20002"/>
                    </a:ext>
                  </a:extLst>
                </a:gridCol>
                <a:gridCol w="1782762">
                  <a:extLst>
                    <a:ext uri="{9D8B030D-6E8A-4147-A177-3AD203B41FA5}">
                      <a16:colId xmlns=""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2"/>
                  </a:ext>
                </a:extLst>
              </a:tr>
            </a:tbl>
          </a:graphicData>
        </a:graphic>
      </p:graphicFrame>
      <p:sp>
        <p:nvSpPr>
          <p:cNvPr id="4" name="矩形 3">
            <a:extLst>
              <a:ext uri="{FF2B5EF4-FFF2-40B4-BE49-F238E27FC236}">
                <a16:creationId xmlns=""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111</a:t>
            </a:r>
            <a:r>
              <a:rPr kumimoji="1" lang="zh-TW" altLang="en-US"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學年</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 xmlns:a16="http://schemas.microsoft.com/office/drawing/2014/main" id="{7E2F15FC-4498-4033-9D3C-A58689A0B6FC}"/>
              </a:ext>
            </a:extLst>
          </p:cNvPr>
          <p:cNvSpPr/>
          <p:nvPr/>
        </p:nvSpPr>
        <p:spPr>
          <a:xfrm>
            <a:off x="2139115" y="1152525"/>
            <a:ext cx="9521072" cy="5241307"/>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國立政治大學附屬高級中學英語國際特色班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嘉義縣立竹崎高級中學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zh-TW" altLang="en-US" sz="16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31582146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 xmlns:a16="http://schemas.microsoft.com/office/drawing/2014/main" val="20000"/>
                    </a:ext>
                  </a:extLst>
                </a:gridCol>
                <a:gridCol w="5081732">
                  <a:extLst>
                    <a:ext uri="{9D8B030D-6E8A-4147-A177-3AD203B41FA5}">
                      <a16:colId xmlns=""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11</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12-13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21-22</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31936772"/>
              </p:ext>
            </p:extLst>
          </p:nvPr>
        </p:nvGraphicFramePr>
        <p:xfrm>
          <a:off x="1806506" y="1455028"/>
          <a:ext cx="9698106" cy="4412907"/>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728436">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44552303"/>
              </p:ext>
            </p:extLst>
          </p:nvPr>
        </p:nvGraphicFramePr>
        <p:xfrm>
          <a:off x="1806506" y="1455028"/>
          <a:ext cx="9698106" cy="5096045"/>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0355">
                <a:tc rowSpan="7">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476219049"/>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80838716"/>
                  </a:ext>
                </a:extLst>
              </a:tr>
            </a:tbl>
          </a:graphicData>
        </a:graphic>
      </p:graphicFrame>
    </p:spTree>
    <p:extLst>
      <p:ext uri="{BB962C8B-B14F-4D97-AF65-F5344CB8AC3E}">
        <p14:creationId xmlns:p14="http://schemas.microsoft.com/office/powerpoint/2010/main" val="930357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4172180751"/>
              </p:ext>
            </p:extLst>
          </p:nvPr>
        </p:nvGraphicFramePr>
        <p:xfrm>
          <a:off x="1806506" y="1455028"/>
          <a:ext cx="9979094" cy="4515690"/>
        </p:xfrm>
        <a:graphic>
          <a:graphicData uri="http://schemas.openxmlformats.org/drawingml/2006/table">
            <a:tbl>
              <a:tblPr>
                <a:tableStyleId>{5C22544A-7EE6-4342-B048-85BDC9FD1C3A}</a:tableStyleId>
              </a:tblPr>
              <a:tblGrid>
                <a:gridCol w="1645272">
                  <a:extLst>
                    <a:ext uri="{9D8B030D-6E8A-4147-A177-3AD203B41FA5}">
                      <a16:colId xmlns="" xmlns:a16="http://schemas.microsoft.com/office/drawing/2014/main" val="2133117232"/>
                    </a:ext>
                  </a:extLst>
                </a:gridCol>
                <a:gridCol w="2955399">
                  <a:extLst>
                    <a:ext uri="{9D8B030D-6E8A-4147-A177-3AD203B41FA5}">
                      <a16:colId xmlns="" xmlns:a16="http://schemas.microsoft.com/office/drawing/2014/main" val="3251991606"/>
                    </a:ext>
                  </a:extLst>
                </a:gridCol>
                <a:gridCol w="1784323">
                  <a:extLst>
                    <a:ext uri="{9D8B030D-6E8A-4147-A177-3AD203B41FA5}">
                      <a16:colId xmlns="" xmlns:a16="http://schemas.microsoft.com/office/drawing/2014/main" val="1708508259"/>
                    </a:ext>
                  </a:extLst>
                </a:gridCol>
                <a:gridCol w="359410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1.</a:t>
                      </a:r>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2.</a:t>
                      </a:r>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7030A0"/>
                          </a:solidFill>
                          <a:effectLst/>
                          <a:latin typeface="標楷體" panose="03000509000000000000" pitchFamily="65" charset="-120"/>
                          <a:ea typeface="標楷體" panose="03000509000000000000" pitchFamily="65" charset="-120"/>
                          <a:cs typeface="+mn-cs"/>
                        </a:rPr>
                        <a:t>永康區</a:t>
                      </a:r>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、歸仁區、關廟區、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476219049"/>
                  </a:ext>
                </a:extLst>
              </a:tr>
            </a:tbl>
          </a:graphicData>
        </a:graphic>
      </p:graphicFrame>
    </p:spTree>
    <p:extLst>
      <p:ext uri="{BB962C8B-B14F-4D97-AF65-F5344CB8AC3E}">
        <p14:creationId xmlns:p14="http://schemas.microsoft.com/office/powerpoint/2010/main" val="9122154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24362395"/>
              </p:ext>
            </p:extLst>
          </p:nvPr>
        </p:nvGraphicFramePr>
        <p:xfrm>
          <a:off x="1806506" y="1455028"/>
          <a:ext cx="9698106" cy="3142371"/>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2987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928338">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91531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2751761326"/>
                  </a:ext>
                </a:extLst>
              </a:tr>
            </a:tbl>
          </a:graphicData>
        </a:graphic>
      </p:graphicFrame>
    </p:spTree>
    <p:extLst>
      <p:ext uri="{BB962C8B-B14F-4D97-AF65-F5344CB8AC3E}">
        <p14:creationId xmlns:p14="http://schemas.microsoft.com/office/powerpoint/2010/main" val="25377378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111</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2819324722"/>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 xmlns:a16="http://schemas.microsoft.com/office/drawing/2014/main" val="20000"/>
                    </a:ext>
                  </a:extLst>
                </a:gridCol>
                <a:gridCol w="3248574">
                  <a:extLst>
                    <a:ext uri="{9D8B030D-6E8A-4147-A177-3AD203B41FA5}">
                      <a16:colId xmlns="" xmlns:a16="http://schemas.microsoft.com/office/drawing/2014/main" val="20001"/>
                    </a:ext>
                  </a:extLst>
                </a:gridCol>
                <a:gridCol w="1073055">
                  <a:extLst>
                    <a:ext uri="{9D8B030D-6E8A-4147-A177-3AD203B41FA5}">
                      <a16:colId xmlns="" xmlns:a16="http://schemas.microsoft.com/office/drawing/2014/main" val="20002"/>
                    </a:ext>
                  </a:extLst>
                </a:gridCol>
                <a:gridCol w="1073055">
                  <a:extLst>
                    <a:ext uri="{9D8B030D-6E8A-4147-A177-3AD203B41FA5}">
                      <a16:colId xmlns="" xmlns:a16="http://schemas.microsoft.com/office/drawing/2014/main" val="20003"/>
                    </a:ext>
                  </a:extLst>
                </a:gridCol>
                <a:gridCol w="658419">
                  <a:extLst>
                    <a:ext uri="{9D8B030D-6E8A-4147-A177-3AD203B41FA5}">
                      <a16:colId xmlns=""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111</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5/2-5/4</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7</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80</a:t>
            </a:fld>
            <a:endParaRPr kumimoji="0" lang="zh-TW" altLang="en-US">
              <a:solidFill>
                <a:srgbClr val="FEFFFF"/>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559595321"/>
              </p:ext>
            </p:extLst>
          </p:nvPr>
        </p:nvGraphicFramePr>
        <p:xfrm>
          <a:off x="710293" y="1370306"/>
          <a:ext cx="11166701" cy="5146675"/>
        </p:xfrm>
        <a:graphic>
          <a:graphicData uri="http://schemas.openxmlformats.org/drawingml/2006/table">
            <a:tbl>
              <a:tblPr/>
              <a:tblGrid>
                <a:gridCol w="2003669">
                  <a:extLst>
                    <a:ext uri="{9D8B030D-6E8A-4147-A177-3AD203B41FA5}">
                      <a16:colId xmlns="" xmlns:a16="http://schemas.microsoft.com/office/drawing/2014/main" val="20000"/>
                    </a:ext>
                  </a:extLst>
                </a:gridCol>
                <a:gridCol w="6497142">
                  <a:extLst>
                    <a:ext uri="{9D8B030D-6E8A-4147-A177-3AD203B41FA5}">
                      <a16:colId xmlns="" xmlns:a16="http://schemas.microsoft.com/office/drawing/2014/main" val="20001"/>
                    </a:ext>
                  </a:extLst>
                </a:gridCol>
                <a:gridCol w="1105184">
                  <a:extLst>
                    <a:ext uri="{9D8B030D-6E8A-4147-A177-3AD203B41FA5}">
                      <a16:colId xmlns="" xmlns:a16="http://schemas.microsoft.com/office/drawing/2014/main" val="20002"/>
                    </a:ext>
                  </a:extLst>
                </a:gridCol>
                <a:gridCol w="1560706">
                  <a:extLst>
                    <a:ext uri="{9D8B030D-6E8A-4147-A177-3AD203B41FA5}">
                      <a16:colId xmlns=""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12</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458697850"/>
              </p:ext>
            </p:extLst>
          </p:nvPr>
        </p:nvGraphicFramePr>
        <p:xfrm>
          <a:off x="2225675" y="4140200"/>
          <a:ext cx="6461126" cy="1463676"/>
        </p:xfrm>
        <a:graphic>
          <a:graphicData uri="http://schemas.openxmlformats.org/drawingml/2006/table">
            <a:tbl>
              <a:tblPr/>
              <a:tblGrid>
                <a:gridCol w="1314019">
                  <a:extLst>
                    <a:ext uri="{9D8B030D-6E8A-4147-A177-3AD203B41FA5}">
                      <a16:colId xmlns="" xmlns:a16="http://schemas.microsoft.com/office/drawing/2014/main" val="20000"/>
                    </a:ext>
                  </a:extLst>
                </a:gridCol>
                <a:gridCol w="2858674">
                  <a:extLst>
                    <a:ext uri="{9D8B030D-6E8A-4147-A177-3AD203B41FA5}">
                      <a16:colId xmlns="" xmlns:a16="http://schemas.microsoft.com/office/drawing/2014/main" val="20001"/>
                    </a:ext>
                  </a:extLst>
                </a:gridCol>
                <a:gridCol w="854116">
                  <a:extLst>
                    <a:ext uri="{9D8B030D-6E8A-4147-A177-3AD203B41FA5}">
                      <a16:colId xmlns="" xmlns:a16="http://schemas.microsoft.com/office/drawing/2014/main" val="20002"/>
                    </a:ext>
                  </a:extLst>
                </a:gridCol>
                <a:gridCol w="855361">
                  <a:extLst>
                    <a:ext uri="{9D8B030D-6E8A-4147-A177-3AD203B41FA5}">
                      <a16:colId xmlns="" xmlns:a16="http://schemas.microsoft.com/office/drawing/2014/main" val="20003"/>
                    </a:ext>
                  </a:extLst>
                </a:gridCol>
                <a:gridCol w="578956">
                  <a:extLst>
                    <a:ext uri="{9D8B030D-6E8A-4147-A177-3AD203B41FA5}">
                      <a16:colId xmlns=""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713463665"/>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 xmlns:a16="http://schemas.microsoft.com/office/drawing/2014/main" val="20000"/>
                    </a:ext>
                  </a:extLst>
                </a:gridCol>
                <a:gridCol w="3319452">
                  <a:extLst>
                    <a:ext uri="{9D8B030D-6E8A-4147-A177-3AD203B41FA5}">
                      <a16:colId xmlns="" xmlns:a16="http://schemas.microsoft.com/office/drawing/2014/main" val="20001"/>
                    </a:ext>
                  </a:extLst>
                </a:gridCol>
                <a:gridCol w="3430417">
                  <a:extLst>
                    <a:ext uri="{9D8B030D-6E8A-4147-A177-3AD203B41FA5}">
                      <a16:colId xmlns="" xmlns:a16="http://schemas.microsoft.com/office/drawing/2014/main" val="20002"/>
                    </a:ext>
                  </a:extLst>
                </a:gridCol>
                <a:gridCol w="1641634">
                  <a:extLst>
                    <a:ext uri="{9D8B030D-6E8A-4147-A177-3AD203B41FA5}">
                      <a16:colId xmlns=""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9"/>
                  </a:ext>
                </a:extLst>
              </a:tr>
            </a:tbl>
          </a:graphicData>
        </a:graphic>
      </p:graphicFrame>
      <p:sp>
        <p:nvSpPr>
          <p:cNvPr id="6" name="投影片編號版面配置區 11">
            <a:extLst>
              <a:ext uri="{FF2B5EF4-FFF2-40B4-BE49-F238E27FC236}">
                <a16:creationId xmlns=""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北市、新北除外</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日複查。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a:t>
            </a:r>
            <a:r>
              <a:rPr lang="zh-TW" altLang="en-US" sz="3600" dirty="0">
                <a:solidFill>
                  <a:srgbClr val="FF0000"/>
                </a:solidFill>
                <a:latin typeface="標楷體" panose="03000509000000000000" pitchFamily="65" charset="-120"/>
                <a:ea typeface="標楷體" panose="03000509000000000000" pitchFamily="65" charset="-120"/>
                <a:cs typeface="超研澤粗魏碑"/>
              </a:rPr>
              <a:t>簡易操作測驗</a:t>
            </a:r>
            <a:r>
              <a:rPr lang="zh-TW" altLang="en-US" sz="3600" dirty="0">
                <a:solidFill>
                  <a:schemeClr val="tx1"/>
                </a:solidFill>
                <a:latin typeface="標楷體" panose="03000509000000000000" pitchFamily="65" charset="-120"/>
                <a:ea typeface="標楷體" panose="03000509000000000000" pitchFamily="65" charset="-120"/>
                <a:cs typeface="超研澤粗魏碑"/>
              </a:rPr>
              <a:t>，或者依招生需求，以</a:t>
            </a:r>
            <a:r>
              <a:rPr lang="zh-TW" altLang="en-US" sz="3600" dirty="0">
                <a:solidFill>
                  <a:srgbClr val="FF0000"/>
                </a:solidFill>
                <a:latin typeface="標楷體" panose="03000509000000000000" pitchFamily="65" charset="-120"/>
                <a:ea typeface="標楷體" panose="03000509000000000000" pitchFamily="65" charset="-120"/>
                <a:cs typeface="超研澤粗魏碑"/>
              </a:rPr>
              <a:t>書面審查、口試</a:t>
            </a:r>
            <a:r>
              <a:rPr lang="zh-TW" altLang="en-US" sz="3600" dirty="0">
                <a:solidFill>
                  <a:schemeClr val="tx1"/>
                </a:solidFill>
                <a:latin typeface="標楷體" panose="03000509000000000000" pitchFamily="65" charset="-120"/>
                <a:ea typeface="標楷體" panose="03000509000000000000" pitchFamily="65" charset="-120"/>
                <a:cs typeface="超研澤粗魏碑"/>
              </a:rPr>
              <a:t>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1223196652"/>
              </p:ext>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 xmlns:a16="http://schemas.microsoft.com/office/drawing/2014/main" val="421364283"/>
                    </a:ext>
                  </a:extLst>
                </a:gridCol>
                <a:gridCol w="4392488">
                  <a:extLst>
                    <a:ext uri="{9D8B030D-6E8A-4147-A177-3AD203B41FA5}">
                      <a16:colId xmlns="" xmlns:a16="http://schemas.microsoft.com/office/drawing/2014/main" val="3368926891"/>
                    </a:ext>
                  </a:extLst>
                </a:gridCol>
                <a:gridCol w="1151089">
                  <a:extLst>
                    <a:ext uri="{9D8B030D-6E8A-4147-A177-3AD203B41FA5}">
                      <a16:colId xmlns="" xmlns:a16="http://schemas.microsoft.com/office/drawing/2014/main" val="3108163630"/>
                    </a:ext>
                  </a:extLst>
                </a:gridCol>
                <a:gridCol w="793127">
                  <a:extLst>
                    <a:ext uri="{9D8B030D-6E8A-4147-A177-3AD203B41FA5}">
                      <a16:colId xmlns="" xmlns:a16="http://schemas.microsoft.com/office/drawing/2014/main" val="3457518085"/>
                    </a:ext>
                  </a:extLst>
                </a:gridCol>
              </a:tblGrid>
              <a:tr h="255270">
                <a:tc>
                  <a:txBody>
                    <a:bodyPr/>
                    <a:lstStyle/>
                    <a:p>
                      <a:pPr algn="ctr" fontAlgn="ctr">
                        <a:lnSpc>
                          <a:spcPts val="25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976228538"/>
                  </a:ext>
                </a:extLst>
              </a:tr>
              <a:tr h="255270">
                <a:tc rowSpan="4">
                  <a:txBody>
                    <a:bodyPr/>
                    <a:lstStyle/>
                    <a:p>
                      <a:pPr algn="ctr" fontAlgn="ctr">
                        <a:lnSpc>
                          <a:spcPts val="2500"/>
                        </a:lnSpc>
                      </a:pPr>
                      <a:r>
                        <a:rPr lang="zh-TW" altLang="en-US" sz="1800" u="none" strike="noStrike" dirty="0">
                          <a:solidFill>
                            <a:schemeClr val="tx1"/>
                          </a:solidFill>
                          <a:effectLst/>
                        </a:rPr>
                        <a:t>臺南高商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500"/>
                        </a:lnSpc>
                      </a:pPr>
                      <a:r>
                        <a:rPr lang="zh-TW" altLang="en-US" sz="1800" u="none" strike="noStrike">
                          <a:effectLst/>
                        </a:rPr>
                        <a:t>國際貿易科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extLst>
                  <a:ext uri="{0D108BD9-81ED-4DB2-BD59-A6C34878D82A}">
                    <a16:rowId xmlns="" xmlns:a16="http://schemas.microsoft.com/office/drawing/2014/main" val="817437965"/>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338791382"/>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3586394928"/>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920616002"/>
                  </a:ext>
                </a:extLst>
              </a:tr>
              <a:tr h="255270">
                <a:tc>
                  <a:txBody>
                    <a:bodyPr/>
                    <a:lstStyle/>
                    <a:p>
                      <a:pPr algn="ctr" fontAlgn="ctr">
                        <a:lnSpc>
                          <a:spcPts val="2500"/>
                        </a:lnSpc>
                      </a:pPr>
                      <a:r>
                        <a:rPr lang="zh-TW" altLang="en-US" sz="1800" u="none" strike="noStrike" dirty="0">
                          <a:solidFill>
                            <a:schemeClr val="tx1"/>
                          </a:solidFill>
                          <a:effectLst/>
                        </a:rPr>
                        <a:t>臺南高工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板金科</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568297607"/>
                  </a:ext>
                </a:extLst>
              </a:tr>
              <a:tr h="255270">
                <a:tc rowSpan="3">
                  <a:txBody>
                    <a:bodyPr/>
                    <a:lstStyle/>
                    <a:p>
                      <a:pPr algn="ctr" fontAlgn="ctr">
                        <a:lnSpc>
                          <a:spcPts val="2500"/>
                        </a:lnSpc>
                      </a:pPr>
                      <a:r>
                        <a:rPr lang="zh-TW" altLang="en-US" sz="1800" u="none" strike="noStrike" dirty="0">
                          <a:solidFill>
                            <a:schemeClr val="tx1"/>
                          </a:solidFill>
                          <a:effectLst/>
                        </a:rPr>
                        <a:t>家齊高中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66FFCC"/>
                    </a:solidFill>
                  </a:tcP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rowSpan="3">
                  <a:txBody>
                    <a:bodyPr/>
                    <a:lstStyle/>
                    <a:p>
                      <a:pPr algn="ctr" fontAlgn="ctr">
                        <a:lnSpc>
                          <a:spcPts val="2500"/>
                        </a:lnSpc>
                      </a:pPr>
                      <a:r>
                        <a:rPr lang="en-US" altLang="zh-TW" sz="1800" u="none" strike="noStrike">
                          <a:effectLst/>
                        </a:rPr>
                        <a:t>105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66FFCC"/>
                    </a:solidFill>
                  </a:tcPr>
                </a:tc>
                <a:extLst>
                  <a:ext uri="{0D108BD9-81ED-4DB2-BD59-A6C34878D82A}">
                    <a16:rowId xmlns="" xmlns:a16="http://schemas.microsoft.com/office/drawing/2014/main" val="2923459809"/>
                  </a:ext>
                </a:extLst>
              </a:tr>
              <a:tr h="247650">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598031332"/>
                  </a:ext>
                </a:extLst>
              </a:tr>
              <a:tr h="371475">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r>
                        <a:rPr lang="en-US" altLang="zh-TW" sz="1800" u="none" strike="noStrike" dirty="0">
                          <a:effectLst/>
                        </a:rPr>
                        <a:t>(</a:t>
                      </a:r>
                      <a:r>
                        <a:rPr lang="zh-TW" altLang="en-US" sz="1800" u="none" strike="noStrike" dirty="0">
                          <a:effectLst/>
                        </a:rPr>
                        <a:t>整體造型特色班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3991936927"/>
                  </a:ext>
                </a:extLst>
              </a:tr>
              <a:tr h="255270">
                <a:tc rowSpan="2">
                  <a:txBody>
                    <a:bodyPr/>
                    <a:lstStyle/>
                    <a:p>
                      <a:pPr algn="ctr" fontAlgn="ctr">
                        <a:lnSpc>
                          <a:spcPts val="2500"/>
                        </a:lnSpc>
                      </a:pPr>
                      <a:r>
                        <a:rPr lang="zh-TW" altLang="en-US" sz="1800" u="none" strike="noStrike" dirty="0">
                          <a:solidFill>
                            <a:schemeClr val="tx1"/>
                          </a:solidFill>
                          <a:effectLst/>
                        </a:rPr>
                        <a:t>臺南海事</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電子科</a:t>
                      </a:r>
                      <a:r>
                        <a:rPr lang="en-US" altLang="zh-TW" sz="1800" u="none" strike="noStrike" dirty="0">
                          <a:effectLst/>
                        </a:rPr>
                        <a:t>(AI</a:t>
                      </a:r>
                      <a:r>
                        <a:rPr lang="zh-TW" altLang="en-US"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014855401"/>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水產養殖科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4279693019"/>
                  </a:ext>
                </a:extLst>
              </a:tr>
              <a:tr h="255270">
                <a:tc>
                  <a:txBody>
                    <a:bodyPr/>
                    <a:lstStyle/>
                    <a:p>
                      <a:pPr algn="ctr" fontAlgn="ctr">
                        <a:lnSpc>
                          <a:spcPts val="2500"/>
                        </a:lnSpc>
                      </a:pPr>
                      <a:r>
                        <a:rPr lang="zh-TW" altLang="en-US" sz="1800" u="none" strike="noStrike" dirty="0">
                          <a:solidFill>
                            <a:schemeClr val="tx1"/>
                          </a:solidFill>
                          <a:effectLst/>
                        </a:rPr>
                        <a:t>曾文家商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extLst>
                  <a:ext uri="{0D108BD9-81ED-4DB2-BD59-A6C34878D82A}">
                    <a16:rowId xmlns="" xmlns:a16="http://schemas.microsoft.com/office/drawing/2014/main" val="1075654211"/>
                  </a:ext>
                </a:extLst>
              </a:tr>
              <a:tr h="255270">
                <a:tc rowSpan="3">
                  <a:txBody>
                    <a:bodyPr/>
                    <a:lstStyle/>
                    <a:p>
                      <a:pPr algn="ctr" fontAlgn="ctr">
                        <a:lnSpc>
                          <a:spcPts val="2500"/>
                        </a:lnSpc>
                      </a:pPr>
                      <a:r>
                        <a:rPr lang="zh-TW" altLang="en-US" sz="1800" u="none" strike="noStrike" dirty="0">
                          <a:solidFill>
                            <a:schemeClr val="tx1"/>
                          </a:solidFill>
                          <a:effectLst/>
                        </a:rPr>
                        <a:t>曾文農工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化工科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18</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88</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03866803"/>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食品科</a:t>
                      </a:r>
                      <a:r>
                        <a:rPr lang="en-US" altLang="zh-TW" sz="1800" u="none" strike="noStrike" dirty="0">
                          <a:effectLst/>
                        </a:rPr>
                        <a:t>(</a:t>
                      </a:r>
                      <a:r>
                        <a:rPr lang="zh-TW" altLang="en-US" sz="1800" u="none" strike="noStrike" dirty="0">
                          <a:effectLst/>
                        </a:rPr>
                        <a:t>食品加工技術班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24637283"/>
                  </a:ext>
                </a:extLst>
              </a:tr>
              <a:tr h="255270">
                <a:tc vMerge="1">
                  <a:txBody>
                    <a:bodyPr/>
                    <a:lstStyle/>
                    <a:p>
                      <a:endParaRPr lang="zh-TW" altLang="en-US"/>
                    </a:p>
                  </a:txBody>
                  <a:tcPr/>
                </a:tc>
                <a:tc>
                  <a:txBody>
                    <a:bodyPr/>
                    <a:lstStyle/>
                    <a:p>
                      <a:pPr algn="ctr" fontAlgn="ctr">
                        <a:lnSpc>
                          <a:spcPts val="2500"/>
                        </a:lnSpc>
                      </a:pPr>
                      <a:r>
                        <a:rPr lang="zh-TW" altLang="en-US" sz="1800" u="none" strike="noStrike">
                          <a:effectLst/>
                        </a:rPr>
                        <a:t>機械科</a:t>
                      </a:r>
                      <a:r>
                        <a:rPr lang="en-US" altLang="zh-TW" sz="1800" u="none" strike="noStrike">
                          <a:effectLst/>
                        </a:rPr>
                        <a:t>(</a:t>
                      </a:r>
                      <a:r>
                        <a:rPr lang="zh-TW" altLang="en-US" sz="1800" u="none" strike="noStrike">
                          <a:effectLst/>
                        </a:rPr>
                        <a:t>電腦控制機械加工班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99631497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1635404350"/>
              </p:ext>
            </p:extLst>
          </p:nvPr>
        </p:nvGraphicFramePr>
        <p:xfrm>
          <a:off x="1773917" y="969962"/>
          <a:ext cx="8280920" cy="5343525"/>
        </p:xfrm>
        <a:graphic>
          <a:graphicData uri="http://schemas.openxmlformats.org/drawingml/2006/table">
            <a:tbl>
              <a:tblPr>
                <a:tableStyleId>{ED083AE6-46FA-4A59-8FB0-9F97EB10719F}</a:tableStyleId>
              </a:tblPr>
              <a:tblGrid>
                <a:gridCol w="1584176">
                  <a:extLst>
                    <a:ext uri="{9D8B030D-6E8A-4147-A177-3AD203B41FA5}">
                      <a16:colId xmlns="" xmlns:a16="http://schemas.microsoft.com/office/drawing/2014/main" val="251457912"/>
                    </a:ext>
                  </a:extLst>
                </a:gridCol>
                <a:gridCol w="4248472">
                  <a:extLst>
                    <a:ext uri="{9D8B030D-6E8A-4147-A177-3AD203B41FA5}">
                      <a16:colId xmlns="" xmlns:a16="http://schemas.microsoft.com/office/drawing/2014/main" val="1138159867"/>
                    </a:ext>
                  </a:extLst>
                </a:gridCol>
                <a:gridCol w="1440160">
                  <a:extLst>
                    <a:ext uri="{9D8B030D-6E8A-4147-A177-3AD203B41FA5}">
                      <a16:colId xmlns="" xmlns:a16="http://schemas.microsoft.com/office/drawing/2014/main" val="3237898927"/>
                    </a:ext>
                  </a:extLst>
                </a:gridCol>
                <a:gridCol w="1008112">
                  <a:extLst>
                    <a:ext uri="{9D8B030D-6E8A-4147-A177-3AD203B41FA5}">
                      <a16:colId xmlns="" xmlns:a16="http://schemas.microsoft.com/office/drawing/2014/main" val="2009649784"/>
                    </a:ext>
                  </a:extLst>
                </a:gridCol>
              </a:tblGrid>
              <a:tr h="255270">
                <a:tc>
                  <a:txBody>
                    <a:bodyPr/>
                    <a:lstStyle/>
                    <a:p>
                      <a:pPr algn="ctr" fontAlgn="ctr">
                        <a:lnSpc>
                          <a:spcPts val="24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934361379"/>
                  </a:ext>
                </a:extLst>
              </a:tr>
              <a:tr h="255270">
                <a:tc rowSpan="8">
                  <a:txBody>
                    <a:bodyPr/>
                    <a:lstStyle/>
                    <a:p>
                      <a:pPr algn="ctr" fontAlgn="ctr">
                        <a:lnSpc>
                          <a:spcPts val="2400"/>
                        </a:lnSpc>
                      </a:pPr>
                      <a:r>
                        <a:rPr lang="zh-TW" altLang="en-US" sz="1800" u="none" strike="noStrike" dirty="0">
                          <a:solidFill>
                            <a:schemeClr val="tx1"/>
                          </a:solidFill>
                          <a:effectLst/>
                        </a:rPr>
                        <a:t>北門農工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zh-TW" altLang="en-US" sz="1800" u="none" strike="noStrike" dirty="0">
                          <a:effectLst/>
                        </a:rPr>
                        <a:t>電子科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extLst>
                  <a:ext uri="{0D108BD9-81ED-4DB2-BD59-A6C34878D82A}">
                    <a16:rowId xmlns="" xmlns:a16="http://schemas.microsoft.com/office/drawing/2014/main" val="1970805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299931398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土木科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239887175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畜產保健科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185749210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食品加工科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3886432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造園科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254630547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電子商務科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320727801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686334337"/>
                  </a:ext>
                </a:extLst>
              </a:tr>
              <a:tr h="255270">
                <a:tc rowSpan="4">
                  <a:txBody>
                    <a:bodyPr/>
                    <a:lstStyle/>
                    <a:p>
                      <a:pPr algn="ctr" fontAlgn="ctr">
                        <a:lnSpc>
                          <a:spcPts val="2400"/>
                        </a:lnSpc>
                      </a:pPr>
                      <a:r>
                        <a:rPr lang="zh-TW" altLang="en-US" sz="1800" u="none" strike="noStrike" dirty="0">
                          <a:solidFill>
                            <a:schemeClr val="tx1"/>
                          </a:solidFill>
                          <a:effectLst/>
                        </a:rPr>
                        <a:t>新營高工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製圖科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a:effectLst/>
                        </a:rPr>
                        <a:t>21</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400"/>
                        </a:lnSpc>
                      </a:pPr>
                      <a:r>
                        <a:rPr lang="en-US" altLang="zh-TW" sz="1800" u="none" strike="noStrike">
                          <a:effectLst/>
                        </a:rPr>
                        <a:t>108</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02986234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a:effectLst/>
                        </a:rPr>
                        <a:t>17</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776822945"/>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69589388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203653400"/>
                  </a:ext>
                </a:extLst>
              </a:tr>
              <a:tr h="255270">
                <a:tc rowSpan="4">
                  <a:txBody>
                    <a:bodyPr/>
                    <a:lstStyle/>
                    <a:p>
                      <a:pPr algn="ctr" fontAlgn="ctr">
                        <a:lnSpc>
                          <a:spcPts val="2400"/>
                        </a:lnSpc>
                      </a:pPr>
                      <a:r>
                        <a:rPr lang="zh-TW" altLang="en-US" sz="1800" u="none" strike="noStrike" dirty="0">
                          <a:effectLst/>
                        </a:rPr>
                        <a:t>光華高中</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400"/>
                        </a:lnSpc>
                      </a:pPr>
                      <a:r>
                        <a:rPr lang="zh-TW" altLang="en-US" sz="1800" u="none" strike="noStrike" dirty="0">
                          <a:effectLst/>
                        </a:rPr>
                        <a:t>幼兒保育科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solidFill>
                      <a:srgbClr val="99FF66"/>
                    </a:solidFill>
                  </a:tcP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rowSpan="4">
                  <a:txBody>
                    <a:bodyPr/>
                    <a:lstStyle/>
                    <a:p>
                      <a:pPr algn="ctr" fontAlgn="ctr">
                        <a:lnSpc>
                          <a:spcPts val="2400"/>
                        </a:lnSpc>
                      </a:pPr>
                      <a:r>
                        <a:rPr lang="en-US" altLang="zh-TW" sz="1800" u="none" strike="noStrike">
                          <a:effectLst/>
                        </a:rPr>
                        <a:t>122</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extLst>
                  <a:ext uri="{0D108BD9-81ED-4DB2-BD59-A6C34878D82A}">
                    <a16:rowId xmlns="" xmlns:a16="http://schemas.microsoft.com/office/drawing/2014/main" val="170609638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多媒體設計科</a:t>
                      </a:r>
                      <a:r>
                        <a:rPr lang="en-US" altLang="zh-TW" sz="1800" u="none" strike="noStrike" dirty="0">
                          <a:effectLst/>
                        </a:rPr>
                        <a:t>(</a:t>
                      </a:r>
                      <a:r>
                        <a:rPr lang="zh-TW" altLang="en-US"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vMerge="1">
                  <a:txBody>
                    <a:bodyPr/>
                    <a:lstStyle/>
                    <a:p>
                      <a:endParaRPr lang="zh-TW" altLang="en-US"/>
                    </a:p>
                  </a:txBody>
                  <a:tcPr/>
                </a:tc>
                <a:extLst>
                  <a:ext uri="{0D108BD9-81ED-4DB2-BD59-A6C34878D82A}">
                    <a16:rowId xmlns="" xmlns:a16="http://schemas.microsoft.com/office/drawing/2014/main" val="195574179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vMerge="1">
                  <a:txBody>
                    <a:bodyPr/>
                    <a:lstStyle/>
                    <a:p>
                      <a:endParaRPr lang="zh-TW" altLang="en-US"/>
                    </a:p>
                  </a:txBody>
                  <a:tcPr/>
                </a:tc>
                <a:extLst>
                  <a:ext uri="{0D108BD9-81ED-4DB2-BD59-A6C34878D82A}">
                    <a16:rowId xmlns="" xmlns:a16="http://schemas.microsoft.com/office/drawing/2014/main" val="307085165"/>
                  </a:ext>
                </a:extLst>
              </a:tr>
              <a:tr h="139383">
                <a:tc vMerge="1">
                  <a:txBody>
                    <a:bodyPr/>
                    <a:lstStyle/>
                    <a:p>
                      <a:endParaRPr lang="zh-TW" altLang="en-US"/>
                    </a:p>
                  </a:txBody>
                  <a:tcPr/>
                </a:tc>
                <a:tc>
                  <a:txBody>
                    <a:bodyPr/>
                    <a:lstStyle/>
                    <a:p>
                      <a:pPr algn="ctr" fontAlgn="ctr">
                        <a:lnSpc>
                          <a:spcPts val="2400"/>
                        </a:lnSpc>
                      </a:pPr>
                      <a:r>
                        <a:rPr lang="zh-TW" altLang="en-US" sz="1800" u="none" strike="noStrike">
                          <a:effectLst/>
                        </a:rPr>
                        <a:t>餐飲管理科</a:t>
                      </a:r>
                      <a:r>
                        <a:rPr lang="en-US" altLang="zh-TW" sz="1800" u="none" strike="noStrike">
                          <a:effectLst/>
                        </a:rPr>
                        <a:t>(</a:t>
                      </a:r>
                      <a:r>
                        <a:rPr lang="zh-TW" altLang="en-US" sz="1800" u="none" strike="noStrike">
                          <a:effectLst/>
                        </a:rPr>
                        <a:t>美食文化特色班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lnSpc>
                          <a:spcPts val="2400"/>
                        </a:lnSpc>
                      </a:pPr>
                      <a:r>
                        <a:rPr lang="en-US" altLang="zh-TW" sz="1800" u="none" strike="noStrike" dirty="0">
                          <a:effectLst/>
                        </a:rPr>
                        <a:t>47</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vMerge="1">
                  <a:txBody>
                    <a:bodyPr/>
                    <a:lstStyle/>
                    <a:p>
                      <a:endParaRPr lang="zh-TW" altLang="en-US"/>
                    </a:p>
                  </a:txBody>
                  <a:tcPr/>
                </a:tc>
                <a:extLst>
                  <a:ext uri="{0D108BD9-81ED-4DB2-BD59-A6C34878D82A}">
                    <a16:rowId xmlns="" xmlns:a16="http://schemas.microsoft.com/office/drawing/2014/main" val="13629572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1480009375"/>
              </p:ext>
            </p:extLst>
          </p:nvPr>
        </p:nvGraphicFramePr>
        <p:xfrm>
          <a:off x="1855788" y="1164649"/>
          <a:ext cx="8075240" cy="4825365"/>
        </p:xfrm>
        <a:graphic>
          <a:graphicData uri="http://schemas.openxmlformats.org/drawingml/2006/table">
            <a:tbl>
              <a:tblPr>
                <a:tableStyleId>{ED083AE6-46FA-4A59-8FB0-9F97EB10719F}</a:tableStyleId>
              </a:tblPr>
              <a:tblGrid>
                <a:gridCol w="1656184">
                  <a:extLst>
                    <a:ext uri="{9D8B030D-6E8A-4147-A177-3AD203B41FA5}">
                      <a16:colId xmlns="" xmlns:a16="http://schemas.microsoft.com/office/drawing/2014/main" val="3028945384"/>
                    </a:ext>
                  </a:extLst>
                </a:gridCol>
                <a:gridCol w="3888432">
                  <a:extLst>
                    <a:ext uri="{9D8B030D-6E8A-4147-A177-3AD203B41FA5}">
                      <a16:colId xmlns="" xmlns:a16="http://schemas.microsoft.com/office/drawing/2014/main" val="102551257"/>
                    </a:ext>
                  </a:extLst>
                </a:gridCol>
                <a:gridCol w="1368152">
                  <a:extLst>
                    <a:ext uri="{9D8B030D-6E8A-4147-A177-3AD203B41FA5}">
                      <a16:colId xmlns="" xmlns:a16="http://schemas.microsoft.com/office/drawing/2014/main" val="1117351614"/>
                    </a:ext>
                  </a:extLst>
                </a:gridCol>
                <a:gridCol w="1162472">
                  <a:extLst>
                    <a:ext uri="{9D8B030D-6E8A-4147-A177-3AD203B41FA5}">
                      <a16:colId xmlns="" xmlns:a16="http://schemas.microsoft.com/office/drawing/2014/main" val="1225500528"/>
                    </a:ext>
                  </a:extLst>
                </a:gridCol>
              </a:tblGrid>
              <a:tr h="255270">
                <a:tc>
                  <a:txBody>
                    <a:bodyPr/>
                    <a:lstStyle/>
                    <a:p>
                      <a:pPr algn="ctr" fontAlgn="ct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特色班別名稱</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2122151162"/>
                  </a:ext>
                </a:extLst>
              </a:tr>
              <a:tr h="255270">
                <a:tc rowSpan="3">
                  <a:txBody>
                    <a:bodyPr/>
                    <a:lstStyle/>
                    <a:p>
                      <a:pPr algn="ctr" fontAlgn="ctr"/>
                      <a:r>
                        <a:rPr lang="zh-TW" altLang="en-US" sz="1800" u="none" strike="noStrike" dirty="0">
                          <a:solidFill>
                            <a:schemeClr val="tx1"/>
                          </a:solidFill>
                          <a:effectLst/>
                        </a:rPr>
                        <a:t>長榮女中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tc>
                  <a:txBody>
                    <a:bodyPr/>
                    <a:lstStyle/>
                    <a:p>
                      <a:pPr algn="ctr" fontAlgn="ctr"/>
                      <a:r>
                        <a:rPr lang="zh-TW" altLang="en-US" sz="1800" u="none" strike="noStrike">
                          <a:effectLst/>
                        </a:rPr>
                        <a:t>美容科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FFFF00"/>
                    </a:solidFill>
                  </a:tcPr>
                </a:tc>
                <a:extLst>
                  <a:ext uri="{0D108BD9-81ED-4DB2-BD59-A6C34878D82A}">
                    <a16:rowId xmlns="" xmlns:a16="http://schemas.microsoft.com/office/drawing/2014/main" val="2899550888"/>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598310274"/>
                  </a:ext>
                </a:extLst>
              </a:tr>
              <a:tr h="255270">
                <a:tc vMerge="1">
                  <a:txBody>
                    <a:bodyPr/>
                    <a:lstStyle/>
                    <a:p>
                      <a:endParaRPr lang="zh-TW" altLang="en-US"/>
                    </a:p>
                  </a:txBody>
                  <a:tcPr/>
                </a:tc>
                <a:tc>
                  <a:txBody>
                    <a:bodyPr/>
                    <a:lstStyle/>
                    <a:p>
                      <a:pPr algn="ctr" fontAlgn="ctr"/>
                      <a:r>
                        <a:rPr lang="zh-TW" altLang="en-US" sz="1800" u="none" strike="noStrike" dirty="0">
                          <a:effectLst/>
                        </a:rPr>
                        <a:t>時尚造型科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FFFF00"/>
                    </a:solidFill>
                  </a:tcPr>
                </a:tc>
                <a:tc vMerge="1">
                  <a:txBody>
                    <a:bodyPr/>
                    <a:lstStyle/>
                    <a:p>
                      <a:endParaRPr lang="zh-TW" altLang="en-US"/>
                    </a:p>
                  </a:txBody>
                  <a:tcPr/>
                </a:tc>
                <a:extLst>
                  <a:ext uri="{0D108BD9-81ED-4DB2-BD59-A6C34878D82A}">
                    <a16:rowId xmlns="" xmlns:a16="http://schemas.microsoft.com/office/drawing/2014/main" val="2522418239"/>
                  </a:ext>
                </a:extLst>
              </a:tr>
              <a:tr h="255270">
                <a:tc rowSpan="2">
                  <a:txBody>
                    <a:bodyPr/>
                    <a:lstStyle/>
                    <a:p>
                      <a:pPr algn="ctr" fontAlgn="ctr"/>
                      <a:r>
                        <a:rPr lang="zh-TW" altLang="en-US" sz="1800" u="none" strike="noStrike" dirty="0">
                          <a:solidFill>
                            <a:schemeClr val="tx1"/>
                          </a:solidFill>
                          <a:effectLst/>
                        </a:rPr>
                        <a:t>長榮高中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272092211"/>
                  </a:ext>
                </a:extLst>
              </a:tr>
              <a:tr h="255270">
                <a:tc vMerge="1">
                  <a:txBody>
                    <a:bodyPr/>
                    <a:lstStyle/>
                    <a:p>
                      <a:endParaRPr lang="zh-TW" altLang="en-US"/>
                    </a:p>
                  </a:txBody>
                  <a:tcPr/>
                </a:tc>
                <a:tc>
                  <a:txBody>
                    <a:bodyPr/>
                    <a:lstStyle/>
                    <a:p>
                      <a:pPr algn="ctr" fontAlgn="ct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381629140"/>
                  </a:ext>
                </a:extLst>
              </a:tr>
              <a:tr h="255270">
                <a:tc rowSpan="6">
                  <a:txBody>
                    <a:bodyPr/>
                    <a:lstStyle/>
                    <a:p>
                      <a:pPr algn="ctr" fontAlgn="ctr"/>
                      <a:r>
                        <a:rPr lang="zh-TW" altLang="en-US" sz="1800" u="none" strike="noStrike" dirty="0">
                          <a:solidFill>
                            <a:schemeClr val="tx1"/>
                          </a:solidFill>
                          <a:effectLst/>
                        </a:rPr>
                        <a:t>南英商工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rowSpan="6">
                  <a:txBody>
                    <a:bodyPr/>
                    <a:lstStyle/>
                    <a:p>
                      <a:pPr algn="ctr" fontAlgn="ctr"/>
                      <a:r>
                        <a:rPr lang="en-US" altLang="zh-TW" sz="1800" u="none" strike="noStrike">
                          <a:effectLst/>
                        </a:rPr>
                        <a:t>190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66FFCC"/>
                    </a:solidFill>
                  </a:tcPr>
                </a:tc>
                <a:extLst>
                  <a:ext uri="{0D108BD9-81ED-4DB2-BD59-A6C34878D82A}">
                    <a16:rowId xmlns="" xmlns:a16="http://schemas.microsoft.com/office/drawing/2014/main" val="619466192"/>
                  </a:ext>
                </a:extLst>
              </a:tr>
              <a:tr h="255270">
                <a:tc vMerge="1">
                  <a:txBody>
                    <a:bodyPr/>
                    <a:lstStyle/>
                    <a:p>
                      <a:endParaRPr lang="zh-TW" altLang="en-US"/>
                    </a:p>
                  </a:txBody>
                  <a:tcPr/>
                </a:tc>
                <a:tc>
                  <a:txBody>
                    <a:bodyPr/>
                    <a:lstStyle/>
                    <a:p>
                      <a:pPr algn="ctr" fontAlgn="ct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1117554032"/>
                  </a:ext>
                </a:extLst>
              </a:tr>
              <a:tr h="255270">
                <a:tc vMerge="1">
                  <a:txBody>
                    <a:bodyPr/>
                    <a:lstStyle/>
                    <a:p>
                      <a:endParaRPr lang="zh-TW" altLang="en-US"/>
                    </a:p>
                  </a:txBody>
                  <a:tcPr/>
                </a:tc>
                <a:tc>
                  <a:txBody>
                    <a:bodyPr/>
                    <a:lstStyle/>
                    <a:p>
                      <a:pPr algn="ctr" fontAlgn="ctr"/>
                      <a:r>
                        <a:rPr lang="zh-TW" altLang="en-US" sz="1800" u="none" strike="noStrike">
                          <a:effectLst/>
                        </a:rPr>
                        <a:t>多媒體動畫科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3951158478"/>
                  </a:ext>
                </a:extLst>
              </a:tr>
              <a:tr h="255270">
                <a:tc vMerge="1">
                  <a:txBody>
                    <a:bodyPr/>
                    <a:lstStyle/>
                    <a:p>
                      <a:endParaRPr lang="zh-TW" altLang="en-US"/>
                    </a:p>
                  </a:txBody>
                  <a:tcPr/>
                </a:tc>
                <a:tc>
                  <a:txBody>
                    <a:bodyPr/>
                    <a:lstStyle/>
                    <a:p>
                      <a:pPr algn="ctr" fontAlgn="ctr"/>
                      <a:r>
                        <a:rPr lang="zh-TW" altLang="en-US" sz="1800" u="none" strike="noStrike" dirty="0">
                          <a:effectLst/>
                        </a:rPr>
                        <a:t>應用日語科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1155041629"/>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2620329915"/>
                  </a:ext>
                </a:extLst>
              </a:tr>
              <a:tr h="227452">
                <a:tc vMerge="1">
                  <a:txBody>
                    <a:bodyPr/>
                    <a:lstStyle/>
                    <a:p>
                      <a:endParaRPr lang="zh-TW" altLang="en-US"/>
                    </a:p>
                  </a:txBody>
                  <a:tcPr/>
                </a:tc>
                <a:tc>
                  <a:txBody>
                    <a:bodyPr/>
                    <a:lstStyle/>
                    <a:p>
                      <a:pPr algn="ctr" fontAlgn="ctr"/>
                      <a:r>
                        <a:rPr lang="zh-TW" altLang="en-US" sz="1800" u="none" strike="noStrike" dirty="0">
                          <a:effectLst/>
                        </a:rPr>
                        <a:t>電影電視科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66FFCC"/>
                    </a:solidFill>
                  </a:tcPr>
                </a:tc>
                <a:tc vMerge="1">
                  <a:txBody>
                    <a:bodyPr/>
                    <a:lstStyle/>
                    <a:p>
                      <a:endParaRPr lang="zh-TW" altLang="en-US"/>
                    </a:p>
                  </a:txBody>
                  <a:tcPr/>
                </a:tc>
                <a:extLst>
                  <a:ext uri="{0D108BD9-81ED-4DB2-BD59-A6C34878D82A}">
                    <a16:rowId xmlns="" xmlns:a16="http://schemas.microsoft.com/office/drawing/2014/main" val="1819842008"/>
                  </a:ext>
                </a:extLst>
              </a:tr>
              <a:tr h="255270">
                <a:tc rowSpan="2">
                  <a:txBody>
                    <a:bodyPr/>
                    <a:lstStyle/>
                    <a:p>
                      <a:pPr algn="ctr" fontAlgn="ctr"/>
                      <a:r>
                        <a:rPr lang="zh-TW" altLang="en-US" sz="1800" u="none" strike="noStrike" dirty="0">
                          <a:solidFill>
                            <a:schemeClr val="tx1"/>
                          </a:solidFill>
                          <a:effectLst/>
                        </a:rPr>
                        <a:t>育德工家</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52</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417062547"/>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a:effectLst/>
                        </a:rPr>
                        <a:t>10</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572335176"/>
                  </a:ext>
                </a:extLst>
              </a:tr>
              <a:tr h="255270">
                <a:tc rowSpan="3">
                  <a:txBody>
                    <a:bodyPr/>
                    <a:lstStyle/>
                    <a:p>
                      <a:pPr algn="ctr" fontAlgn="ctr"/>
                      <a:r>
                        <a:rPr lang="zh-TW" altLang="en-US" sz="1800" u="none" strike="noStrike" dirty="0">
                          <a:solidFill>
                            <a:schemeClr val="tx1"/>
                          </a:solidFill>
                          <a:effectLst/>
                        </a:rPr>
                        <a:t>陽明工商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tc>
                  <a:txBody>
                    <a:bodyPr/>
                    <a:lstStyle/>
                    <a:p>
                      <a:pPr algn="ctr" fontAlgn="ctr"/>
                      <a:r>
                        <a:rPr lang="zh-TW" altLang="en-US" sz="1800" u="none" strike="noStrike" dirty="0">
                          <a:effectLst/>
                        </a:rPr>
                        <a:t>商業經營科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solidFill>
                      <a:srgbClr val="99FF66"/>
                    </a:solidFill>
                  </a:tcPr>
                </a:tc>
                <a:extLst>
                  <a:ext uri="{0D108BD9-81ED-4DB2-BD59-A6C34878D82A}">
                    <a16:rowId xmlns="" xmlns:a16="http://schemas.microsoft.com/office/drawing/2014/main" val="3802504633"/>
                  </a:ext>
                </a:extLst>
              </a:tr>
              <a:tr h="255270">
                <a:tc vMerge="1">
                  <a:txBody>
                    <a:bodyPr/>
                    <a:lstStyle/>
                    <a:p>
                      <a:endParaRPr lang="zh-TW" altLang="en-US"/>
                    </a:p>
                  </a:txBody>
                  <a:tcPr/>
                </a:tc>
                <a:tc>
                  <a:txBody>
                    <a:bodyPr/>
                    <a:lstStyle/>
                    <a:p>
                      <a:pPr algn="ctr" fontAlgn="ctr"/>
                      <a:r>
                        <a:rPr lang="zh-TW" altLang="en-US" sz="1800" u="none" strike="noStrike" dirty="0">
                          <a:effectLst/>
                        </a:rPr>
                        <a:t>家具木工科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vMerge="1">
                  <a:txBody>
                    <a:bodyPr/>
                    <a:lstStyle/>
                    <a:p>
                      <a:endParaRPr lang="zh-TW" altLang="en-US"/>
                    </a:p>
                  </a:txBody>
                  <a:tcPr/>
                </a:tc>
                <a:extLst>
                  <a:ext uri="{0D108BD9-81ED-4DB2-BD59-A6C34878D82A}">
                    <a16:rowId xmlns="" xmlns:a16="http://schemas.microsoft.com/office/drawing/2014/main" val="3543104439"/>
                  </a:ext>
                </a:extLst>
              </a:tr>
              <a:tr h="255270">
                <a:tc vMerge="1">
                  <a:txBody>
                    <a:bodyPr/>
                    <a:lstStyle/>
                    <a:p>
                      <a:endParaRPr lang="zh-TW" altLang="en-US"/>
                    </a:p>
                  </a:txBody>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solidFill>
                      <a:srgbClr val="99FF66"/>
                    </a:solidFill>
                  </a:tcPr>
                </a:tc>
                <a:tc vMerge="1">
                  <a:txBody>
                    <a:bodyPr/>
                    <a:lstStyle/>
                    <a:p>
                      <a:endParaRPr lang="zh-TW" altLang="en-US"/>
                    </a:p>
                  </a:txBody>
                  <a:tcPr/>
                </a:tc>
                <a:extLst>
                  <a:ext uri="{0D108BD9-81ED-4DB2-BD59-A6C34878D82A}">
                    <a16:rowId xmlns="" xmlns:a16="http://schemas.microsoft.com/office/drawing/2014/main" val="423051245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chemeClr val="tx2"/>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有意報考者，請同學務必注意教務處公布之報名相關訊息及期程</a:t>
            </a:r>
          </a:p>
        </p:txBody>
      </p:sp>
      <p:sp>
        <p:nvSpPr>
          <p:cNvPr id="7" name="投影片編號版面配置區 11">
            <a:extLst>
              <a:ext uri="{FF2B5EF4-FFF2-40B4-BE49-F238E27FC236}">
                <a16:creationId xmlns=""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727FD97B-D9C2-4AE0-80D0-64C65AB8D018}"/>
              </a:ext>
            </a:extLst>
          </p:cNvPr>
          <p:cNvSpPr>
            <a:spLocks noGrp="1"/>
          </p:cNvSpPr>
          <p:nvPr>
            <p:ph type="sldNum" sz="quarter" idx="12"/>
          </p:nvPr>
        </p:nvSpPr>
        <p:spPr/>
        <p:txBody>
          <a:bodyPr/>
          <a:lstStyle/>
          <a:p>
            <a:pPr>
              <a:defRPr/>
            </a:pPr>
            <a:fld id="{022D4A0F-F097-40A8-B67E-BCDFB85B4C5B}" type="slidenum">
              <a:rPr lang="zh-TW" altLang="en-US" smtClean="0"/>
              <a:pPr>
                <a:defRPr/>
              </a:pPr>
              <a:t>9</a:t>
            </a:fld>
            <a:endParaRPr lang="zh-TW" altLang="en-US"/>
          </a:p>
        </p:txBody>
      </p:sp>
      <p:pic>
        <p:nvPicPr>
          <p:cNvPr id="3" name="圖片 2">
            <a:extLst>
              <a:ext uri="{FF2B5EF4-FFF2-40B4-BE49-F238E27FC236}">
                <a16:creationId xmlns="" xmlns:a16="http://schemas.microsoft.com/office/drawing/2014/main" id="{2BB1788C-D031-420B-AC9E-9259517E3D20}"/>
              </a:ext>
            </a:extLst>
          </p:cNvPr>
          <p:cNvPicPr>
            <a:picLocks noChangeAspect="1"/>
          </p:cNvPicPr>
          <p:nvPr/>
        </p:nvPicPr>
        <p:blipFill>
          <a:blip r:embed="rId2"/>
          <a:stretch>
            <a:fillRect/>
          </a:stretch>
        </p:blipFill>
        <p:spPr>
          <a:xfrm>
            <a:off x="1114566" y="0"/>
            <a:ext cx="9962866" cy="6858000"/>
          </a:xfrm>
          <a:prstGeom prst="rect">
            <a:avLst/>
          </a:prstGeom>
        </p:spPr>
      </p:pic>
    </p:spTree>
    <p:extLst>
      <p:ext uri="{BB962C8B-B14F-4D97-AF65-F5344CB8AC3E}">
        <p14:creationId xmlns:p14="http://schemas.microsoft.com/office/powerpoint/2010/main" val="40802556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408165" y="2205039"/>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sz="4800"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solidFill>
                  <a:srgbClr val="FF0000"/>
                </a:solidFill>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a:t>
            </a:r>
            <a:r>
              <a:rPr lang="zh-TW" altLang="en-US" sz="2400" dirty="0">
                <a:solidFill>
                  <a:srgbClr val="FF0000"/>
                </a:solidFill>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solidFill>
                <a:srgbClr val="FF0000"/>
              </a:solidFill>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臺南應用科大、東方設計</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校</a:t>
            </a:r>
            <a:r>
              <a:rPr lang="en-US" altLang="zh-TW" sz="2800" dirty="0">
                <a:solidFill>
                  <a:srgbClr val="FF0000"/>
                </a:solidFill>
                <a:latin typeface="標楷體" panose="03000509000000000000" pitchFamily="65" charset="-120"/>
                <a:ea typeface="標楷體" panose="03000509000000000000" pitchFamily="65" charset="-120"/>
              </a:rPr>
              <a:t>4</a:t>
            </a:r>
            <a:r>
              <a:rPr lang="zh-TW" altLang="en-US" sz="2800"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r>
              <a:rPr lang="zh-TW" altLang="en-US" sz="2800" dirty="0">
                <a:latin typeface="標楷體" panose="03000509000000000000" pitchFamily="65" charset="-120"/>
                <a:ea typeface="標楷體" panose="03000509000000000000" pitchFamily="65" charset="-120"/>
              </a:rPr>
              <a:t>。</a:t>
            </a: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11959</TotalTime>
  <Words>13373</Words>
  <Application>Microsoft Office PowerPoint</Application>
  <PresentationFormat>自訂</PresentationFormat>
  <Paragraphs>2624</Paragraphs>
  <Slides>145</Slides>
  <Notes>47</Notes>
  <HiddenSlides>0</HiddenSlides>
  <MMClips>0</MMClips>
  <ScaleCrop>false</ScaleCrop>
  <HeadingPairs>
    <vt:vector size="6" baseType="variant">
      <vt:variant>
        <vt:lpstr>佈景主題</vt:lpstr>
      </vt:variant>
      <vt:variant>
        <vt:i4>8</vt:i4>
      </vt:variant>
      <vt:variant>
        <vt:lpstr>內嵌 OLE 伺服程式</vt:lpstr>
      </vt:variant>
      <vt:variant>
        <vt:i4>2</vt:i4>
      </vt:variant>
      <vt:variant>
        <vt:lpstr>投影片標題</vt:lpstr>
      </vt:variant>
      <vt:variant>
        <vt:i4>145</vt:i4>
      </vt:variant>
    </vt:vector>
  </HeadingPairs>
  <TitlesOfParts>
    <vt:vector size="155" baseType="lpstr">
      <vt:lpstr>絲縷</vt:lpstr>
      <vt:lpstr>2_絲縷</vt:lpstr>
      <vt:lpstr>3_絲縷</vt:lpstr>
      <vt:lpstr>5_絲縷</vt:lpstr>
      <vt:lpstr>自訂設計</vt:lpstr>
      <vt:lpstr>6_絲縷</vt:lpstr>
      <vt:lpstr>Office 主题</vt:lpstr>
      <vt:lpstr>1_絲縷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※因應疫情三級警戒調整注意事項</vt:lpstr>
      <vt:lpstr>PowerPoint 簡報</vt:lpstr>
      <vt:lpstr>PowerPoint 簡報</vt:lpstr>
      <vt:lpstr>※因應疫情三級警戒調整注意事項</vt:lpstr>
      <vt:lpstr>PowerPoint 簡報</vt:lpstr>
      <vt:lpstr>PowerPoint 簡報</vt:lpstr>
      <vt:lpstr>PowerPoint 簡報</vt:lpstr>
      <vt:lpstr>PowerPoint 簡報</vt:lpstr>
      <vt:lpstr>PowerPoint 簡報</vt:lpstr>
      <vt:lpstr>(十一)就近入學(以東區、永康區為例)</vt:lpstr>
      <vt:lpstr>(十二)國中教育會考</vt:lpstr>
      <vt:lpstr>PowerPoint 簡報</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PowerPoint 簡報</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僅適用參加 111及 112學年度服務學習積分採計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二、臺南市十二年國教資訊網</vt:lpstr>
      <vt:lpstr>三、國中畢業生適性入學宣導網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1118</cp:revision>
  <dcterms:created xsi:type="dcterms:W3CDTF">2014-11-14T00:32:43Z</dcterms:created>
  <dcterms:modified xsi:type="dcterms:W3CDTF">2022-03-02T23:40:17Z</dcterms:modified>
</cp:coreProperties>
</file>