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6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7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8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9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0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2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13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14.xml" ContentType="application/vnd.openxmlformats-officedocument.theme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15.xml" ContentType="application/vnd.openxmlformats-officedocument.theme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7" r:id="rId3"/>
    <p:sldMasterId id="2147483730" r:id="rId4"/>
    <p:sldMasterId id="2147483753" r:id="rId5"/>
    <p:sldMasterId id="2147483777" r:id="rId6"/>
    <p:sldMasterId id="2147483800" r:id="rId7"/>
    <p:sldMasterId id="2147483823" r:id="rId8"/>
    <p:sldMasterId id="2147483846" r:id="rId9"/>
    <p:sldMasterId id="2147483869" r:id="rId10"/>
    <p:sldMasterId id="2147483892" r:id="rId11"/>
    <p:sldMasterId id="2147483915" r:id="rId12"/>
    <p:sldMasterId id="2147483932" r:id="rId13"/>
    <p:sldMasterId id="2147483955" r:id="rId14"/>
    <p:sldMasterId id="2147483978" r:id="rId15"/>
    <p:sldMasterId id="2147484001" r:id="rId16"/>
  </p:sldMasterIdLst>
  <p:notesMasterIdLst>
    <p:notesMasterId r:id="rId67"/>
  </p:notesMasterIdLst>
  <p:sldIdLst>
    <p:sldId id="276" r:id="rId17"/>
    <p:sldId id="277" r:id="rId18"/>
    <p:sldId id="337" r:id="rId19"/>
    <p:sldId id="328" r:id="rId20"/>
    <p:sldId id="341" r:id="rId21"/>
    <p:sldId id="342" r:id="rId22"/>
    <p:sldId id="343" r:id="rId23"/>
    <p:sldId id="344" r:id="rId24"/>
    <p:sldId id="316" r:id="rId25"/>
    <p:sldId id="284" r:id="rId26"/>
    <p:sldId id="330" r:id="rId27"/>
    <p:sldId id="331" r:id="rId28"/>
    <p:sldId id="332" r:id="rId29"/>
    <p:sldId id="333" r:id="rId30"/>
    <p:sldId id="339" r:id="rId31"/>
    <p:sldId id="338" r:id="rId32"/>
    <p:sldId id="335" r:id="rId33"/>
    <p:sldId id="336" r:id="rId34"/>
    <p:sldId id="293" r:id="rId35"/>
    <p:sldId id="294" r:id="rId36"/>
    <p:sldId id="295" r:id="rId37"/>
    <p:sldId id="317" r:id="rId38"/>
    <p:sldId id="299" r:id="rId39"/>
    <p:sldId id="297" r:id="rId40"/>
    <p:sldId id="298" r:id="rId41"/>
    <p:sldId id="300" r:id="rId42"/>
    <p:sldId id="301" r:id="rId43"/>
    <p:sldId id="340" r:id="rId44"/>
    <p:sldId id="261" r:id="rId45"/>
    <p:sldId id="262" r:id="rId46"/>
    <p:sldId id="326" r:id="rId47"/>
    <p:sldId id="322" r:id="rId48"/>
    <p:sldId id="323" r:id="rId49"/>
    <p:sldId id="324" r:id="rId50"/>
    <p:sldId id="325" r:id="rId51"/>
    <p:sldId id="320" r:id="rId52"/>
    <p:sldId id="270" r:id="rId53"/>
    <p:sldId id="271" r:id="rId54"/>
    <p:sldId id="302" r:id="rId55"/>
    <p:sldId id="311" r:id="rId56"/>
    <p:sldId id="313" r:id="rId57"/>
    <p:sldId id="312" r:id="rId58"/>
    <p:sldId id="303" r:id="rId59"/>
    <p:sldId id="305" r:id="rId60"/>
    <p:sldId id="306" r:id="rId61"/>
    <p:sldId id="310" r:id="rId62"/>
    <p:sldId id="314" r:id="rId63"/>
    <p:sldId id="286" r:id="rId64"/>
    <p:sldId id="292" r:id="rId65"/>
    <p:sldId id="288" r:id="rId6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1D565-2816-4845-A9F3-5018CE4B3614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A641A4C0-40BE-4985-8656-81E29FE74149}">
      <dgm:prSet phldrT="[文字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招生對象</a:t>
          </a:r>
        </a:p>
      </dgm:t>
    </dgm:pt>
    <dgm:pt modelId="{9CDF474A-C0AF-4F43-B03C-96BB0FC33FE4}" type="parTrans" cxnId="{1DBA3FD5-2E06-4E82-95EE-6ACF573CA575}">
      <dgm:prSet/>
      <dgm:spPr/>
      <dgm:t>
        <a:bodyPr/>
        <a:lstStyle/>
        <a:p>
          <a:endParaRPr lang="zh-TW" altLang="en-US"/>
        </a:p>
      </dgm:t>
    </dgm:pt>
    <dgm:pt modelId="{582F3463-715A-4AAC-ADE1-F542AD1647E9}" type="sibTrans" cxnId="{1DBA3FD5-2E06-4E82-95EE-6ACF573CA575}">
      <dgm:prSet/>
      <dgm:spPr/>
      <dgm:t>
        <a:bodyPr/>
        <a:lstStyle/>
        <a:p>
          <a:endParaRPr lang="zh-TW" altLang="en-US"/>
        </a:p>
      </dgm:t>
    </dgm:pt>
    <dgm:pt modelId="{8549BF5C-BF9E-4952-ADA8-C26DBF3F539F}">
      <dgm:prSet phldrT="[文字]"/>
      <dgm:spPr/>
      <dgm:t>
        <a:bodyPr/>
        <a:lstStyle/>
        <a:p>
          <a:pPr algn="l"/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具</a:t>
          </a:r>
          <a:r>
            <a: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特殊才能（單科校排優、全國或國際競賽、證照）</a:t>
          </a:r>
        </a:p>
      </dgm:t>
    </dgm:pt>
    <dgm:pt modelId="{DC3474AE-A1F7-461C-968A-7E2F2005B4B0}" type="parTrans" cxnId="{E4FB9368-CF4E-4F5A-A99F-2D444C00F737}">
      <dgm:prSet/>
      <dgm:spPr/>
      <dgm:t>
        <a:bodyPr/>
        <a:lstStyle/>
        <a:p>
          <a:endParaRPr lang="zh-TW" altLang="en-US"/>
        </a:p>
      </dgm:t>
    </dgm:pt>
    <dgm:pt modelId="{7C58DDA5-D319-472F-AF9D-C44808CD0A1A}" type="sibTrans" cxnId="{E4FB9368-CF4E-4F5A-A99F-2D444C00F737}">
      <dgm:prSet/>
      <dgm:spPr/>
      <dgm:t>
        <a:bodyPr/>
        <a:lstStyle/>
        <a:p>
          <a:endParaRPr lang="zh-TW" altLang="en-US"/>
        </a:p>
      </dgm:t>
    </dgm:pt>
    <dgm:pt modelId="{A20517F5-ACD9-4D4D-A431-8BE72A830857}">
      <dgm:prSet phldrT="[文字]"/>
      <dgm:spPr/>
      <dgm:t>
        <a:bodyPr/>
        <a:lstStyle/>
        <a:p>
          <a:pPr algn="ctr"/>
          <a:r>
            <a: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不同教育資歷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ex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：境外學生、新住民）</a:t>
          </a:r>
        </a:p>
      </dgm:t>
    </dgm:pt>
    <dgm:pt modelId="{589EA6DA-D645-41E4-A125-A786A8677AA9}" type="parTrans" cxnId="{08488A43-09C7-41A0-887C-C4422997A572}">
      <dgm:prSet/>
      <dgm:spPr/>
      <dgm:t>
        <a:bodyPr/>
        <a:lstStyle/>
        <a:p>
          <a:endParaRPr lang="zh-TW" altLang="en-US"/>
        </a:p>
      </dgm:t>
    </dgm:pt>
    <dgm:pt modelId="{69E646AA-CA16-4732-8FD5-FFD398A08C64}" type="sibTrans" cxnId="{08488A43-09C7-41A0-887C-C4422997A572}">
      <dgm:prSet/>
      <dgm:spPr/>
      <dgm:t>
        <a:bodyPr/>
        <a:lstStyle/>
        <a:p>
          <a:endParaRPr lang="zh-TW" altLang="en-US"/>
        </a:p>
      </dgm:t>
    </dgm:pt>
    <dgm:pt modelId="{66A0B328-EC9F-4E87-AB13-DB4000802E17}">
      <dgm:prSet phldrT="[文字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招生方式</a:t>
          </a:r>
        </a:p>
      </dgm:t>
    </dgm:pt>
    <dgm:pt modelId="{6CEB3AF3-57C1-40CA-943E-EBEE016FEB1F}" type="parTrans" cxnId="{E3F4174C-1408-4198-8743-A4305B2A3EF8}">
      <dgm:prSet/>
      <dgm:spPr/>
      <dgm:t>
        <a:bodyPr/>
        <a:lstStyle/>
        <a:p>
          <a:endParaRPr lang="zh-TW" altLang="en-US"/>
        </a:p>
      </dgm:t>
    </dgm:pt>
    <dgm:pt modelId="{9243093B-3240-46A0-9E93-FE6C478E8808}" type="sibTrans" cxnId="{E3F4174C-1408-4198-8743-A4305B2A3EF8}">
      <dgm:prSet/>
      <dgm:spPr/>
      <dgm:t>
        <a:bodyPr/>
        <a:lstStyle/>
        <a:p>
          <a:endParaRPr lang="zh-TW" altLang="en-US"/>
        </a:p>
      </dgm:t>
    </dgm:pt>
    <dgm:pt modelId="{4085EF15-20A6-4A55-8DB4-276482EC0BE0}">
      <dgm:prSet phldrT="[文字]"/>
      <dgm:spPr/>
      <dgm:t>
        <a:bodyPr/>
        <a:lstStyle/>
        <a:p>
          <a:r>
            <a:rPr lang="zh-TW" altLang="en-US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大學：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各校獨招，自訂招生條件</a:t>
          </a:r>
        </a:p>
      </dgm:t>
    </dgm:pt>
    <dgm:pt modelId="{6BE40A0B-4BC5-4540-8A81-494752C1021A}" type="parTrans" cxnId="{B973974C-241B-4E48-8265-4EE5080647BD}">
      <dgm:prSet/>
      <dgm:spPr/>
      <dgm:t>
        <a:bodyPr/>
        <a:lstStyle/>
        <a:p>
          <a:endParaRPr lang="zh-TW" altLang="en-US"/>
        </a:p>
      </dgm:t>
    </dgm:pt>
    <dgm:pt modelId="{5386CB8F-C7A5-4448-B599-F5C20F94D1E8}" type="sibTrans" cxnId="{B973974C-241B-4E48-8265-4EE5080647BD}">
      <dgm:prSet/>
      <dgm:spPr/>
      <dgm:t>
        <a:bodyPr/>
        <a:lstStyle/>
        <a:p>
          <a:endParaRPr lang="zh-TW" altLang="en-US"/>
        </a:p>
      </dgm:t>
    </dgm:pt>
    <dgm:pt modelId="{C46E4BD2-A94F-47A6-BB9C-0F058BF7B394}">
      <dgm:prSet phldrT="[文字]"/>
      <dgm:spPr/>
      <dgm:t>
        <a:bodyPr/>
        <a:lstStyle/>
        <a:p>
          <a:r>
            <a:rPr lang="zh-TW" altLang="en-US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高中：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學校推薦、審查、面試等進行彈性選才</a:t>
          </a:r>
        </a:p>
      </dgm:t>
    </dgm:pt>
    <dgm:pt modelId="{2018BE5E-4C39-4818-B1E0-980A7993DB82}" type="parTrans" cxnId="{53D66FBF-2365-485C-AB85-F9D11728A845}">
      <dgm:prSet/>
      <dgm:spPr/>
      <dgm:t>
        <a:bodyPr/>
        <a:lstStyle/>
        <a:p>
          <a:endParaRPr lang="zh-TW" altLang="en-US"/>
        </a:p>
      </dgm:t>
    </dgm:pt>
    <dgm:pt modelId="{F32AA2EE-81AF-4331-B50E-67AF246180E4}" type="sibTrans" cxnId="{53D66FBF-2365-485C-AB85-F9D11728A845}">
      <dgm:prSet/>
      <dgm:spPr/>
      <dgm:t>
        <a:bodyPr/>
        <a:lstStyle/>
        <a:p>
          <a:endParaRPr lang="zh-TW" altLang="en-US"/>
        </a:p>
      </dgm:t>
    </dgm:pt>
    <dgm:pt modelId="{0719E91C-0017-4AF6-9671-9E3494449B41}" type="pres">
      <dgm:prSet presAssocID="{0761D565-2816-4845-A9F3-5018CE4B36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8FDE527-21E9-4006-AE60-5BD911B1B8AE}" type="pres">
      <dgm:prSet presAssocID="{A641A4C0-40BE-4985-8656-81E29FE74149}" presName="composite" presStyleCnt="0"/>
      <dgm:spPr/>
    </dgm:pt>
    <dgm:pt modelId="{E98C3B7C-4147-440D-8637-250906B28B1D}" type="pres">
      <dgm:prSet presAssocID="{A641A4C0-40BE-4985-8656-81E29FE7414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A901AD-C6C9-4F6C-83E1-D20D12F19975}" type="pres">
      <dgm:prSet presAssocID="{A641A4C0-40BE-4985-8656-81E29FE7414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D17496-3EC2-4B68-94DF-EB8BBDBF943B}" type="pres">
      <dgm:prSet presAssocID="{582F3463-715A-4AAC-ADE1-F542AD1647E9}" presName="space" presStyleCnt="0"/>
      <dgm:spPr/>
    </dgm:pt>
    <dgm:pt modelId="{6CF4B6EB-6973-438F-8DA8-6479A5A7FC70}" type="pres">
      <dgm:prSet presAssocID="{66A0B328-EC9F-4E87-AB13-DB4000802E17}" presName="composite" presStyleCnt="0"/>
      <dgm:spPr/>
    </dgm:pt>
    <dgm:pt modelId="{05126B49-DFC8-40A1-BDB0-44E0A224B017}" type="pres">
      <dgm:prSet presAssocID="{66A0B328-EC9F-4E87-AB13-DB4000802E1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DEA899-577D-437E-8A58-DA747349BA6F}" type="pres">
      <dgm:prSet presAssocID="{66A0B328-EC9F-4E87-AB13-DB4000802E1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973974C-241B-4E48-8265-4EE5080647BD}" srcId="{66A0B328-EC9F-4E87-AB13-DB4000802E17}" destId="{4085EF15-20A6-4A55-8DB4-276482EC0BE0}" srcOrd="0" destOrd="0" parTransId="{6BE40A0B-4BC5-4540-8A81-494752C1021A}" sibTransId="{5386CB8F-C7A5-4448-B599-F5C20F94D1E8}"/>
    <dgm:cxn modelId="{309B8CB3-1930-4F16-8462-41CAC79B4D68}" type="presOf" srcId="{66A0B328-EC9F-4E87-AB13-DB4000802E17}" destId="{05126B49-DFC8-40A1-BDB0-44E0A224B017}" srcOrd="0" destOrd="0" presId="urn:microsoft.com/office/officeart/2005/8/layout/hList1"/>
    <dgm:cxn modelId="{E3F4174C-1408-4198-8743-A4305B2A3EF8}" srcId="{0761D565-2816-4845-A9F3-5018CE4B3614}" destId="{66A0B328-EC9F-4E87-AB13-DB4000802E17}" srcOrd="1" destOrd="0" parTransId="{6CEB3AF3-57C1-40CA-943E-EBEE016FEB1F}" sibTransId="{9243093B-3240-46A0-9E93-FE6C478E8808}"/>
    <dgm:cxn modelId="{C5D077DD-D79D-4D18-A134-D2A74C9FB878}" type="presOf" srcId="{A641A4C0-40BE-4985-8656-81E29FE74149}" destId="{E98C3B7C-4147-440D-8637-250906B28B1D}" srcOrd="0" destOrd="0" presId="urn:microsoft.com/office/officeart/2005/8/layout/hList1"/>
    <dgm:cxn modelId="{16BAF23A-3208-4A9A-B3DA-6248295C08EA}" type="presOf" srcId="{C46E4BD2-A94F-47A6-BB9C-0F058BF7B394}" destId="{6FDEA899-577D-437E-8A58-DA747349BA6F}" srcOrd="0" destOrd="1" presId="urn:microsoft.com/office/officeart/2005/8/layout/hList1"/>
    <dgm:cxn modelId="{66B330FD-C37E-45D4-ACA4-B03C97AB967E}" type="presOf" srcId="{8549BF5C-BF9E-4952-ADA8-C26DBF3F539F}" destId="{6AA901AD-C6C9-4F6C-83E1-D20D12F19975}" srcOrd="0" destOrd="0" presId="urn:microsoft.com/office/officeart/2005/8/layout/hList1"/>
    <dgm:cxn modelId="{4BEF6DDC-A6F5-4A48-9C35-9F2FFEF755B8}" type="presOf" srcId="{4085EF15-20A6-4A55-8DB4-276482EC0BE0}" destId="{6FDEA899-577D-437E-8A58-DA747349BA6F}" srcOrd="0" destOrd="0" presId="urn:microsoft.com/office/officeart/2005/8/layout/hList1"/>
    <dgm:cxn modelId="{08488A43-09C7-41A0-887C-C4422997A572}" srcId="{A641A4C0-40BE-4985-8656-81E29FE74149}" destId="{A20517F5-ACD9-4D4D-A431-8BE72A830857}" srcOrd="1" destOrd="0" parTransId="{589EA6DA-D645-41E4-A125-A786A8677AA9}" sibTransId="{69E646AA-CA16-4732-8FD5-FFD398A08C64}"/>
    <dgm:cxn modelId="{6EB32AB4-ED8B-48F5-8CDB-38DDDA83023A}" type="presOf" srcId="{0761D565-2816-4845-A9F3-5018CE4B3614}" destId="{0719E91C-0017-4AF6-9671-9E3494449B41}" srcOrd="0" destOrd="0" presId="urn:microsoft.com/office/officeart/2005/8/layout/hList1"/>
    <dgm:cxn modelId="{E4FB9368-CF4E-4F5A-A99F-2D444C00F737}" srcId="{A641A4C0-40BE-4985-8656-81E29FE74149}" destId="{8549BF5C-BF9E-4952-ADA8-C26DBF3F539F}" srcOrd="0" destOrd="0" parTransId="{DC3474AE-A1F7-461C-968A-7E2F2005B4B0}" sibTransId="{7C58DDA5-D319-472F-AF9D-C44808CD0A1A}"/>
    <dgm:cxn modelId="{2EA6FD9B-C8A7-4F44-BC48-8AE077EC68F5}" type="presOf" srcId="{A20517F5-ACD9-4D4D-A431-8BE72A830857}" destId="{6AA901AD-C6C9-4F6C-83E1-D20D12F19975}" srcOrd="0" destOrd="1" presId="urn:microsoft.com/office/officeart/2005/8/layout/hList1"/>
    <dgm:cxn modelId="{53D66FBF-2365-485C-AB85-F9D11728A845}" srcId="{66A0B328-EC9F-4E87-AB13-DB4000802E17}" destId="{C46E4BD2-A94F-47A6-BB9C-0F058BF7B394}" srcOrd="1" destOrd="0" parTransId="{2018BE5E-4C39-4818-B1E0-980A7993DB82}" sibTransId="{F32AA2EE-81AF-4331-B50E-67AF246180E4}"/>
    <dgm:cxn modelId="{1DBA3FD5-2E06-4E82-95EE-6ACF573CA575}" srcId="{0761D565-2816-4845-A9F3-5018CE4B3614}" destId="{A641A4C0-40BE-4985-8656-81E29FE74149}" srcOrd="0" destOrd="0" parTransId="{9CDF474A-C0AF-4F43-B03C-96BB0FC33FE4}" sibTransId="{582F3463-715A-4AAC-ADE1-F542AD1647E9}"/>
    <dgm:cxn modelId="{7A953A03-791A-4B3E-9004-B533BD9AA42E}" type="presParOf" srcId="{0719E91C-0017-4AF6-9671-9E3494449B41}" destId="{48FDE527-21E9-4006-AE60-5BD911B1B8AE}" srcOrd="0" destOrd="0" presId="urn:microsoft.com/office/officeart/2005/8/layout/hList1"/>
    <dgm:cxn modelId="{C640B200-C8F9-418C-81B0-5140785E0F8F}" type="presParOf" srcId="{48FDE527-21E9-4006-AE60-5BD911B1B8AE}" destId="{E98C3B7C-4147-440D-8637-250906B28B1D}" srcOrd="0" destOrd="0" presId="urn:microsoft.com/office/officeart/2005/8/layout/hList1"/>
    <dgm:cxn modelId="{8CCE5F7F-22D1-4297-AF40-DCC48D07AEF5}" type="presParOf" srcId="{48FDE527-21E9-4006-AE60-5BD911B1B8AE}" destId="{6AA901AD-C6C9-4F6C-83E1-D20D12F19975}" srcOrd="1" destOrd="0" presId="urn:microsoft.com/office/officeart/2005/8/layout/hList1"/>
    <dgm:cxn modelId="{7702E70A-80C5-40A2-973B-2BA3A6298C55}" type="presParOf" srcId="{0719E91C-0017-4AF6-9671-9E3494449B41}" destId="{9ED17496-3EC2-4B68-94DF-EB8BBDBF943B}" srcOrd="1" destOrd="0" presId="urn:microsoft.com/office/officeart/2005/8/layout/hList1"/>
    <dgm:cxn modelId="{09056F0A-3122-40E1-836B-A789D740107C}" type="presParOf" srcId="{0719E91C-0017-4AF6-9671-9E3494449B41}" destId="{6CF4B6EB-6973-438F-8DA8-6479A5A7FC70}" srcOrd="2" destOrd="0" presId="urn:microsoft.com/office/officeart/2005/8/layout/hList1"/>
    <dgm:cxn modelId="{65F28A9A-545D-46A9-B4D2-E8DC1E30DDF4}" type="presParOf" srcId="{6CF4B6EB-6973-438F-8DA8-6479A5A7FC70}" destId="{05126B49-DFC8-40A1-BDB0-44E0A224B017}" srcOrd="0" destOrd="0" presId="urn:microsoft.com/office/officeart/2005/8/layout/hList1"/>
    <dgm:cxn modelId="{490733CC-DEEE-4DB8-A4B5-D26135D23F20}" type="presParOf" srcId="{6CF4B6EB-6973-438F-8DA8-6479A5A7FC70}" destId="{6FDEA899-577D-437E-8A58-DA747349BA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BD127D-9D84-4803-80FA-38131E9492E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127CF53-FF7E-4941-9A92-0C2F4AA3DCA4}">
      <dgm:prSet phldrT="[文字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報名資格</a:t>
          </a:r>
        </a:p>
      </dgm:t>
    </dgm:pt>
    <dgm:pt modelId="{B3E8B7D4-B291-4ECF-9338-4570B9E07B00}" type="parTrans" cxnId="{16A554EB-082F-4F92-89CE-24B66B87AC5D}">
      <dgm:prSet/>
      <dgm:spPr/>
      <dgm:t>
        <a:bodyPr/>
        <a:lstStyle/>
        <a:p>
          <a:endParaRPr lang="zh-TW" altLang="en-US"/>
        </a:p>
      </dgm:t>
    </dgm:pt>
    <dgm:pt modelId="{74CD4B7E-D188-4D73-82A9-B5D9756C33EC}" type="sibTrans" cxnId="{16A554EB-082F-4F92-89CE-24B66B87AC5D}">
      <dgm:prSet/>
      <dgm:spPr/>
      <dgm:t>
        <a:bodyPr/>
        <a:lstStyle/>
        <a:p>
          <a:endParaRPr lang="zh-TW" altLang="en-US"/>
        </a:p>
      </dgm:t>
    </dgm:pt>
    <dgm:pt modelId="{A7628771-59EB-4E55-8535-61F499A0D098}">
      <dgm:prSet phldrT="[文字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全程就讀同一所高中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應屆畢業生</a:t>
          </a:r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dirty="0"/>
        </a:p>
      </dgm:t>
    </dgm:pt>
    <dgm:pt modelId="{E3701394-44A4-41EE-BC6D-6800CEFB1519}" type="parTrans" cxnId="{EA8139F2-14A8-47B0-B9F4-4D653A09E897}">
      <dgm:prSet/>
      <dgm:spPr/>
      <dgm:t>
        <a:bodyPr/>
        <a:lstStyle/>
        <a:p>
          <a:endParaRPr lang="zh-TW" altLang="en-US"/>
        </a:p>
      </dgm:t>
    </dgm:pt>
    <dgm:pt modelId="{CA0A2A1D-855E-44F0-82FA-7A73F573097A}" type="sibTrans" cxnId="{EA8139F2-14A8-47B0-B9F4-4D653A09E897}">
      <dgm:prSet/>
      <dgm:spPr/>
      <dgm:t>
        <a:bodyPr/>
        <a:lstStyle/>
        <a:p>
          <a:endParaRPr lang="zh-TW" altLang="en-US"/>
        </a:p>
      </dgm:t>
    </dgm:pt>
    <dgm:pt modelId="{BBC4EAD5-E4AB-4D12-B341-66D26F02DA81}">
      <dgm:prSet phldrT="[文字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具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原住民身份之學生</a:t>
          </a:r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，得以一般生或原住民生身分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擇一</a:t>
          </a:r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參加本招生。  </a:t>
          </a:r>
          <a:endParaRPr lang="zh-TW" altLang="en-US" dirty="0"/>
        </a:p>
      </dgm:t>
    </dgm:pt>
    <dgm:pt modelId="{7B43F9CD-B328-431E-B895-7F76E245852B}" type="parTrans" cxnId="{56A2A338-78FB-4B7C-BD5E-CB8A76998669}">
      <dgm:prSet/>
      <dgm:spPr/>
      <dgm:t>
        <a:bodyPr/>
        <a:lstStyle/>
        <a:p>
          <a:endParaRPr lang="zh-TW" altLang="en-US"/>
        </a:p>
      </dgm:t>
    </dgm:pt>
    <dgm:pt modelId="{BA7F5527-BEA2-4A2A-B6E9-FAC314B31120}" type="sibTrans" cxnId="{56A2A338-78FB-4B7C-BD5E-CB8A76998669}">
      <dgm:prSet/>
      <dgm:spPr/>
      <dgm:t>
        <a:bodyPr/>
        <a:lstStyle/>
        <a:p>
          <a:endParaRPr lang="zh-TW" altLang="en-US"/>
        </a:p>
      </dgm:t>
    </dgm:pt>
    <dgm:pt modelId="{4BDF09D1-EDB5-46F3-AED9-C3799D910472}">
      <dgm:prSet phldrT="[文字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高中學業成績限制</a:t>
          </a:r>
        </a:p>
      </dgm:t>
    </dgm:pt>
    <dgm:pt modelId="{AECE3094-B6E3-4B97-B98B-B2180B9774FD}" type="parTrans" cxnId="{773A04ED-4024-4D75-84E8-ACBAE0E4D874}">
      <dgm:prSet/>
      <dgm:spPr/>
      <dgm:t>
        <a:bodyPr/>
        <a:lstStyle/>
        <a:p>
          <a:endParaRPr lang="zh-TW" altLang="en-US"/>
        </a:p>
      </dgm:t>
    </dgm:pt>
    <dgm:pt modelId="{A62AE9EE-24D7-4695-B7AD-5F48A79770EE}" type="sibTrans" cxnId="{773A04ED-4024-4D75-84E8-ACBAE0E4D874}">
      <dgm:prSet/>
      <dgm:spPr/>
      <dgm:t>
        <a:bodyPr/>
        <a:lstStyle/>
        <a:p>
          <a:endParaRPr lang="zh-TW" altLang="en-US"/>
        </a:p>
      </dgm:t>
    </dgm:pt>
    <dgm:pt modelId="{CCEEE71F-7785-44E2-8EEF-9250AC9057F7}">
      <dgm:prSet phldrT="[文字]"/>
      <dgm:spPr/>
      <dgm:t>
        <a:bodyPr/>
        <a:lstStyle/>
        <a:p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前五學期</a:t>
          </a:r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學業總平均</a:t>
          </a:r>
          <a:r>
            <a:rPr lang="en-US" altLang="zh-TW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重修及補考前</a:t>
          </a:r>
          <a:r>
            <a:rPr lang="en-US" altLang="zh-TW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校排名百分比符合大學之規定</a:t>
          </a:r>
          <a:r>
            <a:rPr lang="zh-TW" altLang="zh-TW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前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20%-50%)</a:t>
          </a:r>
          <a:r>
            <a:rPr lang="zh-TW" altLang="zh-TW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dirty="0"/>
        </a:p>
      </dgm:t>
    </dgm:pt>
    <dgm:pt modelId="{9A9177FE-7828-48CB-AFA9-13D5F6E6246A}" type="parTrans" cxnId="{ED46756E-F55B-476F-8E4E-0A61A5FC19B1}">
      <dgm:prSet/>
      <dgm:spPr/>
      <dgm:t>
        <a:bodyPr/>
        <a:lstStyle/>
        <a:p>
          <a:endParaRPr lang="zh-TW" altLang="en-US"/>
        </a:p>
      </dgm:t>
    </dgm:pt>
    <dgm:pt modelId="{15D0BDAF-A9D7-4EC5-8762-D3275209D8B2}" type="sibTrans" cxnId="{ED46756E-F55B-476F-8E4E-0A61A5FC19B1}">
      <dgm:prSet/>
      <dgm:spPr/>
      <dgm:t>
        <a:bodyPr/>
        <a:lstStyle/>
        <a:p>
          <a:endParaRPr lang="zh-TW" altLang="en-US"/>
        </a:p>
      </dgm:t>
    </dgm:pt>
    <dgm:pt modelId="{AE4CCC64-AEAC-4A8E-8871-57B3CAF778BD}">
      <dgm:prSet phldrT="[文字]" custT="1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志願選填規定</a:t>
          </a:r>
        </a:p>
      </dgm:t>
    </dgm:pt>
    <dgm:pt modelId="{D79930D8-18CA-47DB-96A2-C9FC90AC9DD0}" type="parTrans" cxnId="{0BBF2E99-40C9-480B-8B7E-A87F3734A846}">
      <dgm:prSet/>
      <dgm:spPr/>
      <dgm:t>
        <a:bodyPr/>
        <a:lstStyle/>
        <a:p>
          <a:endParaRPr lang="zh-TW" altLang="en-US"/>
        </a:p>
      </dgm:t>
    </dgm:pt>
    <dgm:pt modelId="{CF01D497-E328-434A-B9BE-EEB29BBF95AA}" type="sibTrans" cxnId="{0BBF2E99-40C9-480B-8B7E-A87F3734A846}">
      <dgm:prSet/>
      <dgm:spPr/>
      <dgm:t>
        <a:bodyPr/>
        <a:lstStyle/>
        <a:p>
          <a:endParaRPr lang="zh-TW" altLang="en-US"/>
        </a:p>
      </dgm:t>
    </dgm:pt>
    <dgm:pt modelId="{3ACEEB70-C846-403D-8A94-6C1B8AB7371F}">
      <dgm:prSet phldrT="[文字]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選填限</a:t>
          </a:r>
          <a:r>
            <a: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</a:t>
          </a:r>
          <a:r>
            <a: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學群</a:t>
          </a:r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，選填志願數依大學之規定。</a:t>
          </a:r>
          <a:endParaRPr lang="zh-TW" altLang="en-US" dirty="0"/>
        </a:p>
      </dgm:t>
    </dgm:pt>
    <dgm:pt modelId="{EC94A2B3-35C7-46D9-BD2A-1BDFF178FD7F}" type="parTrans" cxnId="{6A1EC531-BBD8-4B14-89D9-0049E4F865BB}">
      <dgm:prSet/>
      <dgm:spPr/>
      <dgm:t>
        <a:bodyPr/>
        <a:lstStyle/>
        <a:p>
          <a:endParaRPr lang="zh-TW" altLang="en-US"/>
        </a:p>
      </dgm:t>
    </dgm:pt>
    <dgm:pt modelId="{00B231B9-42D2-4406-A012-A576AC2A438A}" type="sibTrans" cxnId="{6A1EC531-BBD8-4B14-89D9-0049E4F865BB}">
      <dgm:prSet/>
      <dgm:spPr/>
      <dgm:t>
        <a:bodyPr/>
        <a:lstStyle/>
        <a:p>
          <a:endParaRPr lang="zh-TW" altLang="en-US"/>
        </a:p>
      </dgm:t>
    </dgm:pt>
    <dgm:pt modelId="{09E190E6-1F29-4EFB-85BB-2F05ED25441C}">
      <dgm:prSet/>
      <dgm:spPr/>
      <dgm:t>
        <a:bodyPr/>
        <a:lstStyle/>
        <a:p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舞蹈班成績單獨計算</a:t>
          </a:r>
          <a:r>
            <a:rPr lang="zh-TW" altLang="en-US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。本校無特別班。</a:t>
          </a:r>
          <a:endParaRPr lang="zh-TW" altLang="en-US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312F9A-2835-47B9-B31C-DC5C05481FF8}" type="parTrans" cxnId="{2598F6DD-DC45-48E9-A991-DE5BA65B6604}">
      <dgm:prSet/>
      <dgm:spPr/>
      <dgm:t>
        <a:bodyPr/>
        <a:lstStyle/>
        <a:p>
          <a:endParaRPr lang="zh-TW" altLang="en-US"/>
        </a:p>
      </dgm:t>
    </dgm:pt>
    <dgm:pt modelId="{5A5B24BD-A8C2-4E83-8C17-02C5460C589E}" type="sibTrans" cxnId="{2598F6DD-DC45-48E9-A991-DE5BA65B6604}">
      <dgm:prSet/>
      <dgm:spPr/>
      <dgm:t>
        <a:bodyPr/>
        <a:lstStyle/>
        <a:p>
          <a:endParaRPr lang="zh-TW" altLang="en-US"/>
        </a:p>
      </dgm:t>
    </dgm:pt>
    <dgm:pt modelId="{E060E424-355E-453A-BAAE-C56554097DB7}">
      <dgm:prSet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選填之校系須通過該</a:t>
          </a:r>
          <a:r>
            <a:rPr lang="zh-TW" altLang="en-US" b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校系檢定</a:t>
          </a:r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標準。</a:t>
          </a:r>
        </a:p>
      </dgm:t>
    </dgm:pt>
    <dgm:pt modelId="{18FCF56C-6F32-497F-AD35-7A22676B0BBC}" type="parTrans" cxnId="{18612881-5BFB-4BCF-AC63-874DC8E89864}">
      <dgm:prSet/>
      <dgm:spPr/>
      <dgm:t>
        <a:bodyPr/>
        <a:lstStyle/>
        <a:p>
          <a:endParaRPr lang="zh-TW" altLang="en-US"/>
        </a:p>
      </dgm:t>
    </dgm:pt>
    <dgm:pt modelId="{D4813605-5454-46D8-930B-BA8BD93E3E56}" type="sibTrans" cxnId="{18612881-5BFB-4BCF-AC63-874DC8E89864}">
      <dgm:prSet/>
      <dgm:spPr/>
      <dgm:t>
        <a:bodyPr/>
        <a:lstStyle/>
        <a:p>
          <a:endParaRPr lang="zh-TW" altLang="en-US"/>
        </a:p>
      </dgm:t>
    </dgm:pt>
    <dgm:pt modelId="{9842F18D-71B5-4D23-A389-9B934ED2899B}" type="pres">
      <dgm:prSet presAssocID="{15BD127D-9D84-4803-80FA-38131E9492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269AC6E-0981-457C-BF20-257DA9A03ACC}" type="pres">
      <dgm:prSet presAssocID="{1127CF53-FF7E-4941-9A92-0C2F4AA3DCA4}" presName="composite" presStyleCnt="0"/>
      <dgm:spPr/>
    </dgm:pt>
    <dgm:pt modelId="{BE197BEA-02A3-4E80-AB97-DED73E73FC72}" type="pres">
      <dgm:prSet presAssocID="{1127CF53-FF7E-4941-9A92-0C2F4AA3DCA4}" presName="parTx" presStyleLbl="alignNode1" presStyleIdx="0" presStyleCnt="3" custScaleY="1350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6AF47F-E783-46F4-9FAD-C76034536AD2}" type="pres">
      <dgm:prSet presAssocID="{1127CF53-FF7E-4941-9A92-0C2F4AA3DCA4}" presName="desTx" presStyleLbl="alignAccFollowNode1" presStyleIdx="0" presStyleCnt="3" custScaleY="98786" custLinFactNeighborX="-103" custLinFactNeighborY="409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76D19D-9B52-4385-8FC0-CC2103E97F3F}" type="pres">
      <dgm:prSet presAssocID="{74CD4B7E-D188-4D73-82A9-B5D9756C33EC}" presName="space" presStyleCnt="0"/>
      <dgm:spPr/>
    </dgm:pt>
    <dgm:pt modelId="{2351E26B-F56A-46DD-B72B-16A80A0355BA}" type="pres">
      <dgm:prSet presAssocID="{4BDF09D1-EDB5-46F3-AED9-C3799D910472}" presName="composite" presStyleCnt="0"/>
      <dgm:spPr/>
    </dgm:pt>
    <dgm:pt modelId="{DFDA4E13-CF1D-487A-A06F-6845B3A45019}" type="pres">
      <dgm:prSet presAssocID="{4BDF09D1-EDB5-46F3-AED9-C3799D910472}" presName="parTx" presStyleLbl="alignNode1" presStyleIdx="1" presStyleCnt="3" custScaleY="1350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5B3E82-1399-4E85-9295-4D63D374AA05}" type="pres">
      <dgm:prSet presAssocID="{4BDF09D1-EDB5-46F3-AED9-C3799D910472}" presName="desTx" presStyleLbl="alignAccFollowNode1" presStyleIdx="1" presStyleCnt="3" custScaleY="98786" custLinFactNeighborX="-103" custLinFactNeighborY="409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7269F0-D44F-462E-ABFB-86C23BA4A8B0}" type="pres">
      <dgm:prSet presAssocID="{A62AE9EE-24D7-4695-B7AD-5F48A79770EE}" presName="space" presStyleCnt="0"/>
      <dgm:spPr/>
    </dgm:pt>
    <dgm:pt modelId="{0BA8067A-9A4F-489F-9E75-CCE8E2116035}" type="pres">
      <dgm:prSet presAssocID="{AE4CCC64-AEAC-4A8E-8871-57B3CAF778BD}" presName="composite" presStyleCnt="0"/>
      <dgm:spPr/>
    </dgm:pt>
    <dgm:pt modelId="{0BE5AD18-E62B-4BF5-898A-34F4D81EAF88}" type="pres">
      <dgm:prSet presAssocID="{AE4CCC64-AEAC-4A8E-8871-57B3CAF778BD}" presName="parTx" presStyleLbl="alignNode1" presStyleIdx="2" presStyleCnt="3" custScaleY="1350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FF5DCE-866E-420A-B586-9B060BBD1E5C}" type="pres">
      <dgm:prSet presAssocID="{AE4CCC64-AEAC-4A8E-8871-57B3CAF778BD}" presName="desTx" presStyleLbl="alignAccFollowNode1" presStyleIdx="2" presStyleCnt="3" custScaleY="98786" custLinFactNeighborX="-103" custLinFactNeighborY="409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C25C3CE-5756-4008-A570-C2B37189F141}" type="presOf" srcId="{E060E424-355E-453A-BAAE-C56554097DB7}" destId="{B3FF5DCE-866E-420A-B586-9B060BBD1E5C}" srcOrd="0" destOrd="1" presId="urn:microsoft.com/office/officeart/2005/8/layout/hList1"/>
    <dgm:cxn modelId="{6A1EC531-BBD8-4B14-89D9-0049E4F865BB}" srcId="{AE4CCC64-AEAC-4A8E-8871-57B3CAF778BD}" destId="{3ACEEB70-C846-403D-8A94-6C1B8AB7371F}" srcOrd="0" destOrd="0" parTransId="{EC94A2B3-35C7-46D9-BD2A-1BDFF178FD7F}" sibTransId="{00B231B9-42D2-4406-A012-A576AC2A438A}"/>
    <dgm:cxn modelId="{8FE5290D-E309-4C51-8226-C21AA59641A8}" type="presOf" srcId="{CCEEE71F-7785-44E2-8EEF-9250AC9057F7}" destId="{F95B3E82-1399-4E85-9295-4D63D374AA05}" srcOrd="0" destOrd="0" presId="urn:microsoft.com/office/officeart/2005/8/layout/hList1"/>
    <dgm:cxn modelId="{97E1B31B-51BD-4A86-9097-A4F769618000}" type="presOf" srcId="{BBC4EAD5-E4AB-4D12-B341-66D26F02DA81}" destId="{006AF47F-E783-46F4-9FAD-C76034536AD2}" srcOrd="0" destOrd="1" presId="urn:microsoft.com/office/officeart/2005/8/layout/hList1"/>
    <dgm:cxn modelId="{0BBF2E99-40C9-480B-8B7E-A87F3734A846}" srcId="{15BD127D-9D84-4803-80FA-38131E9492E0}" destId="{AE4CCC64-AEAC-4A8E-8871-57B3CAF778BD}" srcOrd="2" destOrd="0" parTransId="{D79930D8-18CA-47DB-96A2-C9FC90AC9DD0}" sibTransId="{CF01D497-E328-434A-B9BE-EEB29BBF95AA}"/>
    <dgm:cxn modelId="{FE90E8A8-4301-4C06-8852-9B4B6B1D97D2}" type="presOf" srcId="{4BDF09D1-EDB5-46F3-AED9-C3799D910472}" destId="{DFDA4E13-CF1D-487A-A06F-6845B3A45019}" srcOrd="0" destOrd="0" presId="urn:microsoft.com/office/officeart/2005/8/layout/hList1"/>
    <dgm:cxn modelId="{267485CB-244B-4B01-BFF9-12127B9CC356}" type="presOf" srcId="{3ACEEB70-C846-403D-8A94-6C1B8AB7371F}" destId="{B3FF5DCE-866E-420A-B586-9B060BBD1E5C}" srcOrd="0" destOrd="0" presId="urn:microsoft.com/office/officeart/2005/8/layout/hList1"/>
    <dgm:cxn modelId="{EA8139F2-14A8-47B0-B9F4-4D653A09E897}" srcId="{1127CF53-FF7E-4941-9A92-0C2F4AA3DCA4}" destId="{A7628771-59EB-4E55-8535-61F499A0D098}" srcOrd="0" destOrd="0" parTransId="{E3701394-44A4-41EE-BC6D-6800CEFB1519}" sibTransId="{CA0A2A1D-855E-44F0-82FA-7A73F573097A}"/>
    <dgm:cxn modelId="{773CE5CB-2059-419C-BDE5-292A59D7760B}" type="presOf" srcId="{15BD127D-9D84-4803-80FA-38131E9492E0}" destId="{9842F18D-71B5-4D23-A389-9B934ED2899B}" srcOrd="0" destOrd="0" presId="urn:microsoft.com/office/officeart/2005/8/layout/hList1"/>
    <dgm:cxn modelId="{ED46756E-F55B-476F-8E4E-0A61A5FC19B1}" srcId="{4BDF09D1-EDB5-46F3-AED9-C3799D910472}" destId="{CCEEE71F-7785-44E2-8EEF-9250AC9057F7}" srcOrd="0" destOrd="0" parTransId="{9A9177FE-7828-48CB-AFA9-13D5F6E6246A}" sibTransId="{15D0BDAF-A9D7-4EC5-8762-D3275209D8B2}"/>
    <dgm:cxn modelId="{E48C5BB4-F452-4F63-82CA-C02A34C41CDB}" type="presOf" srcId="{AE4CCC64-AEAC-4A8E-8871-57B3CAF778BD}" destId="{0BE5AD18-E62B-4BF5-898A-34F4D81EAF88}" srcOrd="0" destOrd="0" presId="urn:microsoft.com/office/officeart/2005/8/layout/hList1"/>
    <dgm:cxn modelId="{773A04ED-4024-4D75-84E8-ACBAE0E4D874}" srcId="{15BD127D-9D84-4803-80FA-38131E9492E0}" destId="{4BDF09D1-EDB5-46F3-AED9-C3799D910472}" srcOrd="1" destOrd="0" parTransId="{AECE3094-B6E3-4B97-B98B-B2180B9774FD}" sibTransId="{A62AE9EE-24D7-4695-B7AD-5F48A79770EE}"/>
    <dgm:cxn modelId="{E4FDD7C1-3EE9-4710-BAC6-DAB0F8077EE6}" type="presOf" srcId="{1127CF53-FF7E-4941-9A92-0C2F4AA3DCA4}" destId="{BE197BEA-02A3-4E80-AB97-DED73E73FC72}" srcOrd="0" destOrd="0" presId="urn:microsoft.com/office/officeart/2005/8/layout/hList1"/>
    <dgm:cxn modelId="{77B41557-E34F-4822-BF0E-A5285BE46975}" type="presOf" srcId="{A7628771-59EB-4E55-8535-61F499A0D098}" destId="{006AF47F-E783-46F4-9FAD-C76034536AD2}" srcOrd="0" destOrd="0" presId="urn:microsoft.com/office/officeart/2005/8/layout/hList1"/>
    <dgm:cxn modelId="{18612881-5BFB-4BCF-AC63-874DC8E89864}" srcId="{AE4CCC64-AEAC-4A8E-8871-57B3CAF778BD}" destId="{E060E424-355E-453A-BAAE-C56554097DB7}" srcOrd="1" destOrd="0" parTransId="{18FCF56C-6F32-497F-AD35-7A22676B0BBC}" sibTransId="{D4813605-5454-46D8-930B-BA8BD93E3E56}"/>
    <dgm:cxn modelId="{56A2A338-78FB-4B7C-BD5E-CB8A76998669}" srcId="{1127CF53-FF7E-4941-9A92-0C2F4AA3DCA4}" destId="{BBC4EAD5-E4AB-4D12-B341-66D26F02DA81}" srcOrd="1" destOrd="0" parTransId="{7B43F9CD-B328-431E-B895-7F76E245852B}" sibTransId="{BA7F5527-BEA2-4A2A-B6E9-FAC314B31120}"/>
    <dgm:cxn modelId="{16A554EB-082F-4F92-89CE-24B66B87AC5D}" srcId="{15BD127D-9D84-4803-80FA-38131E9492E0}" destId="{1127CF53-FF7E-4941-9A92-0C2F4AA3DCA4}" srcOrd="0" destOrd="0" parTransId="{B3E8B7D4-B291-4ECF-9338-4570B9E07B00}" sibTransId="{74CD4B7E-D188-4D73-82A9-B5D9756C33EC}"/>
    <dgm:cxn modelId="{FF9BC179-D161-4E13-A6E6-0817F69527C4}" type="presOf" srcId="{09E190E6-1F29-4EFB-85BB-2F05ED25441C}" destId="{F95B3E82-1399-4E85-9295-4D63D374AA05}" srcOrd="0" destOrd="1" presId="urn:microsoft.com/office/officeart/2005/8/layout/hList1"/>
    <dgm:cxn modelId="{2598F6DD-DC45-48E9-A991-DE5BA65B6604}" srcId="{4BDF09D1-EDB5-46F3-AED9-C3799D910472}" destId="{09E190E6-1F29-4EFB-85BB-2F05ED25441C}" srcOrd="1" destOrd="0" parTransId="{A9312F9A-2835-47B9-B31C-DC5C05481FF8}" sibTransId="{5A5B24BD-A8C2-4E83-8C17-02C5460C589E}"/>
    <dgm:cxn modelId="{061C137B-8F4C-43A7-B7CC-4ACDF78BA1A2}" type="presParOf" srcId="{9842F18D-71B5-4D23-A389-9B934ED2899B}" destId="{5269AC6E-0981-457C-BF20-257DA9A03ACC}" srcOrd="0" destOrd="0" presId="urn:microsoft.com/office/officeart/2005/8/layout/hList1"/>
    <dgm:cxn modelId="{02742E80-3948-4730-9482-E9E0BC32DF5F}" type="presParOf" srcId="{5269AC6E-0981-457C-BF20-257DA9A03ACC}" destId="{BE197BEA-02A3-4E80-AB97-DED73E73FC72}" srcOrd="0" destOrd="0" presId="urn:microsoft.com/office/officeart/2005/8/layout/hList1"/>
    <dgm:cxn modelId="{59466E75-330E-4B35-BB07-0AE7EEDDE242}" type="presParOf" srcId="{5269AC6E-0981-457C-BF20-257DA9A03ACC}" destId="{006AF47F-E783-46F4-9FAD-C76034536AD2}" srcOrd="1" destOrd="0" presId="urn:microsoft.com/office/officeart/2005/8/layout/hList1"/>
    <dgm:cxn modelId="{A7FF3BA9-E37C-4387-8FC8-7B28FC4DB88C}" type="presParOf" srcId="{9842F18D-71B5-4D23-A389-9B934ED2899B}" destId="{9176D19D-9B52-4385-8FC0-CC2103E97F3F}" srcOrd="1" destOrd="0" presId="urn:microsoft.com/office/officeart/2005/8/layout/hList1"/>
    <dgm:cxn modelId="{75EA61A6-BA91-47CE-9D01-602346DFC0D3}" type="presParOf" srcId="{9842F18D-71B5-4D23-A389-9B934ED2899B}" destId="{2351E26B-F56A-46DD-B72B-16A80A0355BA}" srcOrd="2" destOrd="0" presId="urn:microsoft.com/office/officeart/2005/8/layout/hList1"/>
    <dgm:cxn modelId="{1F7E838B-E27C-45D9-B0C5-7BE2D1EAE138}" type="presParOf" srcId="{2351E26B-F56A-46DD-B72B-16A80A0355BA}" destId="{DFDA4E13-CF1D-487A-A06F-6845B3A45019}" srcOrd="0" destOrd="0" presId="urn:microsoft.com/office/officeart/2005/8/layout/hList1"/>
    <dgm:cxn modelId="{73A08DCC-5F41-438F-BEF8-7F91778CD2A7}" type="presParOf" srcId="{2351E26B-F56A-46DD-B72B-16A80A0355BA}" destId="{F95B3E82-1399-4E85-9295-4D63D374AA05}" srcOrd="1" destOrd="0" presId="urn:microsoft.com/office/officeart/2005/8/layout/hList1"/>
    <dgm:cxn modelId="{29A911C1-A9D4-4620-97C0-E32527D37FF4}" type="presParOf" srcId="{9842F18D-71B5-4D23-A389-9B934ED2899B}" destId="{EE7269F0-D44F-462E-ABFB-86C23BA4A8B0}" srcOrd="3" destOrd="0" presId="urn:microsoft.com/office/officeart/2005/8/layout/hList1"/>
    <dgm:cxn modelId="{6C8ACD67-036F-40D2-987F-9F445B5DF34F}" type="presParOf" srcId="{9842F18D-71B5-4D23-A389-9B934ED2899B}" destId="{0BA8067A-9A4F-489F-9E75-CCE8E2116035}" srcOrd="4" destOrd="0" presId="urn:microsoft.com/office/officeart/2005/8/layout/hList1"/>
    <dgm:cxn modelId="{F1D80983-FF76-4CCF-9938-445D2B586D18}" type="presParOf" srcId="{0BA8067A-9A4F-489F-9E75-CCE8E2116035}" destId="{0BE5AD18-E62B-4BF5-898A-34F4D81EAF88}" srcOrd="0" destOrd="0" presId="urn:microsoft.com/office/officeart/2005/8/layout/hList1"/>
    <dgm:cxn modelId="{B80AB811-5D25-46FE-9729-5B072B9CB207}" type="presParOf" srcId="{0BA8067A-9A4F-489F-9E75-CCE8E2116035}" destId="{B3FF5DCE-866E-420A-B586-9B060BBD1E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C3B7C-4147-440D-8637-250906B28B1D}">
      <dsp:nvSpPr>
        <dsp:cNvPr id="0" name=""/>
        <dsp:cNvSpPr/>
      </dsp:nvSpPr>
      <dsp:spPr>
        <a:xfrm>
          <a:off x="38" y="54714"/>
          <a:ext cx="3674210" cy="83520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招生對象</a:t>
          </a:r>
        </a:p>
      </dsp:txBody>
      <dsp:txXfrm>
        <a:off x="38" y="54714"/>
        <a:ext cx="3674210" cy="835200"/>
      </dsp:txXfrm>
    </dsp:sp>
    <dsp:sp modelId="{6AA901AD-C6C9-4F6C-83E1-D20D12F19975}">
      <dsp:nvSpPr>
        <dsp:cNvPr id="0" name=""/>
        <dsp:cNvSpPr/>
      </dsp:nvSpPr>
      <dsp:spPr>
        <a:xfrm>
          <a:off x="38" y="889914"/>
          <a:ext cx="3674210" cy="34230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具</a:t>
          </a:r>
          <a:r>
            <a:rPr lang="zh-TW" altLang="en-US" sz="29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特殊才能（單科校排優、全國或國際競賽、證照）</a:t>
          </a:r>
        </a:p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不同教育資歷</a:t>
          </a:r>
          <a:r>
            <a:rPr lang="zh-TW" altLang="en-US" sz="2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sz="2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ex</a:t>
          </a:r>
          <a:r>
            <a:rPr lang="zh-TW" altLang="en-US" sz="2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：境外學生、新住民）</a:t>
          </a:r>
        </a:p>
      </dsp:txBody>
      <dsp:txXfrm>
        <a:off x="38" y="889914"/>
        <a:ext cx="3674210" cy="3423015"/>
      </dsp:txXfrm>
    </dsp:sp>
    <dsp:sp modelId="{05126B49-DFC8-40A1-BDB0-44E0A224B017}">
      <dsp:nvSpPr>
        <dsp:cNvPr id="0" name=""/>
        <dsp:cNvSpPr/>
      </dsp:nvSpPr>
      <dsp:spPr>
        <a:xfrm>
          <a:off x="4188638" y="54714"/>
          <a:ext cx="3674210" cy="835200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招生方式</a:t>
          </a:r>
        </a:p>
      </dsp:txBody>
      <dsp:txXfrm>
        <a:off x="4188638" y="54714"/>
        <a:ext cx="3674210" cy="835200"/>
      </dsp:txXfrm>
    </dsp:sp>
    <dsp:sp modelId="{6FDEA899-577D-437E-8A58-DA747349BA6F}">
      <dsp:nvSpPr>
        <dsp:cNvPr id="0" name=""/>
        <dsp:cNvSpPr/>
      </dsp:nvSpPr>
      <dsp:spPr>
        <a:xfrm>
          <a:off x="4188638" y="889914"/>
          <a:ext cx="3674210" cy="342301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b="1" kern="1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大學：</a:t>
          </a:r>
          <a:r>
            <a:rPr lang="zh-TW" altLang="en-US" sz="2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各校獨招，自訂招生條件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b="1" kern="1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高中：</a:t>
          </a:r>
          <a:r>
            <a:rPr lang="zh-TW" altLang="en-US" sz="2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學校推薦、審查、面試等進行彈性選才</a:t>
          </a:r>
        </a:p>
      </dsp:txBody>
      <dsp:txXfrm>
        <a:off x="4188638" y="889914"/>
        <a:ext cx="3674210" cy="3423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97BEA-02A3-4E80-AB97-DED73E73FC72}">
      <dsp:nvSpPr>
        <dsp:cNvPr id="0" name=""/>
        <dsp:cNvSpPr/>
      </dsp:nvSpPr>
      <dsp:spPr>
        <a:xfrm>
          <a:off x="2686" y="94805"/>
          <a:ext cx="2619033" cy="90999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報名資格</a:t>
          </a:r>
        </a:p>
      </dsp:txBody>
      <dsp:txXfrm>
        <a:off x="2686" y="94805"/>
        <a:ext cx="2619033" cy="909993"/>
      </dsp:txXfrm>
    </dsp:sp>
    <dsp:sp modelId="{006AF47F-E783-46F4-9FAD-C76034536AD2}">
      <dsp:nvSpPr>
        <dsp:cNvPr id="0" name=""/>
        <dsp:cNvSpPr/>
      </dsp:nvSpPr>
      <dsp:spPr>
        <a:xfrm>
          <a:off x="0" y="1004172"/>
          <a:ext cx="2619033" cy="3673044"/>
        </a:xfrm>
        <a:prstGeom prst="rect">
          <a:avLst/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全程就讀同一所高中</a:t>
          </a:r>
          <a:r>
            <a:rPr lang="zh-TW" altLang="en-US" sz="21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應屆畢業生</a:t>
          </a: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具</a:t>
          </a:r>
          <a:r>
            <a:rPr lang="zh-TW" altLang="en-US" sz="21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原住民身份之學生</a:t>
          </a: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，得以一般生或原住民生身分</a:t>
          </a:r>
          <a:r>
            <a:rPr lang="zh-TW" altLang="en-US" sz="21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擇一</a:t>
          </a: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參加本招生。  </a:t>
          </a:r>
          <a:endParaRPr lang="zh-TW" altLang="en-US" sz="2100" kern="1200" dirty="0"/>
        </a:p>
      </dsp:txBody>
      <dsp:txXfrm>
        <a:off x="0" y="1004172"/>
        <a:ext cx="2619033" cy="3673044"/>
      </dsp:txXfrm>
    </dsp:sp>
    <dsp:sp modelId="{DFDA4E13-CF1D-487A-A06F-6845B3A45019}">
      <dsp:nvSpPr>
        <dsp:cNvPr id="0" name=""/>
        <dsp:cNvSpPr/>
      </dsp:nvSpPr>
      <dsp:spPr>
        <a:xfrm>
          <a:off x="2988384" y="94805"/>
          <a:ext cx="2619033" cy="909993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高中學業成績限制</a:t>
          </a:r>
        </a:p>
      </dsp:txBody>
      <dsp:txXfrm>
        <a:off x="2988384" y="94805"/>
        <a:ext cx="2619033" cy="909993"/>
      </dsp:txXfrm>
    </dsp:sp>
    <dsp:sp modelId="{F95B3E82-1399-4E85-9295-4D63D374AA05}">
      <dsp:nvSpPr>
        <dsp:cNvPr id="0" name=""/>
        <dsp:cNvSpPr/>
      </dsp:nvSpPr>
      <dsp:spPr>
        <a:xfrm>
          <a:off x="2985686" y="1004172"/>
          <a:ext cx="2619033" cy="367304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前五學期</a:t>
          </a: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學業總平均</a:t>
          </a:r>
          <a:r>
            <a:rPr lang="en-US" altLang="zh-TW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重修及補考前</a:t>
          </a:r>
          <a:r>
            <a:rPr lang="en-US" altLang="zh-TW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校排名百分比符合大學之規定</a:t>
          </a:r>
          <a:r>
            <a:rPr lang="zh-TW" altLang="zh-TW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前</a:t>
          </a:r>
          <a:r>
            <a:rPr lang="en-US" alt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20%-50%)</a:t>
          </a:r>
          <a:r>
            <a:rPr lang="zh-TW" altLang="zh-TW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舞蹈班成績單獨計算</a:t>
          </a:r>
          <a:r>
            <a:rPr lang="zh-TW" altLang="en-US" sz="21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。本校無特別班。</a:t>
          </a:r>
          <a:endParaRPr lang="zh-TW" altLang="en-US" sz="21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85686" y="1004172"/>
        <a:ext cx="2619033" cy="3673044"/>
      </dsp:txXfrm>
    </dsp:sp>
    <dsp:sp modelId="{0BE5AD18-E62B-4BF5-898A-34F4D81EAF88}">
      <dsp:nvSpPr>
        <dsp:cNvPr id="0" name=""/>
        <dsp:cNvSpPr/>
      </dsp:nvSpPr>
      <dsp:spPr>
        <a:xfrm>
          <a:off x="5974082" y="94805"/>
          <a:ext cx="2619033" cy="909993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志願選填規定</a:t>
          </a:r>
        </a:p>
      </dsp:txBody>
      <dsp:txXfrm>
        <a:off x="5974082" y="94805"/>
        <a:ext cx="2619033" cy="909993"/>
      </dsp:txXfrm>
    </dsp:sp>
    <dsp:sp modelId="{B3FF5DCE-866E-420A-B586-9B060BBD1E5C}">
      <dsp:nvSpPr>
        <dsp:cNvPr id="0" name=""/>
        <dsp:cNvSpPr/>
      </dsp:nvSpPr>
      <dsp:spPr>
        <a:xfrm>
          <a:off x="5971384" y="1004172"/>
          <a:ext cx="2619033" cy="3673044"/>
        </a:xfrm>
        <a:prstGeom prst="rect">
          <a:avLst/>
        </a:prstGeom>
        <a:solidFill>
          <a:schemeClr val="accent5"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選填限</a:t>
          </a:r>
          <a:r>
            <a:rPr lang="en-US" altLang="zh-TW" sz="21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1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</a:t>
          </a:r>
          <a:r>
            <a:rPr lang="en-US" altLang="zh-TW" sz="21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1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學群</a:t>
          </a: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，選填志願數依大學之規定。</a:t>
          </a:r>
          <a:endParaRPr lang="zh-TW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選填之校系須通過該</a:t>
          </a:r>
          <a:r>
            <a:rPr lang="zh-TW" altLang="en-US" sz="2100" b="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校系檢定</a:t>
          </a:r>
          <a:r>
            <a:rPr lang="zh-TW" altLang="en-US" sz="21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標準。</a:t>
          </a:r>
        </a:p>
      </dsp:txBody>
      <dsp:txXfrm>
        <a:off x="5971384" y="1004172"/>
        <a:ext cx="2619033" cy="3673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CBB97-1E54-4FDD-B517-41AF5E923590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3FDE-1CF7-4846-87A4-24DB58AD30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995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0853A66-4384-4942-B08F-917871846686}" type="slidenum">
              <a:rPr lang="en-US" altLang="zh-TW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42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66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43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31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44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51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45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87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46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5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7A9F7-3C87-4E29-AFFE-21C8BDC5E8CB}" type="slidenum">
              <a:rPr lang="zh-TW" altLang="en-US">
                <a:solidFill>
                  <a:prstClr val="black"/>
                </a:solidFill>
              </a:rPr>
              <a:pPr/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30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6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25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擁有特殊專才，不需採計學測，三上就能上大學</a:t>
            </a:r>
            <a:endParaRPr lang="en-US" altLang="zh-TW" sz="1200" b="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TW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學年度共有</a:t>
            </a:r>
            <a:r>
              <a:rPr lang="en-US" altLang="zh-TW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34</a:t>
            </a:r>
            <a:r>
              <a:rPr lang="zh-TW" altLang="en-US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校、</a:t>
            </a:r>
            <a:r>
              <a:rPr lang="en-US" altLang="zh-TW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254</a:t>
            </a:r>
            <a:r>
              <a:rPr lang="zh-TW" altLang="en-US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學校，</a:t>
            </a:r>
            <a:r>
              <a:rPr lang="en-US" altLang="zh-TW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555</a:t>
            </a:r>
            <a:r>
              <a:rPr lang="zh-TW" altLang="en-US" sz="1200" b="1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個招生名額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>
                <a:solidFill>
                  <a:prstClr val="black"/>
                </a:solidFill>
              </a:rPr>
              <a:pPr/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42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擁有特殊經歷</a:t>
            </a:r>
            <a:r>
              <a:rPr lang="en-US" altLang="zh-TW" dirty="0"/>
              <a:t>-</a:t>
            </a:r>
            <a:r>
              <a:rPr lang="zh-TW" altLang="en-US" dirty="0"/>
              <a:t>社會公益楷模</a:t>
            </a:r>
            <a:endParaRPr lang="en-US" altLang="zh-TW" dirty="0"/>
          </a:p>
          <a:p>
            <a:r>
              <a:rPr lang="zh-TW" altLang="en-US" dirty="0"/>
              <a:t>逆境向上且具強烈學習熱忱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>
                <a:solidFill>
                  <a:prstClr val="black"/>
                </a:solidFill>
              </a:rPr>
              <a:pPr/>
              <a:t>21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49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24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07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28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67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1696-E689-4F9A-A1B1-63253E2848F8}" type="slidenum">
              <a:rPr lang="zh-TW" altLang="en-US" smtClean="0">
                <a:solidFill>
                  <a:prstClr val="black"/>
                </a:solidFill>
              </a:rPr>
              <a:pPr/>
              <a:t>41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7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D0DC7C-DC67-4853-985A-6A71B1B748DA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355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4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4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4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4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4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4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4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4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1"/>
            <a:ext cx="137160" cy="13716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4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1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DC7C-DC67-4853-985A-6A71B1B748DA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0681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309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411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60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1146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636" y="84097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985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997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309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58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411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60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1421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809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59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26374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68" y="5312601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60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112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60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70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36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080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785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60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021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4587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636" y="84097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985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8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DC7C-DC67-4853-985A-6A71B1B748DA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47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764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47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184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730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58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834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31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8612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397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734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4092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709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292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78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205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2019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60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59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590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24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399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984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99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176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6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717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287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82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634998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13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0073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2719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299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401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50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35790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626" y="84091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975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126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299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64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401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50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1164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799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49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3569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63" y="5312595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50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572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50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64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30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895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775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50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0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335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437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86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0221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6903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626" y="84091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975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702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37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488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37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174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720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141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824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25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10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387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724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0861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699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298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72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315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2013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50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49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70394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405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82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662" y="84112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9011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907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93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9453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814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854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44553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5859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285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387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36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72521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612" y="84082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961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3647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285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72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387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36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1931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785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35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5361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56" y="5312587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36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87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335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42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437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86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7893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36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56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21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022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761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36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7766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10651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612" y="84082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961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0214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23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904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23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160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706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734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810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16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66565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373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710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47283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685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306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63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1054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2004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36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35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95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835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85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521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10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3904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8697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85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74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7983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3403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1084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45603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27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373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22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71297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598" y="84074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947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6541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271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81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373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22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807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81" y="5312617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86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587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771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21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4377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49" y="5312579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22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7040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22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47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13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413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747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22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4616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8633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598" y="84074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947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7734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09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5748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09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146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692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2554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796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08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94976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359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696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997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86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86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51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9085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671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315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55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54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1996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22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21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84025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02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8929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3895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76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2210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9776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025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20941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8387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253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355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04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548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811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86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0747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580" y="84063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929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0772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25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91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355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04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19760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753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03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44773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40" y="5312568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04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9438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04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37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02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4269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729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04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4265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52745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580" y="84063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929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7191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49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0792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49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128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674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2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D0DC7C-DC67-4853-985A-6A71B1B748DA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25736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778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197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09277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341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678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33251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65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325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44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3902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1985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04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03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25647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4823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6144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65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2102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0967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1460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154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662" y="84112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9011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458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31472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233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335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584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33783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560" y="84051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909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6650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23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103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335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584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4056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733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483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14780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30" y="5312556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284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006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6984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25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490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6851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709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684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9982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14628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560" y="84051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909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07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73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89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47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0471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47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108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654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628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758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185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60545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321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658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17593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63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337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32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525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1973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184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883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19093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1854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0102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53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0005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14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73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210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756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860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1633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92729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82133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28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13AA3-D665-45E6-AC71-64AF11481B0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903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E10AC-C10F-4804-8E56-3AF7EBCA5A2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2522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C6A27-9360-4AAB-88F4-CEAAAD93606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038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4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4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A42F2-E08C-420E-97E8-F8A94561C19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4450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66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66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1A23D-63C2-405A-86BC-321682B5997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7819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BCF50-0E56-4F70-99AC-1693EE6FA8C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9801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F2DB-5360-4DBA-A728-4F4E6EBC703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76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860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46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60022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0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4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9C5FF-57A8-4B29-9D78-C213FB8B429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1153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0B637-CA67-4B9F-81D5-C9F62EDEA57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3081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F2A56-6B42-4AF6-B9DA-8D23A941215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051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99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9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E6541-5A02-49BE-8AB5-FEBAEFF1E70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0460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47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64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BBB5B-E0EF-4301-B1A0-31318F38127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5263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99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17BE4-EA8D-4BBF-ACE2-7F52D9DB350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904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47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F55ED-110F-4378-A989-C1999C31022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1606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1675" r="26660" b="29427"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63860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1675" r="26660" b="29427"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34696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213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315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564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460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423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760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62800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540" y="84039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89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486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21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115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315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564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33895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713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463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22227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20" y="5312544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264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4336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6964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13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478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18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689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664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7759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62441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540" y="84039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889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3113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45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8322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45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088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634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91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735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276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93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1110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738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173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34028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301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638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44376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61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349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20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3472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1961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164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863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91026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8946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6966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41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4663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3006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1226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402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2034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86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85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0187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80180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189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291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540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0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12953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516" y="84025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65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9977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189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130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291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540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0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19311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689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439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60384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08" y="5312530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240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3540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6940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798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699" y="102464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7813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665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640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289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79970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516" y="84025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865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46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40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4744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427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5380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427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064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610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7729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39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714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159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89728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277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614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1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05661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589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364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06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9453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1947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140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839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081533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52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9413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4666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27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623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30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1956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3465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97682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88166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45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46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163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4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265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514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37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52246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490" y="84009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4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39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40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0914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16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145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4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265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514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37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61464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663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413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1807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15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595" y="5312514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214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4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0781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6914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783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686" y="102448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1894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639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614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7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599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3D0DC7C-DC67-4853-985A-6A71B1B748DA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542" y="417880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4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4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4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4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4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4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4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1"/>
            <a:ext cx="137160" cy="13716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4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015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8470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440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490" y="84009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839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40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3938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40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6141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401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038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584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3829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379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688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143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92272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251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14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094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588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68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49280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563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379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790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39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5339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1931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114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813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11151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2447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92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4826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8197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3820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6344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2238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21564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8738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162216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924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894590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6537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9250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62916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0891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594207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0670682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604325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366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230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987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33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433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82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193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658" y="84110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9007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26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331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45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433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82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663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831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81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151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79" y="5312615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82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DC7C-DC67-4853-985A-6A71B1B748DA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2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82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83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49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91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807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82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44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9786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658" y="84110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9007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05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69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0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69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206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752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52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856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44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3724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419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756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3410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731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279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91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56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2032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82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81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07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DC7C-DC67-4853-985A-6A71B1B748DA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2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2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1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1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38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22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930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639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685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51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3373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2040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325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427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76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3435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652" y="84106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9001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555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325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48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427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76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54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D0DC7C-DC67-4853-985A-6A71B1B748DA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825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75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32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76" y="5312611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76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093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76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80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45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411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801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76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0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7142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652" y="84106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9001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065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63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721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63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200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746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40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850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40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56335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413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750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54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DC7C-DC67-4853-985A-6A71B1B748DA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725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282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87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840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2028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76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75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727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34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594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23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009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325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828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668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1348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551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26154" y="6874996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90850" y="6911984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08723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89317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887418" y="6188784"/>
            <a:ext cx="894659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66" y="6248390"/>
            <a:ext cx="1674825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3911117"/>
            <a:ext cx="696850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310465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419" y="5954933"/>
            <a:ext cx="449875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50" y="-8"/>
            <a:ext cx="455944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6" y="6248402"/>
            <a:ext cx="1387600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668" y="2958101"/>
            <a:ext cx="522825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551556" y="240512"/>
            <a:ext cx="599860" cy="434868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6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4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6" y="3200401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4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4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4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4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423"/>
            <a:ext cx="5638800" cy="6327647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D0DC7C-DC67-4853-985A-6A71B1B748DA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8607644" y="84102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7008865" y="6182302"/>
            <a:ext cx="1674825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1" y="5822733"/>
            <a:ext cx="696850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993" y="319702"/>
            <a:ext cx="449875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434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08723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317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4" y="-302053"/>
            <a:ext cx="670994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66" y="73497"/>
            <a:ext cx="1674825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2193195"/>
            <a:ext cx="696850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419" y="310245"/>
            <a:ext cx="449875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50" y="6260906"/>
            <a:ext cx="455944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7" y="-105620"/>
            <a:ext cx="1387600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661034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668" y="3216379"/>
            <a:ext cx="522825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551556" y="6169601"/>
            <a:ext cx="599860" cy="434868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4889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01382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79248" y="45678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559817" y="-532630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32" y="6546434"/>
            <a:ext cx="541825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732899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567" y="6289737"/>
            <a:ext cx="1674825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323036"/>
            <a:ext cx="7926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38" y="6216034"/>
            <a:ext cx="522825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100" y="200723"/>
            <a:ext cx="455944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8276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6929122" y="-807143"/>
            <a:ext cx="1904381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22" y="-364628"/>
            <a:ext cx="541825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705672" y="5312606"/>
            <a:ext cx="2233099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2039303"/>
            <a:ext cx="7926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368" y="822767"/>
            <a:ext cx="449875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15" y="6581207"/>
            <a:ext cx="1532633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615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8657068" y="123919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665924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6142875"/>
            <a:ext cx="670994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7" y="6179655"/>
            <a:ext cx="1674825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162700" y="102540"/>
            <a:ext cx="411368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6" y="5986868"/>
            <a:ext cx="449875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1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889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5349675" y="-732897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585793" y="395828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607949" y="-894114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3" y="3255135"/>
            <a:ext cx="541825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1094383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1" y="5981567"/>
            <a:ext cx="1674825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81701"/>
            <a:ext cx="7926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768" y="5606434"/>
            <a:ext cx="522825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8" y="6125825"/>
            <a:ext cx="1904283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343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021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8607644" y="84102"/>
            <a:ext cx="784975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7272955" y="6485238"/>
            <a:ext cx="1674825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92699" y="5884533"/>
            <a:ext cx="696850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8448993" y="319702"/>
            <a:ext cx="449875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616751" y="-189466"/>
            <a:ext cx="373985" cy="939908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900029" y="6625206"/>
            <a:ext cx="1346533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171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7933555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580882" y="82588"/>
            <a:ext cx="1674825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7086082" y="5719724"/>
            <a:ext cx="516928" cy="1177692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126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160149" y="3127001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7933555" y="-235366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192" y="247121"/>
            <a:ext cx="1674825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738" y="5017107"/>
            <a:ext cx="387697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099" y="6567037"/>
            <a:ext cx="1611072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0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4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7" y="3200401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4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7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4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4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4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D0DC7C-DC67-4853-985A-6A71B1B748DA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2335402" y="5995189"/>
            <a:ext cx="905833" cy="164292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7872013" y="5189893"/>
            <a:ext cx="2539100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547200" y="-150000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713914" y="282568"/>
            <a:ext cx="671000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8213051" y="183600"/>
            <a:ext cx="696850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8257842" y="5944334"/>
            <a:ext cx="522825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156564" y="5169236"/>
            <a:ext cx="341976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8918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44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405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39" y="4530496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4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574102" y="-165245"/>
            <a:ext cx="894659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742" y="73497"/>
            <a:ext cx="1674825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7" y="2193195"/>
            <a:ext cx="696850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2573096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33" y="310245"/>
            <a:ext cx="449875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8" y="6260906"/>
            <a:ext cx="455944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6" y="-105620"/>
            <a:ext cx="1387600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6597314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7" y="3216379"/>
            <a:ext cx="522825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04784" y="6169601"/>
            <a:ext cx="599860" cy="434868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4845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717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287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82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308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6" y="6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8546100" y="5908454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7431951" y="-458065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29350" y="-970232"/>
            <a:ext cx="96585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596263" y="6257616"/>
            <a:ext cx="894659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42" y="123936"/>
            <a:ext cx="308525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849637" y="5302023"/>
            <a:ext cx="2233099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268" y="97001"/>
            <a:ext cx="449875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967" y="5761901"/>
            <a:ext cx="522825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525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7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882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709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151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572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10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1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1.xml"/><Relationship Id="rId21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0.xml"/><Relationship Id="rId16" Type="http://schemas.openxmlformats.org/officeDocument/2006/relationships/slideLayout" Target="../slideLayouts/slideLayout204.xml"/><Relationship Id="rId2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23" Type="http://schemas.openxmlformats.org/officeDocument/2006/relationships/theme" Target="../theme/theme10.xml"/><Relationship Id="rId10" Type="http://schemas.openxmlformats.org/officeDocument/2006/relationships/slideLayout" Target="../slideLayouts/slideLayout198.xml"/><Relationship Id="rId19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Relationship Id="rId22" Type="http://schemas.openxmlformats.org/officeDocument/2006/relationships/slideLayout" Target="../slideLayouts/slideLayout2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1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17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26.xml"/><Relationship Id="rId20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23" Type="http://schemas.openxmlformats.org/officeDocument/2006/relationships/theme" Target="../theme/theme11.xml"/><Relationship Id="rId10" Type="http://schemas.openxmlformats.org/officeDocument/2006/relationships/slideLayout" Target="../slideLayouts/slideLayout220.xml"/><Relationship Id="rId19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Relationship Id="rId22" Type="http://schemas.openxmlformats.org/officeDocument/2006/relationships/slideLayout" Target="../slideLayouts/slideLayout2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slideLayout" Target="../slideLayouts/slideLayout261.xml"/><Relationship Id="rId18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51.xml"/><Relationship Id="rId21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60.xml"/><Relationship Id="rId17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0.xml"/><Relationship Id="rId16" Type="http://schemas.openxmlformats.org/officeDocument/2006/relationships/slideLayout" Target="../slideLayouts/slideLayout264.xml"/><Relationship Id="rId20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5" Type="http://schemas.openxmlformats.org/officeDocument/2006/relationships/slideLayout" Target="../slideLayouts/slideLayout263.xml"/><Relationship Id="rId23" Type="http://schemas.openxmlformats.org/officeDocument/2006/relationships/theme" Target="../theme/theme13.xml"/><Relationship Id="rId10" Type="http://schemas.openxmlformats.org/officeDocument/2006/relationships/slideLayout" Target="../slideLayouts/slideLayout258.xml"/><Relationship Id="rId19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Relationship Id="rId14" Type="http://schemas.openxmlformats.org/officeDocument/2006/relationships/slideLayout" Target="../slideLayouts/slideLayout262.xml"/><Relationship Id="rId22" Type="http://schemas.openxmlformats.org/officeDocument/2006/relationships/slideLayout" Target="../slideLayouts/slideLayout27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slideLayout" Target="../slideLayouts/slideLayout283.xml"/><Relationship Id="rId18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73.xml"/><Relationship Id="rId21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17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72.xml"/><Relationship Id="rId16" Type="http://schemas.openxmlformats.org/officeDocument/2006/relationships/slideLayout" Target="../slideLayouts/slideLayout286.xml"/><Relationship Id="rId20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5" Type="http://schemas.openxmlformats.org/officeDocument/2006/relationships/slideLayout" Target="../slideLayouts/slideLayout285.xml"/><Relationship Id="rId23" Type="http://schemas.openxmlformats.org/officeDocument/2006/relationships/theme" Target="../theme/theme14.xml"/><Relationship Id="rId10" Type="http://schemas.openxmlformats.org/officeDocument/2006/relationships/slideLayout" Target="../slideLayouts/slideLayout280.xml"/><Relationship Id="rId19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slideLayout" Target="../slideLayouts/slideLayout284.xml"/><Relationship Id="rId22" Type="http://schemas.openxmlformats.org/officeDocument/2006/relationships/slideLayout" Target="../slideLayouts/slideLayout29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0.xml"/><Relationship Id="rId13" Type="http://schemas.openxmlformats.org/officeDocument/2006/relationships/slideLayout" Target="../slideLayouts/slideLayout305.xml"/><Relationship Id="rId18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295.xml"/><Relationship Id="rId21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299.xml"/><Relationship Id="rId12" Type="http://schemas.openxmlformats.org/officeDocument/2006/relationships/slideLayout" Target="../slideLayouts/slideLayout304.xml"/><Relationship Id="rId17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294.xml"/><Relationship Id="rId16" Type="http://schemas.openxmlformats.org/officeDocument/2006/relationships/slideLayout" Target="../slideLayouts/slideLayout308.xml"/><Relationship Id="rId20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8.xml"/><Relationship Id="rId11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297.xml"/><Relationship Id="rId15" Type="http://schemas.openxmlformats.org/officeDocument/2006/relationships/slideLayout" Target="../slideLayouts/slideLayout307.xml"/><Relationship Id="rId23" Type="http://schemas.openxmlformats.org/officeDocument/2006/relationships/theme" Target="../theme/theme15.xml"/><Relationship Id="rId10" Type="http://schemas.openxmlformats.org/officeDocument/2006/relationships/slideLayout" Target="../slideLayouts/slideLayout302.xml"/><Relationship Id="rId19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296.xml"/><Relationship Id="rId9" Type="http://schemas.openxmlformats.org/officeDocument/2006/relationships/slideLayout" Target="../slideLayouts/slideLayout301.xml"/><Relationship Id="rId14" Type="http://schemas.openxmlformats.org/officeDocument/2006/relationships/slideLayout" Target="../slideLayouts/slideLayout306.xml"/><Relationship Id="rId22" Type="http://schemas.openxmlformats.org/officeDocument/2006/relationships/slideLayout" Target="../slideLayouts/slideLayout31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2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20.xml"/><Relationship Id="rId11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18.xml"/><Relationship Id="rId9" Type="http://schemas.openxmlformats.org/officeDocument/2006/relationships/slideLayout" Target="../slideLayouts/slideLayout3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25.xml"/><Relationship Id="rId21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Relationship Id="rId22" Type="http://schemas.openxmlformats.org/officeDocument/2006/relationships/slideLayout" Target="../slideLayouts/slideLayout14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theme" Target="../theme/theme8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69.xml"/><Relationship Id="rId21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23" Type="http://schemas.openxmlformats.org/officeDocument/2006/relationships/theme" Target="../theme/theme9.xml"/><Relationship Id="rId10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Relationship Id="rId22" Type="http://schemas.openxmlformats.org/officeDocument/2006/relationships/slideLayout" Target="../slideLayouts/slideLayout1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4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606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D0DC7C-DC67-4853-985A-6A71B1B748DA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1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4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4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4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2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009E0E-218B-44E3-B86C-171603F463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76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65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4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  <p:sldLayoutId id="2147483890" r:id="rId21"/>
    <p:sldLayoutId id="2147483891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53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3" r:id="rId21"/>
    <p:sldLayoutId id="2147483914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4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67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67"/>
            <a:ext cx="2895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67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343840-C463-4095-92F8-9E05AFB9F9A0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2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41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9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  <p:sldLayoutId id="2147483950" r:id="rId18"/>
    <p:sldLayoutId id="2147483951" r:id="rId19"/>
    <p:sldLayoutId id="2147483952" r:id="rId20"/>
    <p:sldLayoutId id="2147483953" r:id="rId21"/>
    <p:sldLayoutId id="2147483954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27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7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  <p:sldLayoutId id="2147483973" r:id="rId18"/>
    <p:sldLayoutId id="2147483974" r:id="rId19"/>
    <p:sldLayoutId id="2147483975" r:id="rId20"/>
    <p:sldLayoutId id="2147483976" r:id="rId21"/>
    <p:sldLayoutId id="2147483977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11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6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  <p:sldLayoutId id="2147483996" r:id="rId18"/>
    <p:sldLayoutId id="2147483997" r:id="rId19"/>
    <p:sldLayoutId id="2147483998" r:id="rId20"/>
    <p:sldLayoutId id="2147483999" r:id="rId21"/>
    <p:sldLayoutId id="2147484000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2022/9/1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68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315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2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312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3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309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5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304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7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99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8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93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6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85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7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  <p:sldLayoutId id="2147483844" r:id="rId21"/>
    <p:sldLayoutId id="2147483845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600276"/>
            <a:ext cx="82296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2022/9/1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9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864" r:id="rId18"/>
    <p:sldLayoutId id="2147483865" r:id="rId19"/>
    <p:sldLayoutId id="2147483866" r:id="rId20"/>
    <p:sldLayoutId id="2147483867" r:id="rId21"/>
    <p:sldLayoutId id="2147483868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ec.edu.tw/" TargetMode="External"/><Relationship Id="rId1" Type="http://schemas.openxmlformats.org/officeDocument/2006/relationships/slideLayout" Target="../slideLayouts/slideLayout2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pe.edu.tw/" TargetMode="External"/><Relationship Id="rId1" Type="http://schemas.openxmlformats.org/officeDocument/2006/relationships/slideLayout" Target="../slideLayouts/slideLayout2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cs.csie.ntnu.edu.tw/" TargetMode="External"/><Relationship Id="rId1" Type="http://schemas.openxmlformats.org/officeDocument/2006/relationships/slideLayout" Target="../slideLayouts/slideLayout2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pe.edu.tw/" TargetMode="External"/><Relationship Id="rId1" Type="http://schemas.openxmlformats.org/officeDocument/2006/relationships/slideLayout" Target="../slideLayouts/slideLayout2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hyperlink" Target="https://srecruit.moe.edu.tw/index.php?c=srecruit&amp;m=inde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cs.csie.ntnu.edu.tw/" TargetMode="External"/><Relationship Id="rId1" Type="http://schemas.openxmlformats.org/officeDocument/2006/relationships/slideLayout" Target="../slideLayouts/slideLayout194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aac.jctv.ntut.edu.t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108epo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ac.edu.tw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3.tnua.edu.tw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D:\berylee\008行政活動\106親職座談會\風鈴花桌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8" y="4"/>
            <a:ext cx="9211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17467" y="0"/>
            <a:ext cx="7943035" cy="5877272"/>
          </a:xfrm>
        </p:spPr>
        <p:txBody>
          <a:bodyPr/>
          <a:lstStyle/>
          <a:p>
            <a:pPr algn="r"/>
            <a:r>
              <a:rPr lang="en-US" altLang="zh-TW" sz="7200" b="1" dirty="0" smtClean="0">
                <a:solidFill>
                  <a:srgbClr val="002060"/>
                </a:solidFill>
                <a:ea typeface="文鼎粗隸" pitchFamily="49" charset="-120"/>
              </a:rPr>
              <a:t>111</a:t>
            </a:r>
            <a:r>
              <a:rPr lang="zh-TW" altLang="en-US" sz="7200" b="1" dirty="0" smtClean="0">
                <a:solidFill>
                  <a:srgbClr val="002060"/>
                </a:solidFill>
                <a:ea typeface="文鼎粗隸" pitchFamily="49" charset="-120"/>
              </a:rPr>
              <a:t>學年德光中學</a:t>
            </a:r>
            <a:r>
              <a:rPr lang="en-US" altLang="zh-TW" sz="7200" b="1" dirty="0" smtClean="0">
                <a:solidFill>
                  <a:srgbClr val="002060"/>
                </a:solidFill>
                <a:ea typeface="文鼎粗隸" pitchFamily="49" charset="-120"/>
              </a:rPr>
              <a:t/>
            </a:r>
            <a:br>
              <a:rPr lang="en-US" altLang="zh-TW" sz="7200" b="1" dirty="0" smtClean="0">
                <a:solidFill>
                  <a:srgbClr val="002060"/>
                </a:solidFill>
                <a:ea typeface="文鼎粗隸" pitchFamily="49" charset="-120"/>
              </a:rPr>
            </a:br>
            <a:r>
              <a:rPr lang="zh-TW" altLang="en-US" sz="7200" b="1" dirty="0" smtClean="0">
                <a:solidFill>
                  <a:srgbClr val="002060"/>
                </a:solidFill>
                <a:ea typeface="文鼎粗隸" pitchFamily="49" charset="-120"/>
              </a:rPr>
              <a:t>新生親職座談會</a:t>
            </a:r>
            <a:r>
              <a:rPr lang="en-US" altLang="zh-TW" sz="7200" b="1" dirty="0" smtClean="0">
                <a:solidFill>
                  <a:srgbClr val="002060"/>
                </a:solidFill>
                <a:ea typeface="文鼎粗隸" pitchFamily="49" charset="-120"/>
              </a:rPr>
              <a:t/>
            </a:r>
            <a:br>
              <a:rPr lang="en-US" altLang="zh-TW" sz="7200" b="1" dirty="0" smtClean="0">
                <a:solidFill>
                  <a:srgbClr val="002060"/>
                </a:solidFill>
                <a:ea typeface="文鼎粗隸" pitchFamily="49" charset="-120"/>
              </a:rPr>
            </a:br>
            <a:r>
              <a:rPr lang="en-US" altLang="zh-TW" sz="7200" b="1" dirty="0">
                <a:solidFill>
                  <a:srgbClr val="002060"/>
                </a:solidFill>
                <a:ea typeface="文鼎粗隸" pitchFamily="49" charset="-120"/>
              </a:rPr>
              <a:t/>
            </a:r>
            <a:br>
              <a:rPr lang="en-US" altLang="zh-TW" sz="7200" b="1" dirty="0">
                <a:solidFill>
                  <a:srgbClr val="002060"/>
                </a:solidFill>
                <a:ea typeface="文鼎粗隸" pitchFamily="49" charset="-120"/>
              </a:rPr>
            </a:br>
            <a:r>
              <a:rPr lang="en-US" altLang="zh-TW" sz="7200" b="1" dirty="0" smtClean="0">
                <a:solidFill>
                  <a:srgbClr val="002060"/>
                </a:solidFill>
                <a:ea typeface="文鼎粗隸" pitchFamily="49" charset="-120"/>
              </a:rPr>
              <a:t/>
            </a:r>
            <a:br>
              <a:rPr lang="en-US" altLang="zh-TW" sz="7200" b="1" dirty="0" smtClean="0">
                <a:solidFill>
                  <a:srgbClr val="002060"/>
                </a:solidFill>
                <a:ea typeface="文鼎粗隸" pitchFamily="49" charset="-120"/>
              </a:rPr>
            </a:br>
            <a:r>
              <a:rPr lang="zh-TW" altLang="en-US" sz="7200" b="1" dirty="0" smtClean="0">
                <a:solidFill>
                  <a:srgbClr val="002060"/>
                </a:solidFill>
                <a:ea typeface="文鼎粗隸" pitchFamily="49" charset="-120"/>
              </a:rPr>
              <a:t>歡迎您的蒞臨</a:t>
            </a:r>
            <a:endParaRPr lang="zh-TW" altLang="en-US" sz="7200" b="1" dirty="0">
              <a:solidFill>
                <a:srgbClr val="002060"/>
              </a:solidFill>
              <a:ea typeface="文鼎粗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21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3247486"/>
              </p:ext>
            </p:extLst>
          </p:nvPr>
        </p:nvGraphicFramePr>
        <p:xfrm>
          <a:off x="943522" y="1484785"/>
          <a:ext cx="7056611" cy="5049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0326"/>
                <a:gridCol w="2304256"/>
                <a:gridCol w="2492029"/>
              </a:tblGrid>
              <a:tr h="611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管</a:t>
                      </a: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道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間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名 額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特殊選才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</a:t>
                      </a: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大約</a:t>
                      </a:r>
                      <a:r>
                        <a:rPr lang="en-US" alt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1.5%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繁星</a:t>
                      </a: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推薦</a:t>
                      </a:r>
                      <a:endParaRPr lang="en-US" altLang="zh-TW" sz="32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</a:t>
                      </a: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大約</a:t>
                      </a:r>
                      <a:r>
                        <a:rPr lang="en-US" alt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15%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</a:t>
                      </a: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入學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</a:t>
                      </a: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5-6</a:t>
                      </a: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大約</a:t>
                      </a:r>
                      <a:r>
                        <a:rPr lang="en-US" alt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45%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zh-TW" altLang="en-US" sz="3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</a:t>
                      </a: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入學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高三</a:t>
                      </a:r>
                      <a:r>
                        <a:rPr lang="en-US" alt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7-8</a:t>
                      </a: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大約</a:t>
                      </a:r>
                      <a:r>
                        <a:rPr lang="en-US" alt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35%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2"/>
          <p:cNvSpPr txBox="1">
            <a:spLocks noChangeArrowheads="1"/>
          </p:cNvSpPr>
          <p:nvPr/>
        </p:nvSpPr>
        <p:spPr bwMode="auto">
          <a:xfrm>
            <a:off x="2127741" y="589536"/>
            <a:ext cx="471993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4400" b="1" dirty="0" smtClean="0">
                <a:solidFill>
                  <a:srgbClr val="7C354D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入學管道簡介</a:t>
            </a:r>
            <a:endParaRPr kumimoji="0" lang="en-US" altLang="zh-TW" sz="4400" b="1" dirty="0">
              <a:solidFill>
                <a:srgbClr val="7C354D"/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</p:txBody>
      </p:sp>
      <p:pic>
        <p:nvPicPr>
          <p:cNvPr id="6" name="Picture 2" descr="D:\berylee\008行政與活動\04親職座談會\107親職座談會\可愛小雞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2" b="6563"/>
          <a:stretch/>
        </p:blipFill>
        <p:spPr bwMode="auto">
          <a:xfrm>
            <a:off x="7164288" y="32055"/>
            <a:ext cx="1224136" cy="123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48141187-D5AE-46AD-904A-01E27529F06F}"/>
              </a:ext>
            </a:extLst>
          </p:cNvPr>
          <p:cNvSpPr txBox="1"/>
          <p:nvPr/>
        </p:nvSpPr>
        <p:spPr>
          <a:xfrm>
            <a:off x="107521" y="20655"/>
            <a:ext cx="3295529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DB7BD">
                    <a:lumMod val="9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一、生涯進路網</a:t>
            </a:r>
          </a:p>
        </p:txBody>
      </p:sp>
    </p:spTree>
    <p:extLst>
      <p:ext uri="{BB962C8B-B14F-4D97-AF65-F5344CB8AC3E}">
        <p14:creationId xmlns:p14="http://schemas.microsoft.com/office/powerpoint/2010/main" val="30032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62925" y="1755101"/>
            <a:ext cx="3924012" cy="1108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大學入門票：考試篇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495429" y="2861539"/>
            <a:ext cx="38884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學科</a:t>
            </a:r>
            <a:r>
              <a:rPr lang="zh-TW" altLang="en-US" sz="4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能力測驗</a:t>
            </a:r>
            <a:endParaRPr lang="en-US" altLang="zh-TW" sz="44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負責考試單位：大學入學考試中心  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華康中圓體" pitchFamily="49" charset="-120"/>
                <a:ea typeface="華康中圓體" pitchFamily="49" charset="-120"/>
              </a:rPr>
              <a:t>              </a:t>
            </a:r>
            <a:r>
              <a:rPr lang="en-US" altLang="zh-TW" b="1" dirty="0">
                <a:solidFill>
                  <a:srgbClr val="FDE9E6">
                    <a:lumMod val="75000"/>
                  </a:srgbClr>
                </a:solidFill>
                <a:latin typeface="華康中圓體" pitchFamily="49" charset="-120"/>
                <a:ea typeface="華康中圓體" pitchFamily="49" charset="-120"/>
                <a:hlinkClick r:id="rId2"/>
              </a:rPr>
              <a:t>http://www.ceec.edu.tw</a:t>
            </a:r>
            <a:endParaRPr lang="zh-TW" altLang="en-US" b="1" dirty="0">
              <a:solidFill>
                <a:srgbClr val="FDE9E6">
                  <a:lumMod val="75000"/>
                </a:srgb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/>
            <a:endParaRPr lang="zh-TW" altLang="en-US" dirty="0">
              <a:solidFill>
                <a:srgbClr val="464646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15133139-C4D9-402E-86AE-B6EED1875D48}"/>
              </a:ext>
            </a:extLst>
          </p:cNvPr>
          <p:cNvSpPr/>
          <p:nvPr/>
        </p:nvSpPr>
        <p:spPr>
          <a:xfrm>
            <a:off x="2932997" y="4639932"/>
            <a:ext cx="2912193" cy="671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考試時間：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月底（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天）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6399FC46-27E6-4137-8B2C-51F671DA7C19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考試情報站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="" xmlns:a16="http://schemas.microsoft.com/office/drawing/2014/main" id="{F282CC03-F6FB-4C6B-B805-46C29FEC8CE0}"/>
              </a:ext>
            </a:extLst>
          </p:cNvPr>
          <p:cNvGrpSpPr/>
          <p:nvPr/>
        </p:nvGrpSpPr>
        <p:grpSpPr>
          <a:xfrm>
            <a:off x="8637431" y="-1"/>
            <a:ext cx="583814" cy="549388"/>
            <a:chOff x="8671355" y="0"/>
            <a:chExt cx="603107" cy="473152"/>
          </a:xfrm>
        </p:grpSpPr>
        <p:sp>
          <p:nvSpPr>
            <p:cNvPr id="12" name="淚滴形 11">
              <a:extLst>
                <a:ext uri="{FF2B5EF4-FFF2-40B4-BE49-F238E27FC236}">
                  <a16:creationId xmlns="" xmlns:a16="http://schemas.microsoft.com/office/drawing/2014/main" id="{5DE4CFCA-13C3-405B-A418-B952264A85AE}"/>
                </a:ext>
              </a:extLst>
            </p:cNvPr>
            <p:cNvSpPr/>
            <p:nvPr/>
          </p:nvSpPr>
          <p:spPr>
            <a:xfrm>
              <a:off x="8712331" y="0"/>
              <a:ext cx="473153" cy="473152"/>
            </a:xfrm>
            <a:prstGeom prst="teardrop">
              <a:avLst/>
            </a:prstGeom>
            <a:solidFill>
              <a:srgbClr val="E2D0FC"/>
            </a:solidFill>
            <a:ln>
              <a:solidFill>
                <a:srgbClr val="D4BAF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C7C0">
                    <a:lumMod val="50000"/>
                  </a:srgbClr>
                </a:solidFill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="" xmlns:a16="http://schemas.microsoft.com/office/drawing/2014/main" id="{8250478F-6856-446B-A320-2A2862471DD5}"/>
                </a:ext>
              </a:extLst>
            </p:cNvPr>
            <p:cNvSpPr txBox="1"/>
            <p:nvPr/>
          </p:nvSpPr>
          <p:spPr>
            <a:xfrm>
              <a:off x="8671355" y="45833"/>
              <a:ext cx="603107" cy="318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28167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072</a:t>
              </a:r>
              <a:endParaRPr lang="zh-TW" altLang="en-US" dirty="0">
                <a:solidFill>
                  <a:srgbClr val="2816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24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42679"/>
              </p:ext>
            </p:extLst>
          </p:nvPr>
        </p:nvGraphicFramePr>
        <p:xfrm>
          <a:off x="535834" y="1391219"/>
          <a:ext cx="8072332" cy="4811158"/>
        </p:xfrm>
        <a:graphic>
          <a:graphicData uri="http://schemas.openxmlformats.org/drawingml/2006/table">
            <a:tbl>
              <a:tblPr/>
              <a:tblGrid>
                <a:gridCol w="10838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884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75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考試日期</a:t>
                      </a:r>
                    </a:p>
                  </a:txBody>
                  <a:tcPr marT="41125" marB="411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高三寒假（考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天）</a:t>
                      </a:r>
                    </a:p>
                  </a:txBody>
                  <a:tcPr marT="41125" marB="411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5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考試科目</a:t>
                      </a:r>
                    </a:p>
                  </a:txBody>
                  <a:tcPr marT="41125" marB="411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國文（含國文寫作）、英文、數學 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、數學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、社會、自然，共 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 </a:t>
                      </a: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科。</a:t>
                      </a:r>
                      <a:endParaRPr kumimoji="1" lang="en-US" altLang="zh-TW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自由選考，大學參採至多 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 </a:t>
                      </a: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科</a:t>
                      </a:r>
                    </a:p>
                  </a:txBody>
                  <a:tcPr marT="41125" marB="411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0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考試範圍</a:t>
                      </a:r>
                    </a:p>
                  </a:txBody>
                  <a:tcPr marT="41125" marB="411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國、英：第 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 </a:t>
                      </a: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學期至第 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 </a:t>
                      </a: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學期部定必修課程</a:t>
                      </a:r>
                      <a:endParaRPr kumimoji="1" lang="en-US" altLang="zh-TW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數、社、自：第 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 </a:t>
                      </a: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學期至第 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 </a:t>
                      </a: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學期部定必修課程</a:t>
                      </a:r>
                    </a:p>
                  </a:txBody>
                  <a:tcPr marT="41125" marB="411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6399FC46-27E6-4137-8B2C-51F671DA7C19}"/>
              </a:ext>
            </a:extLst>
          </p:cNvPr>
          <p:cNvSpPr txBox="1"/>
          <p:nvPr/>
        </p:nvSpPr>
        <p:spPr>
          <a:xfrm>
            <a:off x="783543" y="570169"/>
            <a:ext cx="6236737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大學學科能力測驗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6399FC46-27E6-4137-8B2C-51F671DA7C19}"/>
              </a:ext>
            </a:extLst>
          </p:cNvPr>
          <p:cNvSpPr txBox="1"/>
          <p:nvPr/>
        </p:nvSpPr>
        <p:spPr>
          <a:xfrm>
            <a:off x="5829764" y="11367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考試情報站</a:t>
            </a:r>
          </a:p>
        </p:txBody>
      </p:sp>
    </p:spTree>
    <p:extLst>
      <p:ext uri="{BB962C8B-B14F-4D97-AF65-F5344CB8AC3E}">
        <p14:creationId xmlns:p14="http://schemas.microsoft.com/office/powerpoint/2010/main" val="174243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547664" y="2651744"/>
            <a:ext cx="662473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</a:t>
            </a:r>
            <a:r>
              <a:rPr lang="zh-TW" altLang="en-US" sz="4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</a:t>
            </a:r>
            <a:r>
              <a:rPr lang="en-US" altLang="zh-TW" sz="4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</a:p>
          <a:p>
            <a:pPr algn="ctr"/>
            <a:r>
              <a:rPr lang="zh-TW" altLang="en-US" sz="4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特別</a:t>
            </a:r>
            <a:r>
              <a:rPr lang="zh-TW" altLang="en-US" sz="4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科系需要</a:t>
            </a:r>
            <a:r>
              <a:rPr lang="zh-TW" altLang="en-US" sz="4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的考試</a:t>
            </a:r>
            <a:endParaRPr lang="en-US" altLang="zh-TW" sz="44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負責考試單位：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大學術科考試委員會聯合會</a:t>
            </a:r>
            <a:r>
              <a:rPr lang="zh-TW" altLang="en-US" b="1" dirty="0">
                <a:solidFill>
                  <a:srgbClr val="C00000"/>
                </a:solidFill>
                <a:latin typeface="華康中圓體" pitchFamily="49" charset="-120"/>
                <a:ea typeface="華康中圓體" pitchFamily="49" charset="-120"/>
              </a:rPr>
              <a:t>                        </a:t>
            </a:r>
            <a:r>
              <a:rPr lang="en-US" altLang="zh-TW" b="1" dirty="0">
                <a:solidFill>
                  <a:srgbClr val="FFC7C0"/>
                </a:solidFill>
                <a:latin typeface="華康中圓體" pitchFamily="49" charset="-120"/>
                <a:ea typeface="華康中圓體" pitchFamily="49" charset="-120"/>
                <a:hlinkClick r:id="rId2"/>
              </a:rPr>
              <a:t>http://www.cape.edu.tw/</a:t>
            </a:r>
            <a:endParaRPr lang="en-US" altLang="zh-TW" b="1" dirty="0">
              <a:solidFill>
                <a:srgbClr val="FFC7C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47CF4E2-D77D-4D78-9DD8-7286BF2B2BEE}"/>
              </a:ext>
            </a:extLst>
          </p:cNvPr>
          <p:cNvSpPr/>
          <p:nvPr/>
        </p:nvSpPr>
        <p:spPr>
          <a:xfrm>
            <a:off x="3131840" y="4796458"/>
            <a:ext cx="2592288" cy="671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考試時間：寒假期間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482D0111-A64E-4E33-82CA-01D290A81FE0}"/>
              </a:ext>
            </a:extLst>
          </p:cNvPr>
          <p:cNvSpPr/>
          <p:nvPr/>
        </p:nvSpPr>
        <p:spPr>
          <a:xfrm>
            <a:off x="2462925" y="1755101"/>
            <a:ext cx="3924012" cy="1108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大學入門票：考試篇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6399FC46-27E6-4137-8B2C-51F671DA7C19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考試情報站</a:t>
            </a:r>
          </a:p>
        </p:txBody>
      </p:sp>
    </p:spTree>
    <p:extLst>
      <p:ext uri="{BB962C8B-B14F-4D97-AF65-F5344CB8AC3E}">
        <p14:creationId xmlns:p14="http://schemas.microsoft.com/office/powerpoint/2010/main" val="29093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128938"/>
              </p:ext>
            </p:extLst>
          </p:nvPr>
        </p:nvGraphicFramePr>
        <p:xfrm>
          <a:off x="784047" y="1170337"/>
          <a:ext cx="7597013" cy="5525879"/>
        </p:xfrm>
        <a:graphic>
          <a:graphicData uri="http://schemas.openxmlformats.org/drawingml/2006/table">
            <a:tbl>
              <a:tblPr/>
              <a:tblGrid>
                <a:gridCol w="15557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413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7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36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</a:t>
                      </a:r>
                      <a:endParaRPr kumimoji="1" lang="en-US" altLang="zh-TW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36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科目</a:t>
                      </a:r>
                      <a:endParaRPr kumimoji="1" lang="zh-TW" altLang="en-US" sz="3400" b="1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6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考試項目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9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美術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素描、彩繪技法、創意表現、</a:t>
                      </a:r>
                      <a:endParaRPr kumimoji="1" lang="en-US" altLang="zh-TW" sz="3400" b="1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水墨書畫、美術鑑賞 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5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音樂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主修、副修、樂理、聽寫、視唱 </a:t>
                      </a:r>
                      <a:endParaRPr kumimoji="1" lang="en-US" altLang="zh-TW" sz="3400" b="1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82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體育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60</a:t>
                      </a: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公尺立姿快跑、</a:t>
                      </a:r>
                      <a:r>
                        <a:rPr kumimoji="1" lang="en-US" altLang="zh-TW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秒反覆側步、一分鐘屈膝仰臥起坐、立定連續三次跳、</a:t>
                      </a:r>
                      <a:r>
                        <a:rPr kumimoji="1" lang="en-US" altLang="zh-TW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1600</a:t>
                      </a:r>
                      <a:r>
                        <a:rPr kumimoji="1" lang="zh-TW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公尺跑走 </a:t>
                      </a:r>
                      <a:endParaRPr kumimoji="1" lang="en-US" altLang="zh-TW" sz="3400" b="1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3D45398-F11E-4CE7-9777-4DA815A9AABA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術科考試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6399FC46-27E6-4137-8B2C-51F671DA7C19}"/>
              </a:ext>
            </a:extLst>
          </p:cNvPr>
          <p:cNvSpPr txBox="1"/>
          <p:nvPr/>
        </p:nvSpPr>
        <p:spPr>
          <a:xfrm>
            <a:off x="5848472" y="0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考試情報站</a:t>
            </a:r>
          </a:p>
        </p:txBody>
      </p:sp>
    </p:spTree>
    <p:extLst>
      <p:ext uri="{BB962C8B-B14F-4D97-AF65-F5344CB8AC3E}">
        <p14:creationId xmlns:p14="http://schemas.microsoft.com/office/powerpoint/2010/main" val="3909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783550" y="1289966"/>
            <a:ext cx="820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SzPct val="80000"/>
            </a:pPr>
            <a:r>
              <a:rPr lang="zh-TW" altLang="en-US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考試時間：高三上 </a:t>
            </a: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 </a:t>
            </a:r>
            <a:r>
              <a:rPr lang="zh-TW" altLang="en-US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月與 </a:t>
            </a: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sz="2800" b="1" dirty="0">
              <a:solidFill>
                <a:srgbClr val="FDB7BD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716451"/>
              </p:ext>
            </p:extLst>
          </p:nvPr>
        </p:nvGraphicFramePr>
        <p:xfrm>
          <a:off x="683568" y="1903367"/>
          <a:ext cx="7992888" cy="49374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138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789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411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測驗</a:t>
                      </a:r>
                      <a:endParaRPr lang="en-US" altLang="zh-TW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範圍</a:t>
                      </a:r>
                      <a:endParaRPr lang="zh-TW" alt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涵蓋普通高級中學必修科目「英文」課程綱要所訂之第一至第四學期必修課程。</a:t>
                      </a:r>
                    </a:p>
                  </a:txBody>
                  <a:tcPr marT="54834" marB="5483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69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測驗</a:t>
                      </a:r>
                      <a:endParaRPr lang="en-US" altLang="zh-TW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lang="zh-TW" alt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生活化、實用性之主題，情境包括家庭、校園、公共場所、社交場合等。詞彙範圍以高中英文常用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4,500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字詞為主。</a:t>
                      </a: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11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</a:t>
                      </a:r>
                      <a:endParaRPr lang="en-US" altLang="zh-TW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TW" alt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一年兩試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，考生可擇優使用。</a:t>
                      </a:r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每次測驗共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分鐘（含說明時間）。</a:t>
                      </a: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069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</a:t>
                      </a:r>
                      <a:endParaRPr lang="en-US" altLang="zh-TW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r>
                        <a:rPr lang="zh-TW" alt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</a:t>
                      </a: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內容：看圖辨義、對答、簡短對話、短文聽解。</a:t>
                      </a:r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題型：皆為選擇題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單題、題組、四選一選擇題，共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題。</a:t>
                      </a: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11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</a:t>
                      </a:r>
                      <a:endParaRPr lang="en-US" altLang="zh-TW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</a:t>
                      </a:r>
                      <a:endParaRPr lang="zh-TW" alt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採等級制，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共分四等級：依序為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D080AB7-FA76-4970-BCDD-D83741B00129}"/>
              </a:ext>
            </a:extLst>
          </p:cNvPr>
          <p:cNvSpPr txBox="1"/>
          <p:nvPr/>
        </p:nvSpPr>
        <p:spPr>
          <a:xfrm>
            <a:off x="78355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英語聽力測驗</a:t>
            </a:r>
          </a:p>
        </p:txBody>
      </p:sp>
    </p:spTree>
    <p:extLst>
      <p:ext uri="{BB962C8B-B14F-4D97-AF65-F5344CB8AC3E}">
        <p14:creationId xmlns:p14="http://schemas.microsoft.com/office/powerpoint/2010/main" val="3289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4294967295"/>
          </p:nvPr>
        </p:nvSpPr>
        <p:spPr>
          <a:xfrm>
            <a:off x="503238" y="1298513"/>
            <a:ext cx="8640762" cy="411632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APCS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Advanced Placement Computer Science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）主要在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檢測學生的程式設計能力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測驗類型：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觀念題</a:t>
            </a:r>
            <a:endParaRPr lang="en-US" altLang="zh-TW" sz="28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實作題</a:t>
            </a:r>
            <a:endParaRPr lang="en-US" altLang="zh-TW" sz="28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高中學生皆可免費參加，但需要個人自行報名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996238" y="6357264"/>
            <a:ext cx="1147762" cy="363652"/>
          </a:xfrm>
        </p:spPr>
        <p:txBody>
          <a:bodyPr/>
          <a:lstStyle/>
          <a:p>
            <a:fld id="{022B156B-59AE-415F-B24B-8756D48BB977}" type="slidenum">
              <a:rPr lang="en-US" altLang="zh-TW" smtClean="0">
                <a:solidFill>
                  <a:srgbClr val="464646">
                    <a:tint val="75000"/>
                  </a:srgbClr>
                </a:solidFill>
              </a:rPr>
              <a:pPr/>
              <a:t>16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pic>
        <p:nvPicPr>
          <p:cNvPr id="11" name="圖片 1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0763"/>
            <a:ext cx="9144000" cy="122217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0457A3EC-686A-4038-8AA1-4FB52126996C}"/>
              </a:ext>
            </a:extLst>
          </p:cNvPr>
          <p:cNvSpPr txBox="1"/>
          <p:nvPr/>
        </p:nvSpPr>
        <p:spPr>
          <a:xfrm>
            <a:off x="723818" y="640942"/>
            <a:ext cx="802467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資訊</a:t>
            </a:r>
            <a:r>
              <a:rPr lang="zh-TW" altLang="en-US" sz="3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能力檢定</a:t>
            </a:r>
            <a:r>
              <a:rPr lang="en-US" altLang="zh-TW" sz="3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APCS</a:t>
            </a:r>
          </a:p>
        </p:txBody>
      </p:sp>
    </p:spTree>
    <p:extLst>
      <p:ext uri="{BB962C8B-B14F-4D97-AF65-F5344CB8AC3E}">
        <p14:creationId xmlns:p14="http://schemas.microsoft.com/office/powerpoint/2010/main" val="14508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663788" y="2651745"/>
            <a:ext cx="38164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分科測驗</a:t>
            </a:r>
            <a:endParaRPr lang="en-US" altLang="zh-TW" sz="44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負責考試單位：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大學考試分發委員會</a:t>
            </a:r>
            <a:r>
              <a:rPr lang="zh-TW" altLang="en-US" b="1" dirty="0">
                <a:solidFill>
                  <a:srgbClr val="C00000"/>
                </a:solidFill>
                <a:latin typeface="華康中圓體" pitchFamily="49" charset="-120"/>
                <a:ea typeface="華康中圓體" pitchFamily="49" charset="-120"/>
              </a:rPr>
              <a:t>                        </a:t>
            </a:r>
            <a:r>
              <a:rPr lang="en-US" altLang="zh-TW" b="1" dirty="0">
                <a:solidFill>
                  <a:srgbClr val="FFC7C0"/>
                </a:solidFill>
                <a:latin typeface="華康中圓體" pitchFamily="49" charset="-120"/>
                <a:ea typeface="華康中圓體" pitchFamily="49" charset="-120"/>
                <a:hlinkClick r:id="rId2"/>
              </a:rPr>
              <a:t>http://www.cape.edu.tw/</a:t>
            </a:r>
            <a:endParaRPr lang="en-US" altLang="zh-TW" b="1" dirty="0">
              <a:solidFill>
                <a:srgbClr val="FFC7C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D97C85DE-0BFF-4B7F-9B86-0FEEBE8B1602}"/>
              </a:ext>
            </a:extLst>
          </p:cNvPr>
          <p:cNvSpPr/>
          <p:nvPr/>
        </p:nvSpPr>
        <p:spPr>
          <a:xfrm>
            <a:off x="3311860" y="4810788"/>
            <a:ext cx="2592288" cy="671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考試時間：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月初（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天）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5CA4DC73-6948-4228-B697-C1EF10515106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三、考試情報站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96D6BFA-528E-4695-9DFE-6290660472B8}"/>
              </a:ext>
            </a:extLst>
          </p:cNvPr>
          <p:cNvSpPr/>
          <p:nvPr/>
        </p:nvSpPr>
        <p:spPr>
          <a:xfrm>
            <a:off x="2462925" y="1755101"/>
            <a:ext cx="3924012" cy="1108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大學入門票：考試篇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="" xmlns:a16="http://schemas.microsoft.com/office/drawing/2014/main" id="{518CF331-41BF-42A7-AA08-077DB0777EE6}"/>
              </a:ext>
            </a:extLst>
          </p:cNvPr>
          <p:cNvGrpSpPr/>
          <p:nvPr/>
        </p:nvGrpSpPr>
        <p:grpSpPr>
          <a:xfrm>
            <a:off x="8637431" y="-1"/>
            <a:ext cx="583814" cy="549388"/>
            <a:chOff x="8671355" y="0"/>
            <a:chExt cx="603107" cy="473152"/>
          </a:xfrm>
        </p:grpSpPr>
        <p:sp>
          <p:nvSpPr>
            <p:cNvPr id="15" name="淚滴形 14">
              <a:extLst>
                <a:ext uri="{FF2B5EF4-FFF2-40B4-BE49-F238E27FC236}">
                  <a16:creationId xmlns="" xmlns:a16="http://schemas.microsoft.com/office/drawing/2014/main" id="{A6F469D0-17EC-465E-96B9-E6BBE3F0B58D}"/>
                </a:ext>
              </a:extLst>
            </p:cNvPr>
            <p:cNvSpPr/>
            <p:nvPr/>
          </p:nvSpPr>
          <p:spPr>
            <a:xfrm>
              <a:off x="8712331" y="0"/>
              <a:ext cx="473153" cy="473152"/>
            </a:xfrm>
            <a:prstGeom prst="teardrop">
              <a:avLst/>
            </a:prstGeom>
            <a:solidFill>
              <a:srgbClr val="E2D0FC"/>
            </a:solidFill>
            <a:ln>
              <a:solidFill>
                <a:srgbClr val="D4BAF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C7C0">
                    <a:lumMod val="50000"/>
                  </a:srgbClr>
                </a:solidFill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="" xmlns:a16="http://schemas.microsoft.com/office/drawing/2014/main" id="{57A3EC7D-44C5-4522-BE0B-38F4E04ED212}"/>
                </a:ext>
              </a:extLst>
            </p:cNvPr>
            <p:cNvSpPr txBox="1"/>
            <p:nvPr/>
          </p:nvSpPr>
          <p:spPr>
            <a:xfrm>
              <a:off x="8671355" y="45833"/>
              <a:ext cx="603107" cy="318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28167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072</a:t>
              </a:r>
              <a:endParaRPr lang="zh-TW" altLang="en-US" dirty="0">
                <a:solidFill>
                  <a:srgbClr val="2816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0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826605"/>
              </p:ext>
            </p:extLst>
          </p:nvPr>
        </p:nvGraphicFramePr>
        <p:xfrm>
          <a:off x="783560" y="1289971"/>
          <a:ext cx="7577377" cy="4515297"/>
        </p:xfrm>
        <a:graphic>
          <a:graphicData uri="http://schemas.openxmlformats.org/drawingml/2006/table">
            <a:tbl>
              <a:tblPr/>
              <a:tblGrid>
                <a:gridCol w="1268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092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53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考試日期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月初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天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7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考試科目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數甲、物理、化學、生物、歷史、地理、公民與社會</a:t>
                      </a:r>
                      <a:endParaRPr kumimoji="1" lang="en-US" altLang="zh-TW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七科，自行選考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3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考試範圍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高中三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學年</a:t>
                      </a:r>
                      <a:endParaRPr kumimoji="1" lang="en-US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部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定必修</a:t>
                      </a:r>
                      <a:r>
                        <a:rPr kumimoji="1" lang="en-US" altLang="zh-TW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加深加廣選修課程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C9A981E6-0F73-473A-8AF5-D75BBC9FE379}"/>
              </a:ext>
            </a:extLst>
          </p:cNvPr>
          <p:cNvSpPr txBox="1"/>
          <p:nvPr/>
        </p:nvSpPr>
        <p:spPr>
          <a:xfrm>
            <a:off x="3923949" y="662451"/>
            <a:ext cx="276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SzPct val="80000"/>
            </a:pP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【1.</a:t>
            </a:r>
            <a:r>
              <a:rPr lang="zh-TW" altLang="en-US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考試時間</a:t>
            </a: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8DF496E5-C874-4F30-A7EF-E6FED4E855C9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分科測驗（</a:t>
            </a:r>
            <a:r>
              <a:rPr lang="en-US" altLang="zh-TW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Y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5997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951820" y="2801525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endParaRPr lang="en-US" altLang="zh-TW" sz="54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負責考試單位：各校自行辦理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E54103D8-351E-492D-BF6F-B73850DDB62A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、選才方式</a:t>
            </a:r>
            <a:endParaRPr lang="zh-TW" altLang="en-US" sz="33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95EEB9E3-47F3-46C0-B32C-7317E1EC3428}"/>
              </a:ext>
            </a:extLst>
          </p:cNvPr>
          <p:cNvSpPr txBox="1"/>
          <p:nvPr/>
        </p:nvSpPr>
        <p:spPr>
          <a:xfrm>
            <a:off x="2419121" y="2090714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大學入門票：管道篇</a:t>
            </a:r>
          </a:p>
        </p:txBody>
      </p:sp>
    </p:spTree>
    <p:extLst>
      <p:ext uri="{BB962C8B-B14F-4D97-AF65-F5344CB8AC3E}">
        <p14:creationId xmlns:p14="http://schemas.microsoft.com/office/powerpoint/2010/main" val="15601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berylee\008行政活動\106親職座談會\風鈴花桌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8" y="4"/>
            <a:ext cx="9211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35802" y="3573058"/>
            <a:ext cx="4708217" cy="2375893"/>
          </a:xfrm>
        </p:spPr>
        <p:txBody>
          <a:bodyPr rtlCol="0">
            <a:normAutofit fontScale="90000"/>
          </a:bodyPr>
          <a:lstStyle/>
          <a:p>
            <a:r>
              <a:rPr lang="zh-TW" altLang="en-US" sz="4000" dirty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>高一生涯</a:t>
            </a:r>
            <a:r>
              <a:rPr lang="zh-TW" altLang="en-US" sz="4000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>規劃科老師</a:t>
            </a:r>
            <a:r>
              <a:rPr lang="en-US" altLang="zh-TW" sz="4000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</a:br>
            <a:r>
              <a:rPr lang="zh-TW" altLang="en-US" sz="4000" b="1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>輔導處輔導組</a:t>
            </a:r>
            <a:r>
              <a:rPr lang="en-US" altLang="zh-TW" sz="4000" b="1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/>
            </a:r>
            <a:br>
              <a:rPr lang="en-US" altLang="zh-TW" sz="4000" b="1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</a:br>
            <a:r>
              <a:rPr lang="zh-TW" altLang="en-US" sz="4000" b="1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>        </a:t>
            </a:r>
            <a:r>
              <a:rPr lang="zh-TW" altLang="en-US" sz="4000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>王志豪</a:t>
            </a:r>
            <a:r>
              <a:rPr lang="zh-TW" altLang="en-US" sz="4000" b="1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>組長</a:t>
            </a:r>
            <a:r>
              <a:rPr lang="en-US" altLang="zh-TW" sz="3600" b="1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  <a:t/>
            </a:r>
            <a:br>
              <a:rPr lang="en-US" altLang="zh-TW" sz="3600" b="1" dirty="0" smtClean="0">
                <a:solidFill>
                  <a:srgbClr val="002060"/>
                </a:solidFill>
                <a:latin typeface="華康儷楷書" pitchFamily="65" charset="-120"/>
                <a:ea typeface="華康儷楷書" pitchFamily="65" charset="-120"/>
              </a:rPr>
            </a:br>
            <a:endParaRPr lang="zh-TW" altLang="en-US" sz="2000" b="1" dirty="0">
              <a:solidFill>
                <a:srgbClr val="002060"/>
              </a:solidFill>
              <a:latin typeface="華康儷楷書" pitchFamily="65" charset="-120"/>
              <a:ea typeface="華康儷楷書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1364" y="476733"/>
            <a:ext cx="85776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zh-TW" altLang="zh-TW" sz="7200" b="1" cap="small" dirty="0" smtClean="0">
                <a:solidFill>
                  <a:srgbClr val="002060"/>
                </a:solidFill>
                <a:latin typeface="+mj-lt"/>
                <a:ea typeface="文鼎粗隸" pitchFamily="49" charset="-120"/>
                <a:cs typeface="+mj-cs"/>
              </a:rPr>
              <a:t>高一新生</a:t>
            </a:r>
            <a:endParaRPr lang="en-US" altLang="zh-TW" sz="7200" b="1" cap="small" dirty="0" smtClean="0">
              <a:solidFill>
                <a:srgbClr val="002060"/>
              </a:solidFill>
              <a:latin typeface="+mj-lt"/>
              <a:ea typeface="文鼎粗隸" pitchFamily="49" charset="-120"/>
              <a:cs typeface="+mj-cs"/>
            </a:endParaRPr>
          </a:p>
          <a:p>
            <a:pPr algn="ctr">
              <a:spcAft>
                <a:spcPts val="0"/>
              </a:spcAft>
              <a:defRPr/>
            </a:pPr>
            <a:r>
              <a:rPr lang="zh-TW" altLang="zh-TW" sz="7200" b="1" cap="small" dirty="0" smtClean="0">
                <a:solidFill>
                  <a:srgbClr val="002060"/>
                </a:solidFill>
                <a:latin typeface="+mj-lt"/>
                <a:ea typeface="文鼎粗隸" pitchFamily="49" charset="-120"/>
                <a:cs typeface="+mj-cs"/>
              </a:rPr>
              <a:t>親</a:t>
            </a:r>
            <a:r>
              <a:rPr lang="zh-TW" altLang="zh-TW" sz="7200" b="1" cap="small" dirty="0">
                <a:solidFill>
                  <a:srgbClr val="002060"/>
                </a:solidFill>
                <a:latin typeface="+mj-lt"/>
                <a:ea typeface="文鼎粗隸" pitchFamily="49" charset="-120"/>
                <a:cs typeface="+mj-cs"/>
              </a:rPr>
              <a:t>職座談會</a:t>
            </a:r>
          </a:p>
        </p:txBody>
      </p:sp>
    </p:spTree>
    <p:extLst>
      <p:ext uri="{BB962C8B-B14F-4D97-AF65-F5344CB8AC3E}">
        <p14:creationId xmlns:p14="http://schemas.microsoft.com/office/powerpoint/2010/main" val="28165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BF9807D7-E268-4B0E-9E57-AFB379F8C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70337"/>
            <a:ext cx="8568952" cy="5681482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="" xmlns:a16="http://schemas.microsoft.com/office/drawing/2014/main" id="{A52AB130-9C64-4428-8F4D-6DFBA95D9DAA}"/>
              </a:ext>
            </a:extLst>
          </p:cNvPr>
          <p:cNvSpPr txBox="1"/>
          <p:nvPr/>
        </p:nvSpPr>
        <p:spPr>
          <a:xfrm>
            <a:off x="783584" y="570169"/>
            <a:ext cx="234826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特殊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選才：</a:t>
            </a:r>
            <a:endParaRPr lang="zh-TW" altLang="en-US" sz="14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0" r="63008" b="75259"/>
          <a:stretch/>
        </p:blipFill>
        <p:spPr bwMode="auto">
          <a:xfrm>
            <a:off x="2987834" y="343864"/>
            <a:ext cx="4509995" cy="82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0549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24053406"/>
              </p:ext>
            </p:extLst>
          </p:nvPr>
        </p:nvGraphicFramePr>
        <p:xfrm>
          <a:off x="784572" y="1701767"/>
          <a:ext cx="7862887" cy="4367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5C68CDA4-01F4-4458-AAD3-9D3205A6475A}"/>
              </a:ext>
            </a:extLst>
          </p:cNvPr>
          <p:cNvSpPr txBox="1"/>
          <p:nvPr/>
        </p:nvSpPr>
        <p:spPr>
          <a:xfrm>
            <a:off x="783550" y="570169"/>
            <a:ext cx="5156617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特殊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選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才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入學管道</a:t>
            </a:r>
          </a:p>
        </p:txBody>
      </p:sp>
    </p:spTree>
    <p:extLst>
      <p:ext uri="{BB962C8B-B14F-4D97-AF65-F5344CB8AC3E}">
        <p14:creationId xmlns:p14="http://schemas.microsoft.com/office/powerpoint/2010/main" val="18224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4294967295"/>
          </p:nvPr>
        </p:nvSpPr>
        <p:spPr>
          <a:xfrm>
            <a:off x="503238" y="1644493"/>
            <a:ext cx="8640762" cy="411632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APCS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Advanced Placement Computer Science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）主要在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檢測學生的程式設計能力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測驗類型：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觀念題</a:t>
            </a:r>
            <a:endParaRPr lang="en-US" altLang="zh-TW" sz="28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實作題</a:t>
            </a:r>
            <a:endParaRPr lang="en-US" altLang="zh-TW" sz="28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高中學生皆可免費參加，但需要個人自行報名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996238" y="6357264"/>
            <a:ext cx="1147762" cy="363652"/>
          </a:xfrm>
        </p:spPr>
        <p:txBody>
          <a:bodyPr/>
          <a:lstStyle/>
          <a:p>
            <a:fld id="{022B156B-59AE-415F-B24B-8756D48BB977}" type="slidenum">
              <a:rPr lang="en-US" altLang="zh-TW" smtClean="0">
                <a:solidFill>
                  <a:srgbClr val="464646">
                    <a:tint val="75000"/>
                  </a:srgbClr>
                </a:solidFill>
              </a:rPr>
              <a:pPr/>
              <a:t>22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pic>
        <p:nvPicPr>
          <p:cNvPr id="11" name="圖片 1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0763"/>
            <a:ext cx="9144000" cy="122217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0457A3EC-686A-4038-8AA1-4FB52126996C}"/>
              </a:ext>
            </a:extLst>
          </p:cNvPr>
          <p:cNvSpPr txBox="1"/>
          <p:nvPr/>
        </p:nvSpPr>
        <p:spPr>
          <a:xfrm>
            <a:off x="702224" y="640920"/>
            <a:ext cx="802467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資訊</a:t>
            </a:r>
            <a:r>
              <a:rPr lang="zh-TW" altLang="en-US" sz="4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能力檢定</a:t>
            </a:r>
            <a:r>
              <a:rPr lang="en-US" altLang="zh-TW" sz="4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APCS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623"/>
            <a:ext cx="9166626" cy="262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72" y="3"/>
            <a:ext cx="2887477" cy="292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0" y="5529970"/>
            <a:ext cx="9168160" cy="103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54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771800" y="2909744"/>
            <a:ext cx="34563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繁星推薦</a:t>
            </a:r>
            <a:endParaRPr lang="en-US" altLang="zh-TW" sz="44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負責考試單位：甄選入學委員會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7D72778A-E482-4C5A-A8A1-C3604C70CC24}"/>
              </a:ext>
            </a:extLst>
          </p:cNvPr>
          <p:cNvSpPr/>
          <p:nvPr/>
        </p:nvSpPr>
        <p:spPr>
          <a:xfrm>
            <a:off x="3131840" y="4431392"/>
            <a:ext cx="2736304" cy="671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</a:t>
            </a:r>
            <a:r>
              <a:rPr lang="zh-TW" altLang="en-US" b="1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~4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月初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D06BC365-43E4-4301-92DC-12EEAD082710}"/>
              </a:ext>
            </a:extLst>
          </p:cNvPr>
          <p:cNvSpPr txBox="1"/>
          <p:nvPr/>
        </p:nvSpPr>
        <p:spPr>
          <a:xfrm>
            <a:off x="2419111" y="209070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大學入門票：管道篇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7A675570-424B-4B58-93F2-729B8C9EC18E}"/>
              </a:ext>
            </a:extLst>
          </p:cNvPr>
          <p:cNvSpPr txBox="1"/>
          <p:nvPr/>
        </p:nvSpPr>
        <p:spPr>
          <a:xfrm>
            <a:off x="5868163" y="6278933"/>
            <a:ext cx="2051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Fun</a:t>
            </a:r>
            <a:r>
              <a:rPr lang="zh-TW" altLang="en-US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心探索趣 </a:t>
            </a:r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P.9</a:t>
            </a:r>
            <a:endParaRPr lang="en-US" altLang="zh-TW" b="1" dirty="0">
              <a:solidFill>
                <a:srgbClr val="FDB7BD">
                  <a:lumMod val="75000"/>
                </a:srgb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E54103D8-351E-492D-BF6F-B73850DDB62A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、選才方式</a:t>
            </a:r>
            <a:endParaRPr lang="zh-TW" altLang="en-US" sz="33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44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119528791"/>
              </p:ext>
            </p:extLst>
          </p:nvPr>
        </p:nvGraphicFramePr>
        <p:xfrm>
          <a:off x="274099" y="1356320"/>
          <a:ext cx="8595802" cy="467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B40EA483-EFE8-4072-A929-904B5C62D71A}"/>
              </a:ext>
            </a:extLst>
          </p:cNvPr>
          <p:cNvSpPr txBox="1"/>
          <p:nvPr/>
        </p:nvSpPr>
        <p:spPr>
          <a:xfrm>
            <a:off x="783718" y="570169"/>
            <a:ext cx="7028825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繁星推薦：學生報名</a:t>
            </a:r>
          </a:p>
        </p:txBody>
      </p:sp>
      <p:sp>
        <p:nvSpPr>
          <p:cNvPr id="2" name="六角星形 1"/>
          <p:cNvSpPr/>
          <p:nvPr/>
        </p:nvSpPr>
        <p:spPr>
          <a:xfrm>
            <a:off x="971600" y="476672"/>
            <a:ext cx="7200800" cy="6138042"/>
          </a:xfrm>
          <a:prstGeom prst="star6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德光的校內規定：</a:t>
            </a:r>
            <a:endParaRPr lang="en-US" altLang="zh-TW" sz="3600" dirty="0" smtClean="0">
              <a:solidFill>
                <a:srgbClr val="FF0000"/>
              </a:solidFill>
              <a:ea typeface="文鼎勘亭流" panose="02010609010101010101" pitchFamily="49" charset="-120"/>
            </a:endParaRPr>
          </a:p>
          <a:p>
            <a:pPr algn="ctr"/>
            <a:r>
              <a:rPr lang="zh-TW" altLang="en-US" sz="3600" dirty="0">
                <a:solidFill>
                  <a:srgbClr val="FF0000"/>
                </a:solidFill>
                <a:ea typeface="文鼎勘亭流" panose="02010609010101010101" pitchFamily="49" charset="-120"/>
              </a:rPr>
              <a:t>三</a:t>
            </a:r>
            <a:r>
              <a:rPr lang="zh-TW" altLang="en-US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年內被</a:t>
            </a:r>
            <a:r>
              <a:rPr lang="en-US" altLang="zh-TW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“</a:t>
            </a:r>
            <a:r>
              <a:rPr lang="zh-TW" altLang="en-US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記大過以上</a:t>
            </a:r>
            <a:r>
              <a:rPr lang="en-US" altLang="zh-TW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”</a:t>
            </a:r>
          </a:p>
          <a:p>
            <a:pPr algn="ctr"/>
            <a:r>
              <a:rPr lang="zh-TW" altLang="en-US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的紀錄</a:t>
            </a:r>
            <a:endParaRPr lang="en-US" altLang="zh-TW" sz="3600" dirty="0" smtClean="0">
              <a:solidFill>
                <a:srgbClr val="FF0000"/>
              </a:solidFill>
              <a:ea typeface="文鼎勘亭流" panose="02010609010101010101" pitchFamily="49" charset="-120"/>
            </a:endParaRPr>
          </a:p>
          <a:p>
            <a:pPr algn="ctr"/>
            <a:r>
              <a:rPr lang="zh-TW" altLang="en-US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不予推薦</a:t>
            </a:r>
            <a:endParaRPr lang="en-US" altLang="zh-TW" sz="3600" dirty="0" smtClean="0">
              <a:solidFill>
                <a:srgbClr val="FF0000"/>
              </a:solidFill>
              <a:ea typeface="文鼎勘亭流" panose="02010609010101010101" pitchFamily="49" charset="-120"/>
            </a:endParaRPr>
          </a:p>
          <a:p>
            <a:pPr algn="ctr"/>
            <a:r>
              <a:rPr lang="en-US" altLang="zh-TW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(</a:t>
            </a:r>
            <a:r>
              <a:rPr lang="zh-TW" altLang="en-US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銷過也不行</a:t>
            </a:r>
            <a:r>
              <a:rPr lang="en-US" altLang="zh-TW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)</a:t>
            </a:r>
          </a:p>
          <a:p>
            <a:pPr algn="ctr"/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8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運氣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20" y="1620931"/>
            <a:ext cx="3805695" cy="456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形圖說文字 5"/>
          <p:cNvSpPr/>
          <p:nvPr/>
        </p:nvSpPr>
        <p:spPr>
          <a:xfrm>
            <a:off x="4586875" y="1806912"/>
            <a:ext cx="4206284" cy="4192481"/>
          </a:xfrm>
          <a:prstGeom prst="wedgeEllipseCallout">
            <a:avLst>
              <a:gd name="adj1" fmla="val -65460"/>
              <a:gd name="adj2" fmla="val 8628"/>
            </a:avLst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" tIns="27000" rIns="54000" bIns="27000" rtlCol="0" anchor="ctr"/>
          <a:lstStyle/>
          <a:p>
            <a:r>
              <a:rPr lang="zh-TW" altLang="en-US" sz="3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最重要的事：</a:t>
            </a:r>
            <a:endParaRPr lang="en-US" altLang="zh-TW" sz="36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en-US" altLang="zh-TW" sz="3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學期的</a:t>
            </a:r>
            <a:r>
              <a:rPr lang="zh-TW" altLang="en-US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成績</a:t>
            </a:r>
            <a:endParaRPr lang="en-US" altLang="zh-TW" sz="36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en-US" altLang="zh-TW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50%)</a:t>
            </a:r>
            <a:endParaRPr lang="en-US" altLang="zh-TW" sz="36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6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學測成績</a:t>
            </a:r>
            <a:endParaRPr lang="en-US" altLang="zh-TW" sz="36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3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搶到第一輪分發</a:t>
            </a:r>
            <a:endParaRPr lang="en-US" altLang="zh-TW" sz="33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3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錄取</a:t>
            </a:r>
            <a:r>
              <a:rPr lang="zh-TW" altLang="en-US" sz="33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機會才會大</a:t>
            </a:r>
            <a:endParaRPr lang="en-US" altLang="zh-TW" sz="33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32EDC87B-8033-468E-8AE0-A03B24A5916C}"/>
              </a:ext>
            </a:extLst>
          </p:cNvPr>
          <p:cNvSpPr txBox="1"/>
          <p:nvPr/>
        </p:nvSpPr>
        <p:spPr>
          <a:xfrm>
            <a:off x="786056" y="665537"/>
            <a:ext cx="757188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繁星推薦：大學兩輪分發規則</a:t>
            </a:r>
            <a:r>
              <a:rPr lang="zh-TW" altLang="en-US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（第８學群）</a:t>
            </a:r>
            <a:endParaRPr lang="zh-TW" altLang="en-US" sz="33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650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454238" y="2753180"/>
            <a:ext cx="39604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個人申請</a:t>
            </a:r>
            <a:endParaRPr lang="en-US" altLang="zh-TW" sz="44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負責考試單位：甄選入學委員會</a:t>
            </a:r>
            <a:endParaRPr lang="en-US" altLang="zh-TW" b="1" dirty="0">
              <a:solidFill>
                <a:srgbClr val="FFC7C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D47AB152-A4C7-4EC0-8FDA-A6F00C3C9ACF}"/>
              </a:ext>
            </a:extLst>
          </p:cNvPr>
          <p:cNvSpPr/>
          <p:nvPr/>
        </p:nvSpPr>
        <p:spPr>
          <a:xfrm>
            <a:off x="3133433" y="4123956"/>
            <a:ext cx="2736304" cy="671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</a:t>
            </a:r>
            <a:r>
              <a:rPr lang="zh-TW" altLang="en-US" b="1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4~5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491BF8C6-C16B-4CF2-A69D-1E62C88BC1D0}"/>
              </a:ext>
            </a:extLst>
          </p:cNvPr>
          <p:cNvSpPr txBox="1"/>
          <p:nvPr/>
        </p:nvSpPr>
        <p:spPr>
          <a:xfrm>
            <a:off x="2419103" y="2090703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大學入門票：管道篇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636E3BDE-63F8-4FC7-BC7B-9136157AF978}"/>
              </a:ext>
            </a:extLst>
          </p:cNvPr>
          <p:cNvSpPr txBox="1"/>
          <p:nvPr/>
        </p:nvSpPr>
        <p:spPr>
          <a:xfrm>
            <a:off x="5868163" y="6278933"/>
            <a:ext cx="2051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Fun</a:t>
            </a:r>
            <a:r>
              <a:rPr lang="zh-TW" altLang="en-US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心探索趣 </a:t>
            </a:r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P.10</a:t>
            </a:r>
            <a:endParaRPr lang="en-US" altLang="zh-TW" b="1" dirty="0">
              <a:solidFill>
                <a:srgbClr val="FDB7BD">
                  <a:lumMod val="75000"/>
                </a:srgb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E54103D8-351E-492D-BF6F-B73850DDB62A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、選才方式</a:t>
            </a:r>
            <a:endParaRPr lang="zh-TW" altLang="en-US" sz="33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4397B2AE-B86E-46E2-8308-2B2993DF8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5" t="15949" r="24343" b="9400"/>
          <a:stretch/>
        </p:blipFill>
        <p:spPr>
          <a:xfrm>
            <a:off x="4805772" y="908524"/>
            <a:ext cx="4019714" cy="5219027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1364558"/>
            <a:ext cx="7467600" cy="622801"/>
          </a:xfrm>
          <a:prstGeom prst="rect">
            <a:avLst/>
          </a:prstGeom>
        </p:spPr>
        <p:txBody>
          <a:bodyPr/>
          <a:lstStyle/>
          <a:p>
            <a:pPr defTabSz="685800">
              <a:spcBef>
                <a:spcPct val="0"/>
              </a:spcBef>
              <a:defRPr/>
            </a:pPr>
            <a:r>
              <a:rPr lang="zh-TW" altLang="en-US" sz="2700" b="1" cap="small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每人申請最多</a:t>
            </a:r>
            <a:r>
              <a:rPr lang="zh-TW" altLang="en-US" sz="4000" b="1" u="sng" cap="small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六個</a:t>
            </a:r>
            <a:r>
              <a:rPr lang="zh-TW" altLang="en-US" sz="2700" b="1" cap="small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校系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27584" y="2082000"/>
            <a:ext cx="3672408" cy="4349331"/>
          </a:xfrm>
          <a:prstGeom prst="rect">
            <a:avLst/>
          </a:prstGeom>
        </p:spPr>
        <p:txBody>
          <a:bodyPr/>
          <a:lstStyle/>
          <a:p>
            <a:pPr marL="205740" indent="-205740" defTabSz="685800">
              <a:spcBef>
                <a:spcPts val="450"/>
              </a:spcBef>
              <a:buClr>
                <a:srgbClr val="000000"/>
              </a:buClr>
              <a:buSzPct val="70000"/>
              <a:buFont typeface="Wingdings"/>
              <a:buChar char=""/>
              <a:defRPr/>
            </a:pPr>
            <a:r>
              <a:rPr lang="zh-TW" altLang="en-US" sz="2100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大學得限制考生僅能申請該校一學系（組），違者取消考生報名該大學所有校系（組）之申請，請參閱個人申請招生簡章首頁</a:t>
            </a:r>
            <a:r>
              <a:rPr lang="zh-TW" altLang="en-US" sz="2100" dirty="0">
                <a:solidFill>
                  <a:srgbClr val="FFC7C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sz="2100" b="1" dirty="0">
                <a:solidFill>
                  <a:srgbClr val="FFC7C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招生學校暨個人申請選填學系（組）限制一覽表</a:t>
            </a:r>
            <a:r>
              <a:rPr lang="zh-TW" altLang="en-US" sz="2100" dirty="0">
                <a:solidFill>
                  <a:srgbClr val="FFC7C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2100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16" name="圓角矩形圖說文字 15"/>
          <p:cNvSpPr/>
          <p:nvPr/>
        </p:nvSpPr>
        <p:spPr>
          <a:xfrm>
            <a:off x="1133364" y="4870742"/>
            <a:ext cx="5904656" cy="1723361"/>
          </a:xfrm>
          <a:prstGeom prst="wedgeRoundRectCallout">
            <a:avLst>
              <a:gd name="adj1" fmla="val -11446"/>
              <a:gd name="adj2" fmla="val -66261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1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例如：臺北藝術大學</a:t>
            </a:r>
            <a:r>
              <a:rPr lang="zh-TW" altLang="en-US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限填該校</a:t>
            </a:r>
            <a:r>
              <a:rPr lang="en-US" altLang="zh-TW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系</a:t>
            </a:r>
            <a:r>
              <a:rPr lang="zh-TW" altLang="en-US" sz="21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1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1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      臺北教育、嘉義大學</a:t>
            </a:r>
            <a:r>
              <a:rPr lang="zh-TW" altLang="en-US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填該校</a:t>
            </a:r>
            <a:r>
              <a:rPr lang="en-US" altLang="zh-TW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系</a:t>
            </a:r>
            <a:r>
              <a:rPr lang="zh-TW" altLang="en-US" sz="21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1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1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      中國醫、交大、中央、彰師等</a:t>
            </a:r>
            <a:r>
              <a:rPr lang="zh-TW" altLang="en-US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限填該校</a:t>
            </a:r>
            <a:r>
              <a:rPr lang="en-US" altLang="zh-TW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100" b="1" dirty="0">
                <a:solidFill>
                  <a:srgbClr val="FFC7C0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系</a:t>
            </a:r>
            <a:r>
              <a:rPr lang="zh-TW" altLang="en-US" sz="21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100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96FE74D9-E9E0-4CD8-8ABA-AEB2806139B2}"/>
              </a:ext>
            </a:extLst>
          </p:cNvPr>
          <p:cNvSpPr txBox="1"/>
          <p:nvPr/>
        </p:nvSpPr>
        <p:spPr>
          <a:xfrm>
            <a:off x="786056" y="665529"/>
            <a:ext cx="757188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申請大學入學</a:t>
            </a:r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管道</a:t>
            </a:r>
            <a:endParaRPr lang="zh-TW" altLang="en-US" sz="33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73757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/>
          </p:cNvSpPr>
          <p:nvPr/>
        </p:nvSpPr>
        <p:spPr>
          <a:xfrm>
            <a:off x="810102" y="1529048"/>
            <a:ext cx="7609319" cy="498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zh-TW" altLang="en-US" sz="24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招生網頁：</a:t>
            </a:r>
            <a:r>
              <a:rPr lang="en-US" altLang="zh-TW" sz="24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https://caac.jctv.ntut.edu.tw</a:t>
            </a:r>
            <a:r>
              <a:rPr lang="en-US" altLang="zh-TW" sz="24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lnSpc>
                <a:spcPts val="3200"/>
              </a:lnSpc>
            </a:pP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高中生申請入學</a:t>
            </a:r>
            <a:r>
              <a:rPr lang="zh-TW" altLang="en-US" sz="24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4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採計學測成績</a:t>
            </a:r>
            <a:r>
              <a:rPr lang="zh-TW" altLang="en-US" sz="24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4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不需要</a:t>
            </a:r>
            <a:r>
              <a:rPr lang="zh-TW" altLang="en-US" sz="24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加考專業科目及統一入學考試。</a:t>
            </a:r>
          </a:p>
          <a:p>
            <a:pPr marL="0">
              <a:lnSpc>
                <a:spcPts val="5000"/>
              </a:lnSpc>
              <a:spcBef>
                <a:spcPts val="0"/>
              </a:spcBef>
            </a:pPr>
            <a:r>
              <a:rPr lang="zh-TW" altLang="en-US" b="1" dirty="0">
                <a:solidFill>
                  <a:srgbClr val="464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每人最多可</a:t>
            </a:r>
            <a:r>
              <a:rPr lang="zh-TW" altLang="en-US" b="1" dirty="0" smtClean="0">
                <a:solidFill>
                  <a:srgbClr val="464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en-US" sz="4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五個</a:t>
            </a:r>
            <a:r>
              <a:rPr lang="zh-TW" altLang="en-US" b="1" dirty="0">
                <a:solidFill>
                  <a:srgbClr val="464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校系。（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部分學校會限制只能填一系</a:t>
            </a:r>
            <a:r>
              <a:rPr lang="zh-TW" altLang="en-US" b="1" dirty="0">
                <a:solidFill>
                  <a:srgbClr val="464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，例如：臺科大、北科大</a:t>
            </a:r>
            <a:r>
              <a:rPr lang="zh-TW" altLang="en-US" b="1" dirty="0" smtClean="0">
                <a:solidFill>
                  <a:srgbClr val="464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b="1" dirty="0">
              <a:solidFill>
                <a:srgbClr val="46464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E132820D-8593-4FC1-96F8-C0B549BC26ED}"/>
              </a:ext>
            </a:extLst>
          </p:cNvPr>
          <p:cNvSpPr txBox="1"/>
          <p:nvPr/>
        </p:nvSpPr>
        <p:spPr>
          <a:xfrm>
            <a:off x="723797" y="641016"/>
            <a:ext cx="672852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申請</a:t>
            </a:r>
            <a:r>
              <a:rPr lang="zh-TW" altLang="en-US" sz="32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科技</a:t>
            </a:r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校</a:t>
            </a:r>
            <a:r>
              <a:rPr lang="zh-TW" altLang="en-US" sz="32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院入學管道</a:t>
            </a:r>
            <a:endParaRPr lang="en-US" altLang="zh-TW" sz="32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0B80164A-0A77-46C6-8512-6215F6B409F3}"/>
              </a:ext>
            </a:extLst>
          </p:cNvPr>
          <p:cNvSpPr txBox="1"/>
          <p:nvPr/>
        </p:nvSpPr>
        <p:spPr>
          <a:xfrm>
            <a:off x="5220073" y="6297250"/>
            <a:ext cx="2051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Fun</a:t>
            </a:r>
            <a:r>
              <a:rPr lang="zh-TW" altLang="en-US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心探索趣 </a:t>
            </a:r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P.11</a:t>
            </a:r>
            <a:endParaRPr lang="en-US" altLang="zh-TW" b="1" dirty="0">
              <a:solidFill>
                <a:srgbClr val="FDB7BD">
                  <a:lumMod val="75000"/>
                </a:srgb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08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t="9168" r="5555" b="4390"/>
          <a:stretch/>
        </p:blipFill>
        <p:spPr bwMode="auto">
          <a:xfrm>
            <a:off x="172" y="260647"/>
            <a:ext cx="905816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ãå¤ªé½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34" y="-243407"/>
            <a:ext cx="1725326" cy="17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8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講綱</a:t>
            </a:r>
            <a:endParaRPr lang="zh-TW" altLang="en-US" sz="5400" b="1" u="sng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907704" y="1988840"/>
            <a:ext cx="5544616" cy="4464496"/>
          </a:xfrm>
        </p:spPr>
        <p:txBody>
          <a:bodyPr/>
          <a:lstStyle/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生涯決定金三角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高中生涯進路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考試情報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才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95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4" t="13878" r="11706" b="10139"/>
          <a:stretch/>
        </p:blipFill>
        <p:spPr bwMode="auto">
          <a:xfrm>
            <a:off x="5891" y="260647"/>
            <a:ext cx="903077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ãå¤ªé½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50" y="-312550"/>
            <a:ext cx="1725326" cy="17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4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1" t="9051" r="32222" b="2646"/>
          <a:stretch/>
        </p:blipFill>
        <p:spPr bwMode="auto">
          <a:xfrm rot="5400000">
            <a:off x="1221256" y="-1053835"/>
            <a:ext cx="6798082" cy="90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95536" y="332655"/>
            <a:ext cx="8496944" cy="316835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b="1" dirty="0" smtClean="0">
                <a:solidFill>
                  <a:schemeClr val="tx1"/>
                </a:solidFill>
                <a:latin typeface="Wide Latin" panose="020A0A07050505020404" pitchFamily="18" charset="0"/>
              </a:rPr>
              <a:t>高中學習地圖</a:t>
            </a:r>
            <a:r>
              <a:rPr lang="en-US" altLang="zh-TW" sz="6000" b="1" dirty="0" smtClean="0">
                <a:solidFill>
                  <a:schemeClr val="accent6">
                    <a:lumMod val="75000"/>
                  </a:schemeClr>
                </a:solidFill>
                <a:latin typeface="Wide Latin" panose="020A0A07050505020404" pitchFamily="18" charset="0"/>
              </a:rPr>
              <a:t/>
            </a:r>
            <a:br>
              <a:rPr lang="en-US" altLang="zh-TW" sz="6000" b="1" dirty="0" smtClean="0">
                <a:solidFill>
                  <a:schemeClr val="accent6">
                    <a:lumMod val="75000"/>
                  </a:schemeClr>
                </a:solidFill>
                <a:latin typeface="Wide Latin" panose="020A0A07050505020404" pitchFamily="18" charset="0"/>
              </a:rPr>
            </a:br>
            <a:endParaRPr lang="zh-TW" altLang="en-US" sz="6000" b="1" dirty="0">
              <a:solidFill>
                <a:schemeClr val="accent6">
                  <a:lumMod val="75000"/>
                </a:schemeClr>
              </a:solidFill>
              <a:latin typeface="Wide Latin" panose="020A0A070505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流程圖: 程序 33"/>
          <p:cNvSpPr/>
          <p:nvPr/>
        </p:nvSpPr>
        <p:spPr>
          <a:xfrm>
            <a:off x="4623455" y="546341"/>
            <a:ext cx="4534881" cy="6265961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 defTabSz="913605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3" name="流程圖: 程序 32"/>
          <p:cNvSpPr/>
          <p:nvPr/>
        </p:nvSpPr>
        <p:spPr>
          <a:xfrm>
            <a:off x="3491880" y="528229"/>
            <a:ext cx="1131554" cy="6295436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 defTabSz="913605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流程圖: 程序 6"/>
          <p:cNvSpPr/>
          <p:nvPr/>
        </p:nvSpPr>
        <p:spPr>
          <a:xfrm>
            <a:off x="481924" y="528275"/>
            <a:ext cx="3002249" cy="626596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 defTabSz="913605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26019" y="85779"/>
            <a:ext cx="5323449" cy="373672"/>
          </a:xfrm>
          <a:prstGeom prst="rect">
            <a:avLst/>
          </a:prstGeom>
          <a:noFill/>
        </p:spPr>
        <p:txBody>
          <a:bodyPr wrap="square" lIns="65258" tIns="32629" rIns="65258" bIns="32629" rtlCol="0">
            <a:spAutoFit/>
          </a:bodyPr>
          <a:lstStyle/>
          <a:p>
            <a:pPr defTabSz="913605"/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臺南市德光高級中學</a:t>
            </a:r>
            <a:r>
              <a:rPr lang="en-US" altLang="zh-TW" sz="2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度新生課程地圖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3306" y="1885978"/>
            <a:ext cx="439567" cy="977251"/>
          </a:xfrm>
          <a:prstGeom prst="rect">
            <a:avLst/>
          </a:prstGeom>
          <a:solidFill>
            <a:srgbClr val="92D050"/>
          </a:solidFill>
        </p:spPr>
        <p:txBody>
          <a:bodyPr vert="eaVert" wrap="square" lIns="65258" tIns="32629" rIns="65258" bIns="32629" rtlCol="0">
            <a:spAutoFit/>
          </a:bodyPr>
          <a:lstStyle/>
          <a:p>
            <a:pPr algn="ctr" defTabSz="913605"/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社會組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9147" y="4663429"/>
            <a:ext cx="439567" cy="9772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eaVert" wrap="square" lIns="65258" tIns="32629" rIns="65258" bIns="32629" rtlCol="0">
            <a:spAutoFit/>
          </a:bodyPr>
          <a:lstStyle/>
          <a:p>
            <a:pPr algn="ctr" defTabSz="913605"/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自然組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41902" y="1243404"/>
            <a:ext cx="2942261" cy="30320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5258" tIns="32629" rIns="65258" bIns="32629" numCol="3" rtlCol="0">
            <a:spAutoFit/>
          </a:bodyPr>
          <a:lstStyle/>
          <a:p>
            <a:pPr algn="ctr" defTabSz="913605"/>
            <a:r>
              <a:rPr lang="zh-TW" altLang="en-US" sz="1100" b="1" dirty="0" smtClean="0">
                <a:solidFill>
                  <a:prstClr val="black"/>
                </a:solidFill>
              </a:rPr>
              <a:t>高一</a:t>
            </a:r>
            <a:endParaRPr lang="en-US" altLang="zh-TW" sz="1100" b="1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上學期</a:t>
            </a:r>
            <a:endParaRPr lang="en-US" altLang="zh-TW" sz="1100" b="1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000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國語文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英語文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數學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歷史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地理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公民與社會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srgbClr val="FF0000"/>
                </a:solidFill>
              </a:rPr>
              <a:t>物理</a:t>
            </a:r>
            <a:r>
              <a:rPr lang="en-US" altLang="zh-TW" sz="1100" dirty="0">
                <a:solidFill>
                  <a:srgbClr val="FF0000"/>
                </a:solidFill>
              </a:rPr>
              <a:t>2/</a:t>
            </a:r>
            <a:r>
              <a:rPr lang="zh-TW" altLang="en-US" sz="1100" dirty="0">
                <a:solidFill>
                  <a:srgbClr val="FF0000"/>
                </a:solidFill>
              </a:rPr>
              <a:t>化學</a:t>
            </a:r>
            <a:r>
              <a:rPr lang="en-US" altLang="zh-TW" sz="1100" dirty="0">
                <a:solidFill>
                  <a:srgbClr val="FF0000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srgbClr val="FF0000"/>
                </a:solidFill>
              </a:rPr>
              <a:t>生物</a:t>
            </a:r>
            <a:r>
              <a:rPr lang="en-US" altLang="zh-TW" sz="1100" dirty="0">
                <a:solidFill>
                  <a:srgbClr val="FF0000"/>
                </a:solidFill>
              </a:rPr>
              <a:t>2/</a:t>
            </a:r>
            <a:r>
              <a:rPr lang="zh-TW" altLang="en-US" sz="1100" dirty="0">
                <a:solidFill>
                  <a:srgbClr val="FF0000"/>
                </a:solidFill>
              </a:rPr>
              <a:t>地科</a:t>
            </a:r>
            <a:r>
              <a:rPr lang="en-US" altLang="zh-TW" sz="1100" dirty="0">
                <a:solidFill>
                  <a:srgbClr val="FF0000"/>
                </a:solidFill>
              </a:rPr>
              <a:t>2</a:t>
            </a:r>
          </a:p>
          <a:p>
            <a:pPr algn="ctr" defTabSz="913605"/>
            <a:r>
              <a:rPr lang="zh-TW" altLang="en-US" sz="900" dirty="0">
                <a:solidFill>
                  <a:prstClr val="black"/>
                </a:solidFill>
              </a:rPr>
              <a:t>自然科學探究與實作</a:t>
            </a:r>
            <a:r>
              <a:rPr lang="en-US" altLang="zh-TW" sz="9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音樂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生涯規劃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體育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高二</a:t>
            </a:r>
          </a:p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上學期</a:t>
            </a:r>
          </a:p>
          <a:p>
            <a:pPr algn="ctr" defTabSz="913605"/>
            <a:endParaRPr lang="zh-TW" altLang="en-US" sz="1100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國語文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英語文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srgbClr val="FF0000"/>
                </a:solidFill>
              </a:rPr>
              <a:t>數學</a:t>
            </a:r>
            <a:r>
              <a:rPr lang="en-US" altLang="zh-TW" sz="1100" dirty="0">
                <a:solidFill>
                  <a:srgbClr val="FF0000"/>
                </a:solidFill>
              </a:rPr>
              <a:t>4(A/B)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歷史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地理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公民與社會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美術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藝術生活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生活科技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資訊科技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體育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b="1" dirty="0" smtClean="0">
                <a:solidFill>
                  <a:prstClr val="black"/>
                </a:solidFill>
              </a:rPr>
              <a:t>高</a:t>
            </a:r>
            <a:r>
              <a:rPr lang="zh-TW" altLang="en-US" sz="1100" b="1" dirty="0">
                <a:solidFill>
                  <a:prstClr val="black"/>
                </a:solidFill>
              </a:rPr>
              <a:t>三</a:t>
            </a:r>
          </a:p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上學期</a:t>
            </a:r>
          </a:p>
          <a:p>
            <a:pPr algn="ctr" defTabSz="913605"/>
            <a:endParaRPr lang="zh-TW" altLang="en-US" sz="1100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國語文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英語文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音樂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藝術生活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健康與護理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體育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全民國防教育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zh-TW" altLang="en-US" sz="1100" dirty="0">
              <a:solidFill>
                <a:prstClr val="black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02576" y="4057242"/>
            <a:ext cx="2989306" cy="29213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5258" tIns="32629" rIns="65258" bIns="32629" numCol="3" rtlCol="0">
            <a:spAutoFit/>
          </a:bodyPr>
          <a:lstStyle/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高一</a:t>
            </a:r>
            <a:endParaRPr lang="en-US" altLang="zh-TW" sz="1100" b="1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下學期</a:t>
            </a:r>
            <a:endParaRPr lang="en-US" altLang="zh-TW" sz="1100" b="1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000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國語文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英語文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數學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歷史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地理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公民與社會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srgbClr val="FF0000"/>
                </a:solidFill>
              </a:rPr>
              <a:t>化學</a:t>
            </a:r>
            <a:r>
              <a:rPr lang="en-US" altLang="zh-TW" sz="1100" dirty="0">
                <a:solidFill>
                  <a:srgbClr val="FF0000"/>
                </a:solidFill>
              </a:rPr>
              <a:t>2/</a:t>
            </a:r>
            <a:r>
              <a:rPr lang="zh-TW" altLang="en-US" sz="1100" dirty="0">
                <a:solidFill>
                  <a:srgbClr val="FF0000"/>
                </a:solidFill>
              </a:rPr>
              <a:t>物理</a:t>
            </a:r>
            <a:r>
              <a:rPr lang="en-US" altLang="zh-TW" sz="1100" dirty="0">
                <a:solidFill>
                  <a:srgbClr val="FF0000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srgbClr val="FF0000"/>
                </a:solidFill>
              </a:rPr>
              <a:t>地科</a:t>
            </a:r>
            <a:r>
              <a:rPr lang="en-US" altLang="zh-TW" sz="1100" dirty="0">
                <a:solidFill>
                  <a:srgbClr val="FF0000"/>
                </a:solidFill>
              </a:rPr>
              <a:t>2/</a:t>
            </a:r>
            <a:r>
              <a:rPr lang="zh-TW" altLang="en-US" sz="1100" dirty="0">
                <a:solidFill>
                  <a:srgbClr val="FF0000"/>
                </a:solidFill>
              </a:rPr>
              <a:t>生物</a:t>
            </a:r>
            <a:r>
              <a:rPr lang="en-US" altLang="zh-TW" sz="1100" dirty="0">
                <a:solidFill>
                  <a:srgbClr val="FF0000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自然科學探究與實作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音樂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生涯規劃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體育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高二</a:t>
            </a:r>
          </a:p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下學期</a:t>
            </a:r>
          </a:p>
          <a:p>
            <a:pPr algn="ctr" defTabSz="913605"/>
            <a:endParaRPr lang="zh-TW" altLang="en-US" sz="1100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國語文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英語文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algn="ctr" defTabSz="913605"/>
            <a:r>
              <a:rPr lang="zh-TW" altLang="en-US" sz="1100" dirty="0">
                <a:solidFill>
                  <a:srgbClr val="FF0000"/>
                </a:solidFill>
              </a:rPr>
              <a:t>數學</a:t>
            </a:r>
            <a:r>
              <a:rPr lang="en-US" altLang="zh-TW" sz="1100" dirty="0">
                <a:solidFill>
                  <a:srgbClr val="FF0000"/>
                </a:solidFill>
              </a:rPr>
              <a:t>4(A/B)</a:t>
            </a:r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美術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藝術生活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生活科技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資訊科技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體育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b="1" dirty="0" smtClean="0">
                <a:solidFill>
                  <a:prstClr val="black"/>
                </a:solidFill>
              </a:rPr>
              <a:t>高</a:t>
            </a:r>
            <a:r>
              <a:rPr lang="zh-TW" altLang="en-US" sz="1100" b="1" dirty="0">
                <a:solidFill>
                  <a:prstClr val="black"/>
                </a:solidFill>
              </a:rPr>
              <a:t>三</a:t>
            </a:r>
          </a:p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下學期</a:t>
            </a:r>
          </a:p>
          <a:p>
            <a:pPr algn="ctr" defTabSz="913605"/>
            <a:endParaRPr lang="zh-TW" altLang="en-US" sz="1100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音樂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藝術生活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家政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健康與護理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體育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全民國防教育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  <a:endParaRPr lang="zh-TW" altLang="en-US" sz="1100" dirty="0">
              <a:solidFill>
                <a:prstClr val="black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41914" y="528269"/>
            <a:ext cx="2847129" cy="6506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5258" tIns="32629" rIns="65258" bIns="32629" rtlCol="0">
            <a:spAutoFit/>
          </a:bodyPr>
          <a:lstStyle/>
          <a:p>
            <a:pPr algn="ctr" defTabSz="913605"/>
            <a:r>
              <a:rPr lang="zh-TW" altLang="en-US" sz="19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部定必修</a:t>
            </a:r>
            <a:endParaRPr lang="en-US" altLang="zh-TW" sz="19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defTabSz="913605"/>
            <a:r>
              <a:rPr lang="en-US" altLang="zh-TW" sz="19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122</a:t>
            </a:r>
            <a:r>
              <a:rPr lang="zh-TW" altLang="en-US" sz="19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491896" y="600119"/>
            <a:ext cx="1112997" cy="650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5258" tIns="32629" rIns="65258" bIns="32629" rtlCol="0">
            <a:spAutoFit/>
          </a:bodyPr>
          <a:lstStyle/>
          <a:p>
            <a:pPr algn="ctr" defTabSz="913605"/>
            <a:r>
              <a:rPr lang="zh-TW" altLang="en-US" sz="19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校訂必修</a:t>
            </a:r>
            <a:endParaRPr lang="en-US" altLang="zh-TW" sz="19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defTabSz="913605"/>
            <a:r>
              <a:rPr lang="en-US" altLang="zh-TW" sz="19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9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5427107" y="681356"/>
            <a:ext cx="3257369" cy="3582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5258" tIns="32629" rIns="65258" bIns="32629" rtlCol="0">
            <a:spAutoFit/>
          </a:bodyPr>
          <a:lstStyle/>
          <a:p>
            <a:pPr algn="ctr" defTabSz="913605"/>
            <a:r>
              <a:rPr lang="zh-TW" altLang="en-US" sz="19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多元選修</a:t>
            </a:r>
            <a:r>
              <a:rPr lang="en-US" altLang="zh-TW" sz="19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19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531307" y="1361711"/>
            <a:ext cx="1547198" cy="49749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5258" tIns="32629" rIns="65258" bIns="32629" rtlCol="0">
            <a:spAutoFit/>
          </a:bodyPr>
          <a:lstStyle/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高一                                                            </a:t>
            </a:r>
            <a:br>
              <a:rPr lang="zh-TW" altLang="en-US" sz="1100" b="1" dirty="0">
                <a:solidFill>
                  <a:prstClr val="black"/>
                </a:solidFill>
              </a:rPr>
            </a:br>
            <a:r>
              <a:rPr lang="zh-TW" altLang="en-US" sz="1100" b="1" dirty="0">
                <a:solidFill>
                  <a:prstClr val="black"/>
                </a:solidFill>
              </a:rPr>
              <a:t>（上下學期各</a:t>
            </a:r>
            <a:r>
              <a:rPr lang="en-US" altLang="zh-TW" sz="1100" b="1" dirty="0">
                <a:solidFill>
                  <a:prstClr val="black"/>
                </a:solidFill>
              </a:rPr>
              <a:t>1</a:t>
            </a:r>
            <a:r>
              <a:rPr lang="zh-TW" altLang="en-US" sz="1100" b="1" dirty="0">
                <a:solidFill>
                  <a:prstClr val="black"/>
                </a:solidFill>
              </a:rPr>
              <a:t>）</a:t>
            </a:r>
            <a:endParaRPr lang="en-US" altLang="zh-TW" sz="1100" b="1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科學初探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心理學好好玩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主題式翻譯</a:t>
            </a:r>
          </a:p>
          <a:p>
            <a:pPr algn="ctr" defTabSz="913605"/>
            <a:r>
              <a:rPr lang="en-US" altLang="zh-TW" sz="1100" dirty="0">
                <a:solidFill>
                  <a:prstClr val="black"/>
                </a:solidFill>
              </a:rPr>
              <a:t>App</a:t>
            </a:r>
            <a:r>
              <a:rPr lang="zh-TW" altLang="en-US" sz="1100" dirty="0">
                <a:solidFill>
                  <a:prstClr val="black"/>
                </a:solidFill>
              </a:rPr>
              <a:t>製作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試算表實作</a:t>
            </a:r>
          </a:p>
          <a:p>
            <a:pPr algn="ctr" defTabSz="913605"/>
            <a:r>
              <a:rPr lang="en-US" altLang="zh-TW" sz="1100" dirty="0">
                <a:solidFill>
                  <a:prstClr val="black"/>
                </a:solidFill>
              </a:rPr>
              <a:t>3D</a:t>
            </a:r>
            <a:r>
              <a:rPr lang="zh-TW" altLang="en-US" sz="1100" dirty="0">
                <a:solidFill>
                  <a:prstClr val="black"/>
                </a:solidFill>
              </a:rPr>
              <a:t>設計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廣告</a:t>
            </a:r>
            <a:r>
              <a:rPr lang="en-US" altLang="zh-TW" sz="1100" dirty="0">
                <a:solidFill>
                  <a:prstClr val="black"/>
                </a:solidFill>
              </a:rPr>
              <a:t>DNA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投資理財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機電整合創作</a:t>
            </a:r>
            <a:r>
              <a:rPr lang="en-US" altLang="zh-TW" sz="1100" dirty="0">
                <a:solidFill>
                  <a:prstClr val="black"/>
                </a:solidFill>
              </a:rPr>
              <a:t>I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愛練數學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多元文化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網路英文萬花筒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科學探究實驗創新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生活科學探究實作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用對方「法」過生活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臺灣好「客」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活化思維創意表達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生活中的科學探究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試算表設計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小論文專題製作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文學遇見戲曲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商用英文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影像與文學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數學看運動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科學思辨論證與動手做創意</a:t>
            </a:r>
            <a:r>
              <a:rPr lang="en-US" altLang="zh-TW" sz="1100" dirty="0" err="1">
                <a:solidFill>
                  <a:prstClr val="black"/>
                </a:solidFill>
              </a:rPr>
              <a:t>I&amp;II</a:t>
            </a:r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078509" y="1320201"/>
            <a:ext cx="3065501" cy="54867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5258" tIns="32629" rIns="65258" bIns="32629" numCol="2" rtlCol="0">
            <a:spAutoFit/>
          </a:bodyPr>
          <a:lstStyle/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高二、高三</a:t>
            </a:r>
          </a:p>
          <a:p>
            <a:pPr algn="ctr" defTabSz="913605"/>
            <a:r>
              <a:rPr lang="zh-TW" altLang="en-US" sz="1100" b="1" dirty="0">
                <a:solidFill>
                  <a:prstClr val="black"/>
                </a:solidFill>
              </a:rPr>
              <a:t>（下學期各</a:t>
            </a:r>
            <a:r>
              <a:rPr lang="en-US" altLang="zh-TW" sz="1100" b="1" dirty="0">
                <a:solidFill>
                  <a:prstClr val="black"/>
                </a:solidFill>
              </a:rPr>
              <a:t>2</a:t>
            </a:r>
            <a:r>
              <a:rPr lang="zh-TW" altLang="en-US" sz="1100" b="1" dirty="0">
                <a:solidFill>
                  <a:prstClr val="black"/>
                </a:solidFill>
              </a:rPr>
              <a:t>）</a:t>
            </a:r>
            <a:endParaRPr lang="en-US" altLang="zh-TW" sz="1100" b="1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社會議題與廣告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投資理財</a:t>
            </a:r>
            <a:r>
              <a:rPr lang="en-US" altLang="zh-TW" sz="1100" dirty="0">
                <a:solidFill>
                  <a:prstClr val="black"/>
                </a:solidFill>
              </a:rPr>
              <a:t>(</a:t>
            </a:r>
            <a:r>
              <a:rPr lang="zh-TW" altLang="en-US" sz="1100" dirty="0">
                <a:solidFill>
                  <a:prstClr val="black"/>
                </a:solidFill>
              </a:rPr>
              <a:t>進階</a:t>
            </a:r>
            <a:r>
              <a:rPr lang="en-US" altLang="zh-TW" sz="1100" dirty="0">
                <a:solidFill>
                  <a:prstClr val="black"/>
                </a:solidFill>
              </a:rPr>
              <a:t>)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機電整合創作</a:t>
            </a:r>
            <a:r>
              <a:rPr lang="en-US" altLang="zh-TW" sz="1100" dirty="0" err="1">
                <a:solidFill>
                  <a:prstClr val="black"/>
                </a:solidFill>
              </a:rPr>
              <a:t>II&amp;III</a:t>
            </a:r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心理學概論</a:t>
            </a:r>
          </a:p>
          <a:p>
            <a:pPr algn="ctr" defTabSz="913605"/>
            <a:r>
              <a:rPr lang="zh-TW" altLang="en-US" sz="1000" dirty="0">
                <a:solidFill>
                  <a:prstClr val="black"/>
                </a:solidFill>
              </a:rPr>
              <a:t>犯罪心理學及小論文初探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犯罪心理學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生科與食品農業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動手探究生物學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表演藝術秀出自己</a:t>
            </a:r>
          </a:p>
          <a:p>
            <a:pPr algn="ctr" defTabSz="913605"/>
            <a:r>
              <a:rPr lang="zh-TW" altLang="en-US" sz="1000" dirty="0">
                <a:solidFill>
                  <a:prstClr val="black"/>
                </a:solidFill>
              </a:rPr>
              <a:t>日語、德語、西班牙語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歌劇與音樂劇</a:t>
            </a:r>
          </a:p>
          <a:p>
            <a:pPr algn="ctr" defTabSz="913605"/>
            <a:r>
              <a:rPr lang="zh-TW" altLang="en-US" sz="900" dirty="0">
                <a:solidFill>
                  <a:prstClr val="black"/>
                </a:solidFill>
              </a:rPr>
              <a:t>巴克禮紀念公園的前世今生</a:t>
            </a:r>
          </a:p>
          <a:p>
            <a:pPr algn="ctr" defTabSz="913605"/>
            <a:r>
              <a:rPr lang="zh-TW" altLang="en-US" sz="1000" dirty="0">
                <a:solidFill>
                  <a:prstClr val="black"/>
                </a:solidFill>
              </a:rPr>
              <a:t>墨路鄉逢</a:t>
            </a:r>
            <a:r>
              <a:rPr lang="en-US" altLang="zh-TW" sz="1000" dirty="0">
                <a:solidFill>
                  <a:prstClr val="black"/>
                </a:solidFill>
              </a:rPr>
              <a:t>-</a:t>
            </a:r>
            <a:r>
              <a:rPr lang="zh-TW" altLang="en-US" sz="1000" dirty="0">
                <a:solidFill>
                  <a:prstClr val="black"/>
                </a:solidFill>
              </a:rPr>
              <a:t>以文學玩故鄉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英文寫作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笑談學測作文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政治學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數學大觀園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戲劇有藝思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言之有物</a:t>
            </a:r>
            <a:r>
              <a:rPr lang="en-US" altLang="zh-TW" sz="1100" dirty="0">
                <a:solidFill>
                  <a:prstClr val="black"/>
                </a:solidFill>
              </a:rPr>
              <a:t>-</a:t>
            </a:r>
            <a:r>
              <a:rPr lang="zh-TW" altLang="en-US" sz="1100" dirty="0">
                <a:solidFill>
                  <a:prstClr val="black"/>
                </a:solidFill>
              </a:rPr>
              <a:t>實作物理</a:t>
            </a:r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旅遊書寫文學</a:t>
            </a:r>
          </a:p>
          <a:p>
            <a:pPr algn="ctr" defTabSz="913605"/>
            <a:r>
              <a:rPr lang="zh-TW" altLang="en-US" sz="1000" dirty="0">
                <a:solidFill>
                  <a:prstClr val="black"/>
                </a:solidFill>
              </a:rPr>
              <a:t>休閒運動與管理</a:t>
            </a:r>
            <a:r>
              <a:rPr lang="en-US" altLang="zh-TW" sz="1000" dirty="0">
                <a:solidFill>
                  <a:prstClr val="black"/>
                </a:solidFill>
              </a:rPr>
              <a:t>-</a:t>
            </a:r>
            <a:r>
              <a:rPr lang="zh-TW" altLang="en-US" sz="1000" dirty="0">
                <a:solidFill>
                  <a:prstClr val="black"/>
                </a:solidFill>
              </a:rPr>
              <a:t>健身運動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多元文化萬花筒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新聞採訪與寫作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運動與休閒</a:t>
            </a:r>
          </a:p>
          <a:p>
            <a:pPr algn="ctr" defTabSz="913605"/>
            <a:r>
              <a:rPr lang="en-US" altLang="zh-TW" sz="1100" dirty="0">
                <a:solidFill>
                  <a:prstClr val="black"/>
                </a:solidFill>
              </a:rPr>
              <a:t>3D</a:t>
            </a:r>
            <a:r>
              <a:rPr lang="zh-TW" altLang="en-US" sz="1100" dirty="0">
                <a:solidFill>
                  <a:prstClr val="black"/>
                </a:solidFill>
              </a:rPr>
              <a:t>設計與建築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異數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文學遇見戲曲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演讀小說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科學閱讀與批判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文學中的性別與法政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江湖二三事</a:t>
            </a:r>
            <a:r>
              <a:rPr lang="en-US" altLang="zh-TW" sz="1100" dirty="0">
                <a:solidFill>
                  <a:prstClr val="black"/>
                </a:solidFill>
              </a:rPr>
              <a:t>-</a:t>
            </a:r>
            <a:r>
              <a:rPr lang="zh-TW" altLang="en-US" sz="1100" dirty="0">
                <a:solidFill>
                  <a:prstClr val="black"/>
                </a:solidFill>
              </a:rPr>
              <a:t>武俠小說選讀與影像欣賞</a:t>
            </a:r>
          </a:p>
          <a:p>
            <a:pPr algn="ctr" defTabSz="913605"/>
            <a:r>
              <a:rPr lang="en-US" altLang="zh-TW" sz="1100" dirty="0" err="1">
                <a:solidFill>
                  <a:prstClr val="black"/>
                </a:solidFill>
              </a:rPr>
              <a:t>ACPS</a:t>
            </a:r>
            <a:r>
              <a:rPr lang="zh-TW" altLang="en-US" sz="1100" dirty="0">
                <a:solidFill>
                  <a:prstClr val="black"/>
                </a:solidFill>
              </a:rPr>
              <a:t>與</a:t>
            </a:r>
            <a:r>
              <a:rPr lang="en-US" altLang="zh-TW" sz="1100" dirty="0">
                <a:solidFill>
                  <a:prstClr val="black"/>
                </a:solidFill>
              </a:rPr>
              <a:t>Python</a:t>
            </a:r>
          </a:p>
          <a:p>
            <a:pPr algn="ctr" defTabSz="913605"/>
            <a:r>
              <a:rPr lang="en-US" altLang="zh-TW" sz="1100" dirty="0">
                <a:solidFill>
                  <a:prstClr val="black"/>
                </a:solidFill>
              </a:rPr>
              <a:t>APCS</a:t>
            </a:r>
            <a:r>
              <a:rPr lang="zh-TW" altLang="en-US" sz="1100" dirty="0">
                <a:solidFill>
                  <a:prstClr val="black"/>
                </a:solidFill>
              </a:rPr>
              <a:t>資料結構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商用英文多廣角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網路英文學習網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商用英文與財商</a:t>
            </a:r>
          </a:p>
          <a:p>
            <a:pPr algn="ctr" defTabSz="913605"/>
            <a:r>
              <a:rPr lang="zh-TW" altLang="en-US" sz="1100" dirty="0">
                <a:solidFill>
                  <a:prstClr val="black"/>
                </a:solidFill>
              </a:rPr>
              <a:t>網路英文趣味學</a:t>
            </a:r>
          </a:p>
          <a:p>
            <a:pPr algn="ctr" defTabSz="913605"/>
            <a:r>
              <a:rPr lang="zh-TW" altLang="en-US" sz="1000" dirty="0">
                <a:solidFill>
                  <a:prstClr val="black"/>
                </a:solidFill>
              </a:rPr>
              <a:t>影像與文學</a:t>
            </a:r>
            <a:r>
              <a:rPr lang="en-US" altLang="zh-TW" sz="1000" dirty="0">
                <a:solidFill>
                  <a:prstClr val="black"/>
                </a:solidFill>
              </a:rPr>
              <a:t>-</a:t>
            </a:r>
            <a:r>
              <a:rPr lang="zh-TW" altLang="en-US" sz="1000" dirty="0">
                <a:solidFill>
                  <a:prstClr val="black"/>
                </a:solidFill>
              </a:rPr>
              <a:t>種族平權探討</a:t>
            </a:r>
          </a:p>
          <a:p>
            <a:pPr algn="ctr" defTabSz="913605"/>
            <a:r>
              <a:rPr lang="zh-TW" altLang="en-US" sz="900" dirty="0">
                <a:solidFill>
                  <a:prstClr val="black"/>
                </a:solidFill>
              </a:rPr>
              <a:t>科學思辨論證與動手做創意</a:t>
            </a:r>
          </a:p>
          <a:p>
            <a:pPr algn="ctr" defTabSz="913605"/>
            <a:endParaRPr lang="en-US" altLang="zh-TW" sz="1100" dirty="0">
              <a:solidFill>
                <a:prstClr val="black"/>
              </a:solidFill>
            </a:endParaRPr>
          </a:p>
          <a:p>
            <a:pPr algn="ctr" defTabSz="913605"/>
            <a:endParaRPr lang="zh-TW" altLang="en-US" sz="1100" dirty="0">
              <a:solidFill>
                <a:prstClr val="black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573659" y="1379819"/>
            <a:ext cx="822949" cy="2004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5258" tIns="32629" rIns="65258" bIns="32629" rtlCol="0">
            <a:spAutoFit/>
          </a:bodyPr>
          <a:lstStyle/>
          <a:p>
            <a:pPr algn="ctr" defTabSz="913605"/>
            <a:r>
              <a:rPr lang="zh-TW" altLang="en-US" b="1" dirty="0">
                <a:solidFill>
                  <a:prstClr val="black"/>
                </a:solidFill>
              </a:rPr>
              <a:t>高一</a:t>
            </a:r>
            <a:r>
              <a:rPr lang="en-US" altLang="zh-TW" b="1" dirty="0">
                <a:solidFill>
                  <a:prstClr val="black"/>
                </a:solidFill>
              </a:rPr>
              <a:t>2</a:t>
            </a:r>
            <a:r>
              <a:rPr lang="zh-TW" altLang="en-US" dirty="0">
                <a:solidFill>
                  <a:prstClr val="black"/>
                </a:solidFill>
              </a:rPr>
              <a:t>英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語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口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語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表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達</a:t>
            </a: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3582954" y="4123817"/>
            <a:ext cx="822949" cy="2281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5258" tIns="32629" rIns="65258" bIns="32629" rtlCol="0">
            <a:spAutoFit/>
          </a:bodyPr>
          <a:lstStyle/>
          <a:p>
            <a:pPr algn="ctr" defTabSz="913605"/>
            <a:r>
              <a:rPr lang="zh-TW" altLang="en-US" b="1" dirty="0">
                <a:solidFill>
                  <a:prstClr val="black"/>
                </a:solidFill>
              </a:rPr>
              <a:t>高二</a:t>
            </a:r>
            <a:r>
              <a:rPr lang="en-US" altLang="zh-TW" b="1" dirty="0">
                <a:solidFill>
                  <a:prstClr val="black"/>
                </a:solidFill>
              </a:rPr>
              <a:t>2</a:t>
            </a: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專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題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寫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作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與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表</a:t>
            </a:r>
            <a:endParaRPr lang="en-US" altLang="zh-TW" dirty="0">
              <a:solidFill>
                <a:prstClr val="black"/>
              </a:solidFill>
            </a:endParaRPr>
          </a:p>
          <a:p>
            <a:pPr algn="ctr" defTabSz="913605"/>
            <a:r>
              <a:rPr lang="zh-TW" altLang="en-US" dirty="0">
                <a:solidFill>
                  <a:prstClr val="black"/>
                </a:solidFill>
              </a:rPr>
              <a:t>達</a:t>
            </a:r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流程圖: 程序 18"/>
          <p:cNvSpPr/>
          <p:nvPr/>
        </p:nvSpPr>
        <p:spPr>
          <a:xfrm>
            <a:off x="6648218" y="503852"/>
            <a:ext cx="1210823" cy="6315303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 defTabSz="914155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18" name="流程圖: 程序 17"/>
          <p:cNvSpPr/>
          <p:nvPr/>
        </p:nvSpPr>
        <p:spPr>
          <a:xfrm>
            <a:off x="499138" y="503852"/>
            <a:ext cx="6180967" cy="6315303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 defTabSz="914155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154588" y="156495"/>
            <a:ext cx="4989126" cy="342935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defTabSz="914155"/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臺南市德光高級中學</a:t>
            </a:r>
            <a:r>
              <a:rPr lang="en-US" altLang="zh-TW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度新生課程地圖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9220" y="1268763"/>
            <a:ext cx="439648" cy="977251"/>
          </a:xfrm>
          <a:prstGeom prst="rect">
            <a:avLst/>
          </a:prstGeom>
          <a:solidFill>
            <a:srgbClr val="92D050"/>
          </a:solidFill>
        </p:spPr>
        <p:txBody>
          <a:bodyPr vert="eaVert" wrap="square" lIns="65298" tIns="32649" rIns="65298" bIns="32649" rtlCol="0">
            <a:spAutoFit/>
          </a:bodyPr>
          <a:lstStyle/>
          <a:p>
            <a:pPr algn="ctr" defTabSz="914155"/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社會組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4059" y="4200516"/>
            <a:ext cx="439648" cy="9772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eaVert" wrap="square" lIns="65298" tIns="32649" rIns="65298" bIns="32649" rtlCol="0">
            <a:spAutoFit/>
          </a:bodyPr>
          <a:lstStyle/>
          <a:p>
            <a:pPr algn="ctr" defTabSz="914155"/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自然組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1177352" y="503851"/>
            <a:ext cx="3086057" cy="6199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65298" tIns="32649" rIns="65298" bIns="32649" rtlCol="0">
            <a:spAutoFit/>
          </a:bodyPr>
          <a:lstStyle/>
          <a:p>
            <a:pPr algn="ctr" defTabSz="914155"/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加深加廣選修</a:t>
            </a:r>
            <a:endParaRPr lang="en-US" altLang="zh-TW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defTabSz="914155"/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社會組</a:t>
            </a:r>
            <a:r>
              <a:rPr lang="en-US" altLang="zh-TW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47</a:t>
            </a:r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en-US" altLang="zh-TW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自然組</a:t>
            </a:r>
            <a:r>
              <a:rPr lang="en-US" altLang="zh-TW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5497819" y="599875"/>
            <a:ext cx="1151851" cy="2813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65298" tIns="32649" rIns="65298" bIns="32649" rtlCol="0">
            <a:spAutoFit/>
          </a:bodyPr>
          <a:lstStyle/>
          <a:p>
            <a:pPr algn="ctr" defTabSz="914155"/>
            <a:r>
              <a:rPr lang="zh-TW" altLang="en-US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補強性選修</a:t>
            </a:r>
            <a:endParaRPr lang="en-US" altLang="zh-TW" sz="1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5558939" y="1132964"/>
            <a:ext cx="1090511" cy="927710"/>
          </a:xfrm>
          <a:prstGeom prst="rect">
            <a:avLst/>
          </a:prstGeom>
          <a:solidFill>
            <a:srgbClr val="92D050"/>
          </a:solidFill>
        </p:spPr>
        <p:txBody>
          <a:bodyPr wrap="square" lIns="65298" tIns="32649" rIns="65298" bIns="32649" rtlCol="0">
            <a:spAutoFit/>
          </a:bodyPr>
          <a:lstStyle/>
          <a:p>
            <a:pPr algn="ctr" defTabSz="914155"/>
            <a:r>
              <a:rPr lang="zh-TW" altLang="en-US" sz="1400" b="1" dirty="0">
                <a:solidFill>
                  <a:prstClr val="black"/>
                </a:solidFill>
              </a:rPr>
              <a:t>高三上學期</a:t>
            </a:r>
            <a:endParaRPr lang="en-US" altLang="zh-TW" sz="1400" b="1" dirty="0">
              <a:solidFill>
                <a:prstClr val="black"/>
              </a:solidFill>
            </a:endParaRPr>
          </a:p>
          <a:p>
            <a:pPr algn="ctr" defTabSz="914155"/>
            <a:endParaRPr lang="en-US" altLang="zh-TW" sz="1400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400" dirty="0">
                <a:solidFill>
                  <a:prstClr val="black"/>
                </a:solidFill>
              </a:rPr>
              <a:t>英語文</a:t>
            </a:r>
            <a:r>
              <a:rPr lang="en-US" altLang="zh-TW" sz="1400" dirty="0">
                <a:solidFill>
                  <a:prstClr val="black"/>
                </a:solidFill>
              </a:rPr>
              <a:t>2</a:t>
            </a:r>
          </a:p>
          <a:p>
            <a:pPr algn="ctr" defTabSz="914155"/>
            <a:r>
              <a:rPr lang="zh-TW" altLang="en-US" sz="1400" dirty="0">
                <a:solidFill>
                  <a:prstClr val="black"/>
                </a:solidFill>
              </a:rPr>
              <a:t>數學</a:t>
            </a:r>
            <a:r>
              <a:rPr lang="en-US" altLang="zh-TW" sz="14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5468655" y="4200555"/>
            <a:ext cx="1151851" cy="4968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65298" tIns="32649" rIns="65298" bIns="32649" rtlCol="0">
            <a:spAutoFit/>
          </a:bodyPr>
          <a:lstStyle/>
          <a:p>
            <a:pPr algn="ctr" defTabSz="914155"/>
            <a:r>
              <a:rPr lang="zh-TW" altLang="en-US" sz="1400" b="1" dirty="0">
                <a:solidFill>
                  <a:prstClr val="black"/>
                </a:solidFill>
              </a:rPr>
              <a:t>高三上學期</a:t>
            </a:r>
            <a:endParaRPr lang="en-US" altLang="zh-TW" sz="14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400" dirty="0">
                <a:solidFill>
                  <a:prstClr val="black"/>
                </a:solidFill>
              </a:rPr>
              <a:t>數學</a:t>
            </a:r>
            <a:r>
              <a:rPr lang="en-US" altLang="zh-TW" sz="14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680816" y="600156"/>
            <a:ext cx="1159389" cy="28137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65298" tIns="32649" rIns="65298" bIns="32649" rtlCol="0">
            <a:spAutoFit/>
          </a:bodyPr>
          <a:lstStyle/>
          <a:p>
            <a:pPr algn="ctr" defTabSz="914155"/>
            <a:r>
              <a:rPr lang="zh-TW" altLang="en-US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彈性學習</a:t>
            </a:r>
            <a:endParaRPr lang="en-US" altLang="zh-TW" sz="1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55343" y="1123783"/>
            <a:ext cx="4839606" cy="3047096"/>
          </a:xfrm>
          <a:prstGeom prst="rect">
            <a:avLst/>
          </a:prstGeom>
          <a:solidFill>
            <a:srgbClr val="92D050"/>
          </a:solidFill>
        </p:spPr>
        <p:txBody>
          <a:bodyPr wrap="square" lIns="65298" tIns="32649" rIns="65298" bIns="32649" numCol="2" rtlCol="0">
            <a:noAutofit/>
          </a:bodyPr>
          <a:lstStyle/>
          <a:p>
            <a:pPr defTabSz="914155"/>
            <a:r>
              <a:rPr lang="zh-TW" altLang="en-US" sz="1100" b="1" dirty="0">
                <a:solidFill>
                  <a:prstClr val="black"/>
                </a:solidFill>
              </a:rPr>
              <a:t>高二 上學期</a:t>
            </a:r>
            <a:endParaRPr lang="en-US" altLang="zh-TW" sz="1100" b="1" dirty="0">
              <a:solidFill>
                <a:prstClr val="black"/>
              </a:solidFill>
            </a:endParaRP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探究與實作：歷史學探究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探究與實作：地理與人文社會科學研究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未來想像與生涯進路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defTabSz="914155"/>
            <a:endParaRPr lang="en-US" altLang="zh-TW" sz="1100" dirty="0">
              <a:solidFill>
                <a:prstClr val="black"/>
              </a:solidFill>
            </a:endParaRPr>
          </a:p>
          <a:p>
            <a:pPr defTabSz="914155"/>
            <a:endParaRPr lang="en-US" altLang="zh-TW" sz="1100" b="1" dirty="0">
              <a:solidFill>
                <a:prstClr val="black"/>
              </a:solidFill>
            </a:endParaRPr>
          </a:p>
          <a:p>
            <a:pPr defTabSz="914155"/>
            <a:endParaRPr lang="en-US" altLang="zh-TW" sz="1100" b="1" dirty="0">
              <a:solidFill>
                <a:prstClr val="black"/>
              </a:solidFill>
            </a:endParaRPr>
          </a:p>
          <a:p>
            <a:pPr defTabSz="914155"/>
            <a:endParaRPr lang="en-US" altLang="zh-TW" sz="1100" b="1" dirty="0">
              <a:solidFill>
                <a:prstClr val="black"/>
              </a:solidFill>
            </a:endParaRPr>
          </a:p>
          <a:p>
            <a:pPr defTabSz="914155"/>
            <a:r>
              <a:rPr lang="zh-TW" altLang="en-US" sz="1100" b="1" dirty="0">
                <a:solidFill>
                  <a:prstClr val="black"/>
                </a:solidFill>
              </a:rPr>
              <a:t>高二 下學期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族群、性別與國家的歷史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空間資訊科技</a:t>
            </a:r>
            <a:r>
              <a:rPr lang="en-US" altLang="zh-TW" sz="1100" dirty="0">
                <a:solidFill>
                  <a:prstClr val="black"/>
                </a:solidFill>
              </a:rPr>
              <a:t>3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探究與實作：公共議題與社會探究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未來想像與生涯進路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defTabSz="914155"/>
            <a:endParaRPr lang="en-US" altLang="zh-TW" sz="1100" dirty="0">
              <a:solidFill>
                <a:prstClr val="black"/>
              </a:solidFill>
            </a:endParaRPr>
          </a:p>
          <a:p>
            <a:pPr defTabSz="914155"/>
            <a:endParaRPr lang="en-US" altLang="zh-TW" sz="1100" dirty="0">
              <a:solidFill>
                <a:prstClr val="black"/>
              </a:solidFill>
            </a:endParaRPr>
          </a:p>
          <a:p>
            <a:pPr defTabSz="914155"/>
            <a:endParaRPr lang="en-US" altLang="zh-TW" sz="1100" dirty="0">
              <a:solidFill>
                <a:prstClr val="black"/>
              </a:solidFill>
            </a:endParaRPr>
          </a:p>
          <a:p>
            <a:pPr defTabSz="914155"/>
            <a:endParaRPr lang="en-US" altLang="zh-TW" sz="1100" dirty="0">
              <a:solidFill>
                <a:prstClr val="black"/>
              </a:solidFill>
            </a:endParaRPr>
          </a:p>
          <a:p>
            <a:pPr defTabSz="914155"/>
            <a:endParaRPr lang="en-US" altLang="zh-TW" sz="1100" dirty="0">
              <a:solidFill>
                <a:prstClr val="black"/>
              </a:solidFill>
            </a:endParaRPr>
          </a:p>
          <a:p>
            <a:pPr defTabSz="914155"/>
            <a:r>
              <a:rPr lang="zh-TW" altLang="en-US" sz="1100" b="1" dirty="0">
                <a:solidFill>
                  <a:prstClr val="black"/>
                </a:solidFill>
              </a:rPr>
              <a:t>高三 上學期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英文作文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數學乙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科技、環境與藝術的歷史</a:t>
            </a:r>
            <a:r>
              <a:rPr lang="en-US" altLang="zh-TW" sz="1100" dirty="0">
                <a:solidFill>
                  <a:prstClr val="black"/>
                </a:solidFill>
              </a:rPr>
              <a:t>3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現代社會與經濟</a:t>
            </a:r>
            <a:r>
              <a:rPr lang="en-US" altLang="zh-TW" sz="1100" dirty="0">
                <a:solidFill>
                  <a:prstClr val="black"/>
                </a:solidFill>
              </a:rPr>
              <a:t>3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表演創作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運動與健康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defTabSz="914155"/>
            <a:endParaRPr lang="en-US" altLang="zh-TW" sz="1100" dirty="0">
              <a:solidFill>
                <a:prstClr val="black"/>
              </a:solidFill>
            </a:endParaRPr>
          </a:p>
          <a:p>
            <a:pPr defTabSz="914155"/>
            <a:r>
              <a:rPr lang="zh-TW" altLang="en-US" sz="1100" b="1" dirty="0">
                <a:solidFill>
                  <a:prstClr val="black"/>
                </a:solidFill>
              </a:rPr>
              <a:t>高三 下學期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語文表達與傳播應用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專題閱讀與研究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英語聽講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英文閱讀與寫作</a:t>
            </a:r>
            <a:r>
              <a:rPr lang="en-US" altLang="zh-TW" sz="11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數學乙</a:t>
            </a:r>
            <a:r>
              <a:rPr lang="en-US" altLang="zh-TW" sz="1100" dirty="0">
                <a:solidFill>
                  <a:prstClr val="black"/>
                </a:solidFill>
              </a:rPr>
              <a:t>4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社會環境議題</a:t>
            </a:r>
            <a:r>
              <a:rPr lang="en-US" altLang="zh-TW" sz="1100" dirty="0">
                <a:solidFill>
                  <a:prstClr val="black"/>
                </a:solidFill>
              </a:rPr>
              <a:t>3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民主政治與法律</a:t>
            </a:r>
            <a:r>
              <a:rPr lang="en-US" altLang="zh-TW" sz="1100" dirty="0">
                <a:solidFill>
                  <a:prstClr val="black"/>
                </a:solidFill>
              </a:rPr>
              <a:t>3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表演創作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</a:p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運動與健康</a:t>
            </a:r>
            <a:r>
              <a:rPr lang="en-US" altLang="zh-TW" sz="1100" dirty="0">
                <a:solidFill>
                  <a:prstClr val="black"/>
                </a:solidFill>
              </a:rPr>
              <a:t>1</a:t>
            </a:r>
            <a:endParaRPr lang="zh-TW" altLang="en-US" sz="1000" dirty="0">
              <a:solidFill>
                <a:prstClr val="black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49633" y="4196004"/>
            <a:ext cx="4845316" cy="2661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65298" tIns="32649" rIns="65298" bIns="32649" numCol="2" rtlCol="0">
            <a:noAutofit/>
          </a:bodyPr>
          <a:lstStyle/>
          <a:p>
            <a:pPr defTabSz="914155"/>
            <a:r>
              <a:rPr lang="zh-TW" altLang="en-US" sz="1100" dirty="0">
                <a:solidFill>
                  <a:prstClr val="black"/>
                </a:solidFill>
              </a:rPr>
              <a:t>高二上學期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選修物理：力學一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選修化學：物質構造與反應速率</a:t>
            </a:r>
            <a:r>
              <a:rPr lang="en-US" altLang="zh-TW" sz="1000" dirty="0">
                <a:solidFill>
                  <a:prstClr val="black"/>
                </a:solidFill>
              </a:rPr>
              <a:t>1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選修生物：細胞與遺傳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endParaRPr lang="en-US" altLang="zh-TW" sz="1000" dirty="0">
              <a:solidFill>
                <a:prstClr val="black"/>
              </a:solidFill>
            </a:endParaRPr>
          </a:p>
          <a:p>
            <a:pPr defTabSz="914155"/>
            <a:endParaRPr lang="en-US" altLang="zh-TW" sz="1000" dirty="0">
              <a:solidFill>
                <a:prstClr val="black"/>
              </a:solidFill>
            </a:endParaRPr>
          </a:p>
          <a:p>
            <a:pPr defTabSz="914155"/>
            <a:endParaRPr lang="en-US" altLang="zh-TW" sz="1000" dirty="0">
              <a:solidFill>
                <a:prstClr val="black"/>
              </a:solidFill>
            </a:endParaRPr>
          </a:p>
          <a:p>
            <a:pPr defTabSz="914155"/>
            <a:endParaRPr lang="en-US" altLang="zh-TW" sz="1000" dirty="0">
              <a:solidFill>
                <a:prstClr val="black"/>
              </a:solidFill>
            </a:endParaRPr>
          </a:p>
          <a:p>
            <a:pPr defTabSz="914155"/>
            <a:endParaRPr lang="en-US" altLang="zh-TW" sz="1000" dirty="0">
              <a:solidFill>
                <a:prstClr val="black"/>
              </a:solidFill>
            </a:endParaRPr>
          </a:p>
          <a:p>
            <a:pPr defTabSz="914155"/>
            <a:r>
              <a:rPr lang="zh-TW" altLang="en-US" sz="1100" b="1" dirty="0">
                <a:solidFill>
                  <a:prstClr val="black"/>
                </a:solidFill>
              </a:rPr>
              <a:t>高二下學期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選修物理：力學二與熱學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選修化學：物質構造與反應速率</a:t>
            </a:r>
            <a:r>
              <a:rPr lang="en-US" altLang="zh-TW" sz="1000" dirty="0">
                <a:solidFill>
                  <a:prstClr val="black"/>
                </a:solidFill>
              </a:rPr>
              <a:t>1</a:t>
            </a:r>
          </a:p>
          <a:p>
            <a:pPr defTabSz="914155"/>
            <a:r>
              <a:rPr lang="zh-TW" altLang="en-US" sz="900" dirty="0">
                <a:solidFill>
                  <a:prstClr val="black"/>
                </a:solidFill>
              </a:rPr>
              <a:t>選修生物：生命的起源與植物體的構造功能</a:t>
            </a:r>
            <a:r>
              <a:rPr lang="en-US" altLang="zh-TW" sz="9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選修地球科學：地質與環境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選修化學：有機化學與應用科技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endParaRPr lang="en-US" altLang="zh-TW" sz="1000" dirty="0">
              <a:solidFill>
                <a:prstClr val="black"/>
              </a:solidFill>
            </a:endParaRPr>
          </a:p>
          <a:p>
            <a:pPr defTabSz="914155"/>
            <a:endParaRPr lang="en-US" altLang="zh-TW" sz="1100" b="1" dirty="0">
              <a:solidFill>
                <a:prstClr val="black"/>
              </a:solidFill>
            </a:endParaRPr>
          </a:p>
          <a:p>
            <a:pPr defTabSz="914155"/>
            <a:r>
              <a:rPr lang="zh-TW" altLang="en-US" sz="1100" b="1" dirty="0">
                <a:solidFill>
                  <a:prstClr val="black"/>
                </a:solidFill>
              </a:rPr>
              <a:t>高三上學期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英文作文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  <a:r>
              <a:rPr lang="zh-TW" altLang="en-US" sz="1000" dirty="0">
                <a:solidFill>
                  <a:prstClr val="black"/>
                </a:solidFill>
              </a:rPr>
              <a:t>、數學甲</a:t>
            </a:r>
            <a:r>
              <a:rPr lang="en-US" altLang="zh-TW" sz="1000" dirty="0">
                <a:solidFill>
                  <a:prstClr val="black"/>
                </a:solidFill>
              </a:rPr>
              <a:t>4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選修物理：波動、光及聲音</a:t>
            </a:r>
            <a:r>
              <a:rPr lang="en-US" altLang="zh-TW" sz="1000" dirty="0">
                <a:solidFill>
                  <a:prstClr val="black"/>
                </a:solidFill>
              </a:rPr>
              <a:t>1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選修化學：物質與能量</a:t>
            </a:r>
            <a:r>
              <a:rPr lang="en-US" altLang="zh-TW" sz="1000" dirty="0">
                <a:solidFill>
                  <a:prstClr val="black"/>
                </a:solidFill>
              </a:rPr>
              <a:t>1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選修生物：動物體的構造與功能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選修地球科學：大氣、海洋及天文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選修物理：電磁現象一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選修化學：反應與平衡一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endParaRPr lang="en-US" altLang="zh-TW" sz="1000" dirty="0">
              <a:solidFill>
                <a:prstClr val="black"/>
              </a:solidFill>
            </a:endParaRPr>
          </a:p>
          <a:p>
            <a:pPr defTabSz="914155"/>
            <a:r>
              <a:rPr lang="zh-TW" altLang="en-US" sz="1100" b="1" dirty="0">
                <a:solidFill>
                  <a:prstClr val="black"/>
                </a:solidFill>
              </a:rPr>
              <a:t>高三下學期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語文表達與傳播應用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  <a:r>
              <a:rPr lang="zh-TW" altLang="en-US" sz="1000" dirty="0">
                <a:solidFill>
                  <a:prstClr val="black"/>
                </a:solidFill>
              </a:rPr>
              <a:t>、專題閱讀與研究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英語聽講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  <a:r>
              <a:rPr lang="zh-TW" altLang="en-US" sz="1000" dirty="0">
                <a:solidFill>
                  <a:prstClr val="black"/>
                </a:solidFill>
              </a:rPr>
              <a:t>、英文閱讀與寫作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  <a:r>
              <a:rPr lang="zh-TW" altLang="en-US" sz="1000" dirty="0">
                <a:solidFill>
                  <a:prstClr val="black"/>
                </a:solidFill>
              </a:rPr>
              <a:t>、數學甲</a:t>
            </a:r>
            <a:r>
              <a:rPr lang="en-US" altLang="zh-TW" sz="1000" dirty="0">
                <a:solidFill>
                  <a:prstClr val="black"/>
                </a:solidFill>
              </a:rPr>
              <a:t>4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選修物理：波動、光及聲音</a:t>
            </a:r>
            <a:r>
              <a:rPr lang="en-US" altLang="zh-TW" sz="1000" dirty="0">
                <a:solidFill>
                  <a:prstClr val="black"/>
                </a:solidFill>
              </a:rPr>
              <a:t>1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選修化學：物質與能量</a:t>
            </a:r>
            <a:r>
              <a:rPr lang="en-US" altLang="zh-TW" sz="1000" dirty="0">
                <a:solidFill>
                  <a:prstClr val="black"/>
                </a:solidFill>
              </a:rPr>
              <a:t>1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選修生物：生態、演化及生物多樣性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選修物理：電磁現象二與量子現象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  <a:p>
            <a:pPr defTabSz="914155"/>
            <a:r>
              <a:rPr lang="zh-TW" altLang="en-US" sz="1000" dirty="0">
                <a:solidFill>
                  <a:prstClr val="black"/>
                </a:solidFill>
              </a:rPr>
              <a:t>選修化學：反應與平衡二</a:t>
            </a:r>
            <a:r>
              <a:rPr lang="en-US" altLang="zh-TW" sz="1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608588" y="939078"/>
            <a:ext cx="647654" cy="54691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wordArtVert" wrap="square" lIns="65298" tIns="32649" rIns="65298" bIns="32649" rtlCol="0" anchor="b" anchorCtr="0">
            <a:spAutoFit/>
          </a:bodyPr>
          <a:lstStyle/>
          <a:p>
            <a:pPr defTabSz="914155"/>
            <a:r>
              <a:rPr lang="zh-TW" altLang="en-US" b="1" dirty="0">
                <a:solidFill>
                  <a:prstClr val="black"/>
                </a:solidFill>
              </a:rPr>
              <a:t>團體活動</a:t>
            </a:r>
            <a:r>
              <a:rPr lang="en-US" altLang="zh-TW" b="1" dirty="0">
                <a:solidFill>
                  <a:prstClr val="black"/>
                </a:solidFill>
                <a:sym typeface="Wingdings 2"/>
              </a:rPr>
              <a:t>2</a:t>
            </a:r>
            <a:r>
              <a:rPr lang="zh-TW" altLang="en-US" sz="1100" dirty="0">
                <a:solidFill>
                  <a:prstClr val="black"/>
                </a:solidFill>
              </a:rPr>
              <a:t>：班級活動、社團活動與發表、節慶活動、學生服務學習、遊學分享、英語劇團表演、星光大道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7216142" y="943041"/>
            <a:ext cx="647654" cy="54691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wordArtVert" wrap="square" lIns="65298" tIns="32649" rIns="65298" bIns="32649" rtlCol="0" anchor="b" anchorCtr="0">
            <a:spAutoFit/>
          </a:bodyPr>
          <a:lstStyle/>
          <a:p>
            <a:pPr defTabSz="914155"/>
            <a:r>
              <a:rPr lang="zh-TW" altLang="en-US" b="1" dirty="0">
                <a:solidFill>
                  <a:prstClr val="black"/>
                </a:solidFill>
                <a:sym typeface="Wingdings 2"/>
              </a:rPr>
              <a:t>彈性學習</a:t>
            </a:r>
            <a:r>
              <a:rPr lang="en-US" altLang="zh-TW" b="1" dirty="0">
                <a:solidFill>
                  <a:prstClr val="black"/>
                </a:solidFill>
                <a:sym typeface="Wingdings 2"/>
              </a:rPr>
              <a:t>3</a:t>
            </a:r>
            <a:r>
              <a:rPr lang="zh-TW" altLang="en-US" sz="1100" dirty="0">
                <a:solidFill>
                  <a:prstClr val="black"/>
                </a:solidFill>
              </a:rPr>
              <a:t>：補強性學習、</a:t>
            </a:r>
            <a:r>
              <a:rPr lang="zh-TW" altLang="en-US" sz="1100" b="1" dirty="0">
                <a:solidFill>
                  <a:prstClr val="black"/>
                </a:solidFill>
              </a:rPr>
              <a:t>自主學習（高二下</a:t>
            </a:r>
            <a:r>
              <a:rPr lang="en-US" altLang="zh-TW" sz="1100" b="1" dirty="0">
                <a:solidFill>
                  <a:prstClr val="black"/>
                </a:solidFill>
              </a:rPr>
              <a:t>18</a:t>
            </a:r>
            <a:r>
              <a:rPr lang="zh-TW" altLang="en-US" sz="1100" b="1" dirty="0">
                <a:solidFill>
                  <a:prstClr val="black"/>
                </a:solidFill>
              </a:rPr>
              <a:t>小時）</a:t>
            </a:r>
            <a:r>
              <a:rPr lang="zh-TW" altLang="en-US" sz="1100" dirty="0">
                <a:solidFill>
                  <a:prstClr val="black"/>
                </a:solidFill>
              </a:rPr>
              <a:t>、選手培訓、充實或增廣教育、學校特色動（生命教育與國際教育）</a:t>
            </a:r>
          </a:p>
        </p:txBody>
      </p:sp>
      <p:sp>
        <p:nvSpPr>
          <p:cNvPr id="36" name="流程圖: 程序 35"/>
          <p:cNvSpPr/>
          <p:nvPr/>
        </p:nvSpPr>
        <p:spPr>
          <a:xfrm>
            <a:off x="7863864" y="503852"/>
            <a:ext cx="1210823" cy="6315303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 defTabSz="914155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863864" y="602327"/>
            <a:ext cx="1210823" cy="281379"/>
          </a:xfrm>
          <a:prstGeom prst="rect">
            <a:avLst/>
          </a:prstGeom>
          <a:solidFill>
            <a:srgbClr val="FFFF99"/>
          </a:solidFill>
        </p:spPr>
        <p:txBody>
          <a:bodyPr wrap="square" lIns="65298" tIns="32649" rIns="65298" bIns="32649" rtlCol="0">
            <a:spAutoFit/>
          </a:bodyPr>
          <a:lstStyle/>
          <a:p>
            <a:pPr algn="ctr" defTabSz="914155"/>
            <a:r>
              <a:rPr lang="zh-TW" altLang="en-US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升學進路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889582" y="1132964"/>
            <a:ext cx="1159389" cy="4744139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管理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工程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醫療衛生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財經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外語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資訊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文史哲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建築與設計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數理化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教育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藝術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社會與心理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生命科學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大眾傳播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法政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遊憩與運動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生物資源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地球環境</a:t>
            </a:r>
            <a:endParaRPr lang="en-US" altLang="zh-TW" sz="1600" b="1" dirty="0">
              <a:solidFill>
                <a:prstClr val="black"/>
              </a:solidFill>
            </a:endParaRPr>
          </a:p>
          <a:p>
            <a:pPr algn="ctr" defTabSz="914155"/>
            <a:r>
              <a:rPr lang="zh-TW" altLang="en-US" sz="1600" b="1" dirty="0">
                <a:solidFill>
                  <a:prstClr val="black"/>
                </a:solidFill>
              </a:rPr>
              <a:t>出國</a:t>
            </a:r>
            <a:r>
              <a:rPr lang="en-US" altLang="zh-TW" sz="1600" b="1" dirty="0">
                <a:solidFill>
                  <a:prstClr val="black"/>
                </a:solidFill>
              </a:rPr>
              <a:t>/</a:t>
            </a:r>
            <a:r>
              <a:rPr lang="zh-TW" altLang="en-US" sz="1600" b="1" dirty="0">
                <a:solidFill>
                  <a:prstClr val="black"/>
                </a:solidFill>
              </a:rPr>
              <a:t>軍警</a:t>
            </a:r>
          </a:p>
        </p:txBody>
      </p:sp>
    </p:spTree>
    <p:extLst>
      <p:ext uri="{BB962C8B-B14F-4D97-AF65-F5344CB8AC3E}">
        <p14:creationId xmlns:p14="http://schemas.microsoft.com/office/powerpoint/2010/main" val="16867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zh-TW" altLang="en-US" b="1" cap="all" dirty="0">
                <a:solidFill>
                  <a:schemeClr val="tx1"/>
                </a:solidFill>
              </a:rPr>
              <a:t>教育部學習歷程檔案審議</a:t>
            </a:r>
            <a:r>
              <a:rPr lang="zh-TW" altLang="en-US" b="1" cap="all" dirty="0" smtClean="0">
                <a:solidFill>
                  <a:schemeClr val="tx1"/>
                </a:solidFill>
              </a:rPr>
              <a:t>計畫</a:t>
            </a:r>
            <a:r>
              <a:rPr lang="en-US" altLang="zh-TW" b="1" cap="all" dirty="0" smtClean="0">
                <a:solidFill>
                  <a:schemeClr val="tx1"/>
                </a:solidFill>
              </a:rPr>
              <a:t>—</a:t>
            </a:r>
            <a:r>
              <a:rPr lang="zh-TW" altLang="en-US" b="1" cap="all" dirty="0" smtClean="0">
                <a:solidFill>
                  <a:schemeClr val="tx1"/>
                </a:solidFill>
              </a:rPr>
              <a:t>介紹網頁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11751" r="15130" b="4718"/>
          <a:stretch/>
        </p:blipFill>
        <p:spPr bwMode="auto">
          <a:xfrm>
            <a:off x="8" y="1196752"/>
            <a:ext cx="9152457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3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8445" r="5472" b="4602"/>
          <a:stretch/>
        </p:blipFill>
        <p:spPr bwMode="auto">
          <a:xfrm>
            <a:off x="172" y="260647"/>
            <a:ext cx="903325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ãå¤ªé½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34" y="-243407"/>
            <a:ext cx="1725326" cy="17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2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t="8518" r="5433" b="4684"/>
          <a:stretch/>
        </p:blipFill>
        <p:spPr bwMode="auto">
          <a:xfrm>
            <a:off x="9872" y="260647"/>
            <a:ext cx="905725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ãå¤ªé½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34" y="-243407"/>
            <a:ext cx="1725326" cy="17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2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440830" y="2794172"/>
            <a:ext cx="3852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分科考試</a:t>
            </a:r>
            <a:r>
              <a:rPr lang="zh-TW" altLang="en-US" sz="44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</a:t>
            </a:r>
            <a:endParaRPr lang="en-US" altLang="zh-TW" sz="44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負責考試單位：大學考試分發委員會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b="1" dirty="0">
                <a:solidFill>
                  <a:srgbClr val="FFFAF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hlinkClick r:id="rId2"/>
              </a:rPr>
              <a:t>http://www.uac.edu.tw</a:t>
            </a:r>
            <a:endParaRPr lang="en-US" altLang="zh-TW" b="1" dirty="0">
              <a:solidFill>
                <a:srgbClr val="FFFAF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C0E7C396-8969-4224-B72C-C7196421BC6B}"/>
              </a:ext>
            </a:extLst>
          </p:cNvPr>
          <p:cNvSpPr/>
          <p:nvPr/>
        </p:nvSpPr>
        <p:spPr>
          <a:xfrm>
            <a:off x="3079321" y="4607761"/>
            <a:ext cx="2736304" cy="671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考試時間：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月上旬</a:t>
            </a:r>
            <a:endParaRPr lang="en-US" altLang="zh-TW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放榜時間：</a:t>
            </a:r>
            <a:r>
              <a:rPr lang="en-US" altLang="zh-TW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月上旬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E6C4C302-4673-4DD6-A316-F2666872A749}"/>
              </a:ext>
            </a:extLst>
          </p:cNvPr>
          <p:cNvSpPr txBox="1"/>
          <p:nvPr/>
        </p:nvSpPr>
        <p:spPr>
          <a:xfrm>
            <a:off x="2419101" y="2090702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大學入門票：管道篇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94435B66-7FB7-4D6B-B5BD-C2F04F52C818}"/>
              </a:ext>
            </a:extLst>
          </p:cNvPr>
          <p:cNvSpPr txBox="1"/>
          <p:nvPr/>
        </p:nvSpPr>
        <p:spPr>
          <a:xfrm>
            <a:off x="5868163" y="6278933"/>
            <a:ext cx="2051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Fun</a:t>
            </a:r>
            <a:r>
              <a:rPr lang="zh-TW" altLang="en-US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心探索趣 </a:t>
            </a:r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P.10</a:t>
            </a:r>
            <a:endParaRPr lang="en-US" altLang="zh-TW" b="1" dirty="0">
              <a:solidFill>
                <a:srgbClr val="FDB7BD">
                  <a:lumMod val="75000"/>
                </a:srgb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E54103D8-351E-492D-BF6F-B73850DDB62A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、選才方式</a:t>
            </a:r>
            <a:endParaRPr lang="zh-TW" altLang="en-US" sz="33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32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ChangeArrowheads="1"/>
          </p:cNvSpPr>
          <p:nvPr/>
        </p:nvSpPr>
        <p:spPr bwMode="auto">
          <a:xfrm>
            <a:off x="3366597" y="535029"/>
            <a:ext cx="2303636" cy="18002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180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b="1" u="sng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自己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自我認識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b="1" dirty="0">
              <a:solidFill>
                <a:srgbClr val="3333FF"/>
              </a:solidFill>
              <a:ea typeface="華康新綜藝體" pitchFamily="49" charset="-120"/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979398" y="4183856"/>
            <a:ext cx="2447925" cy="165735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b="1" u="sng" dirty="0">
                <a:solidFill>
                  <a:srgbClr val="3333FF"/>
                </a:solidFill>
                <a:ea typeface="標楷體" pitchFamily="65" charset="-120"/>
              </a:rPr>
              <a:t>環境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 b="1" dirty="0">
                <a:solidFill>
                  <a:srgbClr val="3333FF"/>
                </a:solidFill>
              </a:rPr>
              <a:t>社會</a:t>
            </a:r>
            <a:r>
              <a:rPr lang="zh-TW" altLang="en-US" sz="2400" b="1" dirty="0" smtClean="0">
                <a:solidFill>
                  <a:srgbClr val="3333FF"/>
                </a:solidFill>
              </a:rPr>
              <a:t>與環境</a:t>
            </a:r>
            <a:r>
              <a:rPr lang="zh-TW" altLang="en-US" sz="2400" b="1" dirty="0">
                <a:solidFill>
                  <a:srgbClr val="3333FF"/>
                </a:solidFill>
              </a:rPr>
              <a:t>因素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5685948" y="4105278"/>
            <a:ext cx="2447304" cy="1792988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b="1" u="sng" dirty="0">
                <a:solidFill>
                  <a:srgbClr val="3333FF"/>
                </a:solidFill>
                <a:ea typeface="標楷體" pitchFamily="65" charset="-120"/>
              </a:rPr>
              <a:t>目標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dirty="0" smtClean="0">
                <a:solidFill>
                  <a:srgbClr val="3333FF"/>
                </a:solidFill>
                <a:latin typeface="Verdana" pitchFamily="34" charset="0"/>
              </a:rPr>
              <a:t>升學制度</a:t>
            </a:r>
            <a:endParaRPr lang="zh-TW" altLang="en-US" sz="2800" b="1" dirty="0">
              <a:solidFill>
                <a:srgbClr val="3333FF"/>
              </a:solidFill>
              <a:latin typeface="Verdana" pitchFamily="34" charset="0"/>
            </a:endParaRPr>
          </a:p>
        </p:txBody>
      </p:sp>
      <p:sp>
        <p:nvSpPr>
          <p:cNvPr id="248837" name="AutoShape 5"/>
          <p:cNvSpPr>
            <a:spLocks noChangeArrowheads="1"/>
          </p:cNvSpPr>
          <p:nvPr/>
        </p:nvSpPr>
        <p:spPr bwMode="auto">
          <a:xfrm>
            <a:off x="3844925" y="3600450"/>
            <a:ext cx="1296988" cy="12954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b="1">
                <a:solidFill>
                  <a:srgbClr val="FF0000"/>
                </a:solidFill>
              </a:rPr>
              <a:t>選校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b="1">
                <a:solidFill>
                  <a:srgbClr val="FF0000"/>
                </a:solidFill>
              </a:rPr>
              <a:t>選系</a:t>
            </a:r>
          </a:p>
        </p:txBody>
      </p:sp>
      <p:sp>
        <p:nvSpPr>
          <p:cNvPr id="248838" name="Line 6"/>
          <p:cNvSpPr>
            <a:spLocks noChangeShapeType="1"/>
          </p:cNvSpPr>
          <p:nvPr/>
        </p:nvSpPr>
        <p:spPr bwMode="auto">
          <a:xfrm flipH="1">
            <a:off x="2216943" y="2416971"/>
            <a:ext cx="1150937" cy="172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248839" name="Line 7"/>
          <p:cNvSpPr>
            <a:spLocks noChangeShapeType="1"/>
          </p:cNvSpPr>
          <p:nvPr/>
        </p:nvSpPr>
        <p:spPr bwMode="auto">
          <a:xfrm>
            <a:off x="5653088" y="2376490"/>
            <a:ext cx="1213622" cy="162857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248840" name="Line 8"/>
          <p:cNvSpPr>
            <a:spLocks noChangeShapeType="1"/>
          </p:cNvSpPr>
          <p:nvPr/>
        </p:nvSpPr>
        <p:spPr bwMode="auto">
          <a:xfrm>
            <a:off x="3779858" y="6237288"/>
            <a:ext cx="18002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248841" name="Line 9"/>
          <p:cNvSpPr>
            <a:spLocks noChangeShapeType="1"/>
          </p:cNvSpPr>
          <p:nvPr/>
        </p:nvSpPr>
        <p:spPr bwMode="auto">
          <a:xfrm>
            <a:off x="2836706" y="3241677"/>
            <a:ext cx="792162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248842" name="Line 10"/>
          <p:cNvSpPr>
            <a:spLocks noChangeShapeType="1"/>
          </p:cNvSpPr>
          <p:nvPr/>
        </p:nvSpPr>
        <p:spPr bwMode="auto">
          <a:xfrm flipH="1">
            <a:off x="5292745" y="3025775"/>
            <a:ext cx="792163" cy="5762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V="1">
            <a:off x="4572000" y="5445125"/>
            <a:ext cx="0" cy="79216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3779838" y="2449555"/>
            <a:ext cx="151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dirty="0" smtClean="0">
                <a:solidFill>
                  <a:srgbClr val="FFFFFF"/>
                </a:solidFill>
              </a:rPr>
              <a:t>性向測驗</a:t>
            </a:r>
            <a:endParaRPr lang="zh-TW" altLang="en-US" sz="2400" dirty="0">
              <a:solidFill>
                <a:srgbClr val="FFFFFF"/>
              </a:solidFill>
            </a:endParaRPr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1058933" y="5988060"/>
            <a:ext cx="2376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dirty="0">
                <a:solidFill>
                  <a:srgbClr val="FFFFFF"/>
                </a:solidFill>
              </a:rPr>
              <a:t>限制或助長因素</a:t>
            </a:r>
          </a:p>
        </p:txBody>
      </p:sp>
      <p:sp>
        <p:nvSpPr>
          <p:cNvPr id="248846" name="Text Box 14"/>
          <p:cNvSpPr txBox="1">
            <a:spLocks noChangeArrowheads="1"/>
          </p:cNvSpPr>
          <p:nvPr/>
        </p:nvSpPr>
        <p:spPr bwMode="auto">
          <a:xfrm>
            <a:off x="5580069" y="6021430"/>
            <a:ext cx="3095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>
                <a:solidFill>
                  <a:srgbClr val="FFFFFF"/>
                </a:solidFill>
              </a:rPr>
              <a:t>各校系的深入認識</a:t>
            </a:r>
          </a:p>
        </p:txBody>
      </p:sp>
      <p:sp>
        <p:nvSpPr>
          <p:cNvPr id="248847" name="Text Box 15"/>
          <p:cNvSpPr txBox="1">
            <a:spLocks noChangeArrowheads="1"/>
          </p:cNvSpPr>
          <p:nvPr/>
        </p:nvSpPr>
        <p:spPr bwMode="auto">
          <a:xfrm rot="1691866">
            <a:off x="3351869" y="638919"/>
            <a:ext cx="553998" cy="150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dirty="0" smtClean="0">
                <a:solidFill>
                  <a:srgbClr val="FFFFFF"/>
                </a:solidFill>
              </a:rPr>
              <a:t>興趣量表</a:t>
            </a:r>
            <a:endParaRPr lang="zh-TW" altLang="en-US" sz="2400" dirty="0">
              <a:solidFill>
                <a:srgbClr val="FFFFFF"/>
              </a:solidFill>
            </a:endParaRPr>
          </a:p>
        </p:txBody>
      </p:sp>
      <p:sp>
        <p:nvSpPr>
          <p:cNvPr id="248848" name="Text Box 16"/>
          <p:cNvSpPr txBox="1">
            <a:spLocks noChangeArrowheads="1"/>
          </p:cNvSpPr>
          <p:nvPr/>
        </p:nvSpPr>
        <p:spPr bwMode="auto">
          <a:xfrm rot="-2013831">
            <a:off x="5249090" y="566628"/>
            <a:ext cx="553998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dirty="0">
                <a:solidFill>
                  <a:srgbClr val="FFFFFF"/>
                </a:solidFill>
              </a:rPr>
              <a:t>學系探索</a:t>
            </a:r>
          </a:p>
        </p:txBody>
      </p:sp>
      <p:sp>
        <p:nvSpPr>
          <p:cNvPr id="248849" name="Text Box 17"/>
          <p:cNvSpPr txBox="1">
            <a:spLocks noChangeArrowheads="1"/>
          </p:cNvSpPr>
          <p:nvPr/>
        </p:nvSpPr>
        <p:spPr bwMode="auto">
          <a:xfrm>
            <a:off x="4569133" y="5041942"/>
            <a:ext cx="46166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>
                <a:solidFill>
                  <a:srgbClr val="FFFFFF"/>
                </a:solidFill>
              </a:rPr>
              <a:t>做決定</a:t>
            </a:r>
          </a:p>
        </p:txBody>
      </p:sp>
      <p:sp>
        <p:nvSpPr>
          <p:cNvPr id="248850" name="Text Box 18"/>
          <p:cNvSpPr txBox="1">
            <a:spLocks noChangeArrowheads="1"/>
          </p:cNvSpPr>
          <p:nvPr/>
        </p:nvSpPr>
        <p:spPr bwMode="auto">
          <a:xfrm rot="-2051081">
            <a:off x="5014929" y="2919691"/>
            <a:ext cx="936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>
                <a:solidFill>
                  <a:srgbClr val="FFFFFF"/>
                </a:solidFill>
              </a:rPr>
              <a:t>做決定</a:t>
            </a:r>
          </a:p>
        </p:txBody>
      </p:sp>
      <p:sp>
        <p:nvSpPr>
          <p:cNvPr id="248851" name="Text Box 19"/>
          <p:cNvSpPr txBox="1">
            <a:spLocks noChangeArrowheads="1"/>
          </p:cNvSpPr>
          <p:nvPr/>
        </p:nvSpPr>
        <p:spPr bwMode="auto">
          <a:xfrm rot="1648865">
            <a:off x="3060744" y="3095904"/>
            <a:ext cx="936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>
                <a:solidFill>
                  <a:srgbClr val="FFFFFF"/>
                </a:solidFill>
              </a:rPr>
              <a:t>做決定</a:t>
            </a:r>
          </a:p>
        </p:txBody>
      </p:sp>
      <p:sp>
        <p:nvSpPr>
          <p:cNvPr id="248852" name="Text Box 20"/>
          <p:cNvSpPr txBox="1">
            <a:spLocks noChangeArrowheads="1"/>
          </p:cNvSpPr>
          <p:nvPr/>
        </p:nvSpPr>
        <p:spPr bwMode="auto">
          <a:xfrm rot="2361459">
            <a:off x="904838" y="3695784"/>
            <a:ext cx="553998" cy="268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dirty="0">
                <a:solidFill>
                  <a:srgbClr val="FFFFFF"/>
                </a:solidFill>
              </a:rPr>
              <a:t>老師家長的影響</a:t>
            </a:r>
          </a:p>
        </p:txBody>
      </p:sp>
      <p:sp>
        <p:nvSpPr>
          <p:cNvPr id="248853" name="Text Box 21"/>
          <p:cNvSpPr txBox="1">
            <a:spLocks noChangeArrowheads="1"/>
          </p:cNvSpPr>
          <p:nvPr/>
        </p:nvSpPr>
        <p:spPr bwMode="auto">
          <a:xfrm rot="-2312830">
            <a:off x="3026060" y="3760086"/>
            <a:ext cx="50186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dirty="0">
                <a:solidFill>
                  <a:srgbClr val="FFFFFF"/>
                </a:solidFill>
              </a:rPr>
              <a:t>社會發展的趨勢</a:t>
            </a:r>
          </a:p>
        </p:txBody>
      </p:sp>
      <p:sp>
        <p:nvSpPr>
          <p:cNvPr id="248854" name="Text Box 22"/>
          <p:cNvSpPr txBox="1">
            <a:spLocks noChangeArrowheads="1"/>
          </p:cNvSpPr>
          <p:nvPr/>
        </p:nvSpPr>
        <p:spPr bwMode="auto">
          <a:xfrm rot="-2176935">
            <a:off x="7480598" y="3656014"/>
            <a:ext cx="92333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>
                <a:solidFill>
                  <a:srgbClr val="FFFFFF"/>
                </a:solidFill>
              </a:rPr>
              <a:t>大學多元入學方案的了解</a:t>
            </a:r>
          </a:p>
        </p:txBody>
      </p:sp>
      <p:sp>
        <p:nvSpPr>
          <p:cNvPr id="248855" name="Text Box 23"/>
          <p:cNvSpPr txBox="1">
            <a:spLocks noChangeArrowheads="1"/>
          </p:cNvSpPr>
          <p:nvPr/>
        </p:nvSpPr>
        <p:spPr bwMode="auto">
          <a:xfrm rot="2173156">
            <a:off x="5591430" y="3654426"/>
            <a:ext cx="769441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>
                <a:solidFill>
                  <a:srgbClr val="FFFFFF"/>
                </a:solidFill>
              </a:rPr>
              <a:t>大學學群校系與職業</a:t>
            </a:r>
            <a:r>
              <a:rPr lang="zh-TW" altLang="en-US" sz="2000">
                <a:solidFill>
                  <a:srgbClr val="FFFFFF"/>
                </a:solidFill>
              </a:rPr>
              <a:t>工作</a:t>
            </a:r>
            <a:r>
              <a:rPr lang="zh-TW" altLang="en-US" sz="1800">
                <a:solidFill>
                  <a:srgbClr val="FFFFFF"/>
                </a:solidFill>
              </a:rPr>
              <a:t>分析資料</a:t>
            </a:r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305877" y="376855"/>
            <a:ext cx="30416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Verdana" pitchFamily="34" charset="0"/>
                <a:ea typeface="標楷體" pitchFamily="65" charset="-120"/>
              </a:rPr>
              <a:t>生涯決定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Verdana" pitchFamily="34" charset="0"/>
                <a:ea typeface="標楷體" pitchFamily="65" charset="-120"/>
              </a:rPr>
              <a:t>金三角</a:t>
            </a:r>
            <a:r>
              <a:rPr kumimoji="1" lang="zh-TW" altLang="en-US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Verdana" pitchFamily="34" charset="0"/>
              </a:rPr>
              <a:t>：</a:t>
            </a:r>
            <a:endParaRPr kumimoji="1" lang="zh-TW" altLang="en-US" sz="3600" dirty="0">
              <a:solidFill>
                <a:srgbClr val="00FF00"/>
              </a:solidFill>
              <a:latin typeface="Tahoma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513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394548"/>
              </p:ext>
            </p:extLst>
          </p:nvPr>
        </p:nvGraphicFramePr>
        <p:xfrm>
          <a:off x="783560" y="1289969"/>
          <a:ext cx="7577377" cy="5565442"/>
        </p:xfrm>
        <a:graphic>
          <a:graphicData uri="http://schemas.openxmlformats.org/drawingml/2006/table">
            <a:tbl>
              <a:tblPr/>
              <a:tblGrid>
                <a:gridCol w="16298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75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9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考試日期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月初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天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1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考試科目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數甲、物理、化學、生物、歷史、地理、公民與社會</a:t>
                      </a:r>
                      <a:endParaRPr kumimoji="1" lang="en-US" altLang="zh-TW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七科，自行選考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考試範圍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高中三學年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部定必修</a:t>
                      </a:r>
                      <a:r>
                        <a:rPr kumimoji="1" lang="en-US" altLang="zh-TW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加深加廣選修課程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考試時間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各科皆為</a:t>
                      </a:r>
                      <a:r>
                        <a:rPr kumimoji="1" lang="en-US" altLang="zh-TW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80</a:t>
                      </a: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分鐘</a:t>
                      </a: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9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成績計算</a:t>
                      </a:r>
                    </a:p>
                  </a:txBody>
                  <a:tcPr marL="121920" marR="121920" marT="54834" marB="548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採級分制，各科成績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以</a:t>
                      </a: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(60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級分</a:t>
                      </a: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kumimoji="1" lang="zh-TW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計算</a:t>
                      </a:r>
                      <a:endParaRPr kumimoji="1" lang="zh-TW" altLang="en-US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21920" marR="121920" marT="54834" marB="548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C9A981E6-0F73-473A-8AF5-D75BBC9FE379}"/>
              </a:ext>
            </a:extLst>
          </p:cNvPr>
          <p:cNvSpPr txBox="1"/>
          <p:nvPr/>
        </p:nvSpPr>
        <p:spPr>
          <a:xfrm>
            <a:off x="3923949" y="662451"/>
            <a:ext cx="276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SzPct val="80000"/>
            </a:pP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【1.</a:t>
            </a:r>
            <a:r>
              <a:rPr lang="zh-TW" altLang="en-US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考試時間</a:t>
            </a: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8DF496E5-C874-4F30-A7EF-E6FED4E855C9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分科測驗（</a:t>
            </a:r>
            <a:r>
              <a:rPr lang="en-US" altLang="zh-TW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Y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6112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78F4F121-98F7-4AF7-9F6C-F748534F5C30}"/>
              </a:ext>
            </a:extLst>
          </p:cNvPr>
          <p:cNvSpPr txBox="1"/>
          <p:nvPr/>
        </p:nvSpPr>
        <p:spPr>
          <a:xfrm>
            <a:off x="3995954" y="662813"/>
            <a:ext cx="276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SzPct val="80000"/>
            </a:pP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【2.</a:t>
            </a:r>
            <a:r>
              <a:rPr lang="zh-TW" altLang="en-US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考試範圍</a:t>
            </a: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04D83144-8362-4E9F-B3C2-A98510FC561F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分科測驗（</a:t>
            </a:r>
            <a:r>
              <a:rPr lang="en-US" altLang="zh-TW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Y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="" xmlns:a16="http://schemas.microsoft.com/office/drawing/2014/main" id="{0847EC65-AA40-4CA3-817D-6CB404FA3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548473"/>
              </p:ext>
            </p:extLst>
          </p:nvPr>
        </p:nvGraphicFramePr>
        <p:xfrm>
          <a:off x="683701" y="1615406"/>
          <a:ext cx="7737929" cy="511334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852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527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352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考科</a:t>
                      </a: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考試範圍</a:t>
                      </a: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03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數學甲</a:t>
                      </a: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高一必修數學、高二必修數學</a:t>
                      </a:r>
                      <a:r>
                        <a:rPr lang="en-US" altLang="zh-TW" sz="29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29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、高三選修數學甲</a:t>
                      </a:r>
                      <a:r>
                        <a:rPr lang="en-US" altLang="zh-TW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Ⅰ</a:t>
                      </a:r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、高三選修數學甲</a:t>
                      </a:r>
                      <a:r>
                        <a:rPr lang="en-US" altLang="zh-TW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endParaRPr lang="zh-TW" altLang="en-US" sz="2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35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</a:t>
                      </a: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必修基礎物理一、必修基礎物理二</a:t>
                      </a:r>
                      <a:r>
                        <a:rPr lang="en-US" altLang="zh-TW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、選修物理</a:t>
                      </a: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355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化學</a:t>
                      </a: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必修基礎化學（一）、必修基礎化學（二）、必修基礎化學（三）、選修化學</a:t>
                      </a: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503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</a:t>
                      </a: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必修基礎生物（</a:t>
                      </a:r>
                      <a:r>
                        <a:rPr lang="en-US" altLang="zh-TW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）、必修基礎生物（</a:t>
                      </a:r>
                      <a:r>
                        <a:rPr lang="en-US" altLang="zh-TW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）（應用生物）、選修生物</a:t>
                      </a: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81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371169"/>
              </p:ext>
            </p:extLst>
          </p:nvPr>
        </p:nvGraphicFramePr>
        <p:xfrm>
          <a:off x="755576" y="2133577"/>
          <a:ext cx="7632848" cy="396436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96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836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9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考試範圍</a:t>
                      </a:r>
                      <a:endParaRPr kumimoji="1" lang="zh-TW" altLang="en-US" sz="2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35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歷史</a:t>
                      </a: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高一必修歷史、高二必修歷史、高三選修歷史</a:t>
                      </a: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35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地理</a:t>
                      </a: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高一必修地理、高二必修地理、高三選修地理</a:t>
                      </a: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35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公民與</a:t>
                      </a:r>
                      <a:endParaRPr lang="en-US" altLang="zh-TW" sz="29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9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</a:p>
                  </a:txBody>
                  <a:tcPr marT="54834" marB="54834" anchor="ctr"/>
                </a:tc>
                <a:tc>
                  <a:txBody>
                    <a:bodyPr/>
                    <a:lstStyle/>
                    <a:p>
                      <a:r>
                        <a:rPr lang="zh-TW" altLang="en-US" sz="2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高一必修公民與社會、高二必修公民與社會、高三選修公民與社會</a:t>
                      </a:r>
                    </a:p>
                  </a:txBody>
                  <a:tcPr marT="54834" marB="54834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78F4F121-98F7-4AF7-9F6C-F748534F5C30}"/>
              </a:ext>
            </a:extLst>
          </p:cNvPr>
          <p:cNvSpPr txBox="1"/>
          <p:nvPr/>
        </p:nvSpPr>
        <p:spPr>
          <a:xfrm>
            <a:off x="650522" y="1286107"/>
            <a:ext cx="276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SzPct val="80000"/>
            </a:pP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【2.</a:t>
            </a:r>
            <a:r>
              <a:rPr lang="zh-TW" altLang="en-US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考試範圍</a:t>
            </a:r>
            <a:r>
              <a:rPr lang="en-US" altLang="zh-TW" sz="28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04D83144-8362-4E9F-B3C2-A98510FC561F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分科測驗（</a:t>
            </a:r>
            <a:r>
              <a:rPr lang="en-US" altLang="zh-TW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Y</a:t>
            </a:r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40192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699792" y="2865847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464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其他入學管道</a:t>
            </a:r>
            <a:endParaRPr lang="en-US" altLang="zh-TW" sz="4800" b="1" dirty="0">
              <a:solidFill>
                <a:srgbClr val="4646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BCD23781-4F93-43DE-9FB8-AE76E6293DE6}"/>
              </a:ext>
            </a:extLst>
          </p:cNvPr>
          <p:cNvSpPr txBox="1"/>
          <p:nvPr/>
        </p:nvSpPr>
        <p:spPr>
          <a:xfrm>
            <a:off x="2418934" y="209068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FDB7B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大學入門票：管道篇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E54103D8-351E-492D-BF6F-B73850DDB62A}"/>
              </a:ext>
            </a:extLst>
          </p:cNvPr>
          <p:cNvSpPr txBox="1"/>
          <p:nvPr/>
        </p:nvSpPr>
        <p:spPr>
          <a:xfrm>
            <a:off x="783560" y="570169"/>
            <a:ext cx="329552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en-US" sz="33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、選才方式</a:t>
            </a:r>
            <a:endParaRPr lang="zh-TW" altLang="en-US" sz="33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75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/>
          </p:cNvSpPr>
          <p:nvPr/>
        </p:nvSpPr>
        <p:spPr>
          <a:xfrm>
            <a:off x="827584" y="1452187"/>
            <a:ext cx="7776864" cy="2884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6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網址：</a:t>
            </a:r>
            <a:r>
              <a:rPr lang="en-US" altLang="zh-TW" sz="26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https://w3.tnua.edu.tw/</a:t>
            </a:r>
            <a:endParaRPr lang="en-US" altLang="zh-TW" sz="26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科系包括：音樂、傳統音樂、美術、戲劇、劇場設計、舞蹈、電影創作、新媒體藝術等，</a:t>
            </a:r>
            <a:r>
              <a:rPr lang="zh-TW" altLang="en-US" sz="2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採計學測、術科及專業科目成績。</a:t>
            </a:r>
          </a:p>
          <a:p>
            <a:r>
              <a:rPr lang="zh-TW" altLang="en-US" sz="2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國立臺北藝術大學→招生資訊→簡章下載</a:t>
            </a:r>
            <a:r>
              <a:rPr lang="en-US" altLang="zh-TW" sz="2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(11</a:t>
            </a:r>
            <a:r>
              <a:rPr lang="zh-TW" altLang="en-US" sz="2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月初</a:t>
            </a:r>
            <a:r>
              <a:rPr lang="en-US" altLang="zh-TW" sz="2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600" b="1" dirty="0">
                <a:solidFill>
                  <a:srgbClr val="FDE9E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endParaRPr lang="en-US" altLang="zh-TW" sz="2600" b="1" dirty="0">
              <a:solidFill>
                <a:srgbClr val="FDE9E6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Rectangle 3"/>
          <p:cNvSpPr txBox="1">
            <a:spLocks/>
          </p:cNvSpPr>
          <p:nvPr/>
        </p:nvSpPr>
        <p:spPr>
          <a:xfrm>
            <a:off x="827584" y="4391361"/>
            <a:ext cx="7776864" cy="1727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6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僅</a:t>
            </a:r>
            <a:r>
              <a:rPr lang="zh-TW" altLang="en-US" sz="2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「新媒體藝術學系」、「劇場設計學系」</a:t>
            </a:r>
            <a:r>
              <a:rPr lang="zh-TW" altLang="en-US" sz="26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有少數申請名額，該校其他學系多半以單獨招生為主。</a:t>
            </a:r>
            <a:endParaRPr lang="en-US" altLang="zh-TW" sz="26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en-US" sz="2400" b="1" dirty="0">
                <a:solidFill>
                  <a:srgbClr val="FDE9E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endParaRPr lang="en-US" altLang="zh-TW" sz="2400" b="1" dirty="0">
              <a:solidFill>
                <a:srgbClr val="FDE9E6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A316832B-8C7A-48C5-8BD2-C6A434A6147B}"/>
              </a:ext>
            </a:extLst>
          </p:cNvPr>
          <p:cNvSpPr txBox="1"/>
          <p:nvPr/>
        </p:nvSpPr>
        <p:spPr>
          <a:xfrm>
            <a:off x="723808" y="641016"/>
            <a:ext cx="636848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其他入學管道：台北藝術大學</a:t>
            </a:r>
            <a:endParaRPr lang="en-US" altLang="zh-TW" sz="32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87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/>
          </p:cNvSpPr>
          <p:nvPr/>
        </p:nvSpPr>
        <p:spPr>
          <a:xfrm>
            <a:off x="971600" y="1571938"/>
            <a:ext cx="6408712" cy="604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自然組</a:t>
            </a:r>
            <a:r>
              <a:rPr lang="en-US" altLang="zh-TW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甲組</a:t>
            </a:r>
            <a:r>
              <a:rPr lang="en-US" altLang="zh-TW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社會組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乙組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招生</a:t>
            </a:r>
            <a:endParaRPr lang="en-US" altLang="zh-TW" sz="24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TW" sz="24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Arial" pitchFamily="34" charset="0"/>
              <a:buNone/>
            </a:pPr>
            <a:r>
              <a:rPr lang="zh-TW" altLang="en-US" sz="24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                                                   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987353"/>
              </p:ext>
            </p:extLst>
          </p:nvPr>
        </p:nvGraphicFramePr>
        <p:xfrm>
          <a:off x="503548" y="2431565"/>
          <a:ext cx="8136904" cy="3407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2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87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269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78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400" b="1" dirty="0">
                          <a:latin typeface="微軟正黑體" pitchFamily="34" charset="-120"/>
                          <a:ea typeface="微軟正黑體" pitchFamily="34" charset="-120"/>
                        </a:rPr>
                        <a:t>組別</a:t>
                      </a:r>
                    </a:p>
                  </a:txBody>
                  <a:tcPr marT="54834" marB="54834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400" b="1" dirty="0">
                          <a:latin typeface="微軟正黑體" pitchFamily="34" charset="-120"/>
                          <a:ea typeface="微軟正黑體" pitchFamily="34" charset="-120"/>
                        </a:rPr>
                        <a:t>學測</a:t>
                      </a:r>
                    </a:p>
                  </a:txBody>
                  <a:tcPr marT="54834" marB="54834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400" b="1" dirty="0">
                          <a:latin typeface="微軟正黑體" pitchFamily="34" charset="-120"/>
                          <a:ea typeface="微軟正黑體" pitchFamily="34" charset="-120"/>
                        </a:rPr>
                        <a:t>學系</a:t>
                      </a:r>
                    </a:p>
                  </a:txBody>
                  <a:tcPr marT="54834" marB="54834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69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自然組</a:t>
                      </a:r>
                      <a:endParaRPr lang="en-US" altLang="zh-TW" sz="29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9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9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甲組</a:t>
                      </a:r>
                      <a:r>
                        <a:rPr lang="en-US" altLang="zh-TW" sz="29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900" b="1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54834" marB="54834" anchor="ctr">
                    <a:solidFill>
                      <a:srgbClr val="D8F1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國英</a:t>
                      </a:r>
                      <a:r>
                        <a:rPr lang="zh-TW" altLang="en-US" sz="2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lang="en-US" altLang="zh-TW" sz="2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29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自</a:t>
                      </a:r>
                    </a:p>
                  </a:txBody>
                  <a:tcPr marT="54834" marB="54834" anchor="ctr">
                    <a:solidFill>
                      <a:srgbClr val="D8F1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刑事警察、消防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災害防救組、消防組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、交通、資訊管理、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鑑識科學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、水上警察</a:t>
                      </a:r>
                    </a:p>
                  </a:txBody>
                  <a:tcPr marT="54834" marB="54834" anchor="ctr">
                    <a:solidFill>
                      <a:srgbClr val="D8F1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727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社會組</a:t>
                      </a:r>
                      <a:endParaRPr lang="en-US" altLang="zh-TW" sz="29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9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9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乙組</a:t>
                      </a:r>
                      <a:r>
                        <a:rPr lang="en-US" altLang="zh-TW" sz="29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9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54834" marB="54834" anchor="ctr">
                    <a:solidFill>
                      <a:srgbClr val="D8F1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國英</a:t>
                      </a:r>
                      <a:r>
                        <a:rPr lang="zh-TW" altLang="en-US" sz="2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lang="en-US" altLang="zh-TW" sz="2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29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社</a:t>
                      </a:r>
                    </a:p>
                  </a:txBody>
                  <a:tcPr marT="54834" marB="54834" anchor="ctr">
                    <a:solidFill>
                      <a:srgbClr val="D8F1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行政警察、公共安全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社會安全組、情報事務組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外事警察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、犯罪防治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預防組、矯治組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、國境警察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國境管理、移民事務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、行政管理、法律</a:t>
                      </a:r>
                    </a:p>
                  </a:txBody>
                  <a:tcPr marT="54834" marB="54834" anchor="ctr">
                    <a:solidFill>
                      <a:srgbClr val="D8F1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8CBD8B06-E806-4093-B18E-ED3AA7BB0D14}"/>
              </a:ext>
            </a:extLst>
          </p:cNvPr>
          <p:cNvSpPr txBox="1"/>
          <p:nvPr/>
        </p:nvSpPr>
        <p:spPr>
          <a:xfrm>
            <a:off x="723808" y="641016"/>
            <a:ext cx="636848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其他入學管道：中央警察大學</a:t>
            </a:r>
            <a:endParaRPr lang="en-US" altLang="zh-TW" sz="32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D7507DA5-90D2-4AFB-B493-CC9ACF813FBD}"/>
              </a:ext>
            </a:extLst>
          </p:cNvPr>
          <p:cNvSpPr txBox="1"/>
          <p:nvPr/>
        </p:nvSpPr>
        <p:spPr>
          <a:xfrm>
            <a:off x="5220073" y="6297250"/>
            <a:ext cx="2051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Fun</a:t>
            </a:r>
            <a:r>
              <a:rPr lang="zh-TW" altLang="en-US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心探索趣 </a:t>
            </a:r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P.12</a:t>
            </a:r>
            <a:endParaRPr lang="en-US" altLang="zh-TW" b="1" dirty="0">
              <a:solidFill>
                <a:srgbClr val="FDB7BD">
                  <a:lumMod val="75000"/>
                </a:srgb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94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/>
          </p:cNvSpPr>
          <p:nvPr/>
        </p:nvSpPr>
        <p:spPr>
          <a:xfrm>
            <a:off x="827584" y="1529049"/>
            <a:ext cx="7848872" cy="761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zh-TW" altLang="en-US" sz="20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軍校聯招：</a:t>
            </a:r>
            <a:r>
              <a:rPr lang="zh-TW" altLang="en-US" sz="20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陸海空軍官校、國防醫學院、國防大學（管理學院、理工學院、政治作戰學院）</a:t>
            </a:r>
            <a:endParaRPr lang="en-US" altLang="zh-TW" sz="20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endParaRPr lang="zh-TW" altLang="en-US" sz="28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010656"/>
              </p:ext>
            </p:extLst>
          </p:nvPr>
        </p:nvGraphicFramePr>
        <p:xfrm>
          <a:off x="1939959" y="2336035"/>
          <a:ext cx="6768751" cy="4673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9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22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64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062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入學管道</a:t>
                      </a:r>
                    </a:p>
                  </a:txBody>
                  <a:tcPr marL="87708" marR="87708" marT="52596" marB="525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第一階段</a:t>
                      </a:r>
                    </a:p>
                  </a:txBody>
                  <a:tcPr marL="87708" marR="87708" marT="52596" marB="525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第二階段</a:t>
                      </a:r>
                      <a:endParaRPr lang="zh-TW" altLang="en-US" sz="23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708" marR="87708" marT="52596" marB="5259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548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學校推薦</a:t>
                      </a:r>
                      <a:endParaRPr lang="en-US" altLang="zh-TW" sz="23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（限填</a:t>
                      </a:r>
                      <a:r>
                        <a:rPr lang="en-US" altLang="zh-TW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志願）</a:t>
                      </a:r>
                      <a:endParaRPr lang="zh-TW" alt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708" marR="87708" marT="52596" marB="52596"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TW" sz="23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3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體檢合格</a:t>
                      </a:r>
                      <a:endParaRPr lang="en-US" altLang="zh-TW" sz="23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23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3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學測成績篩選</a:t>
                      </a:r>
                      <a:endParaRPr lang="en-US" altLang="zh-TW" sz="23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23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2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智力測驗（須達</a:t>
                      </a:r>
                      <a:r>
                        <a:rPr lang="en-US" altLang="zh-TW" sz="2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r>
                        <a:rPr lang="zh-TW" altLang="en-US" sz="2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分以上）</a:t>
                      </a:r>
                      <a:endParaRPr lang="en-US" altLang="zh-TW" sz="2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708" marR="87708" marT="52596" marB="52596"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面試</a:t>
                      </a:r>
                      <a:endParaRPr lang="en-US" altLang="zh-TW" sz="23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3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3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專長測驗</a:t>
                      </a:r>
                      <a:endParaRPr lang="en-US" altLang="zh-TW" sz="23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3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23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生活及情緒適應問卷</a:t>
                      </a:r>
                      <a:endParaRPr lang="zh-TW" altLang="en-US" sz="23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708" marR="87708" marT="52596" marB="52596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548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個人申請</a:t>
                      </a:r>
                      <a:endParaRPr lang="en-US" altLang="zh-TW" sz="2300" b="1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（可填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志願）</a:t>
                      </a:r>
                    </a:p>
                  </a:txBody>
                  <a:tcPr marL="87708" marR="87708" marT="52596" marB="52596"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2800" dirty="0">
                        <a:solidFill>
                          <a:schemeClr val="tx2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70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87708" marR="87708" marT="52596" marB="52596" anchor="ctr"/>
                </a:tc>
                <a:tc gridSpan="2">
                  <a:txBody>
                    <a:bodyPr/>
                    <a:lstStyle/>
                    <a:p>
                      <a:r>
                        <a:rPr lang="en-US" altLang="zh-TW" sz="2300" b="1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300" b="1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畢業後需依規定完成服役年限</a:t>
                      </a:r>
                      <a:endParaRPr lang="en-US" altLang="zh-TW" sz="2300" b="1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2300" b="1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300" b="1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可至「教官室」或「國防部國軍人才招募中心網站」查詢相關資料</a:t>
                      </a:r>
                      <a:endParaRPr lang="zh-TW" altLang="en-US" sz="23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708" marR="87708" marT="52596" marB="52596" anchor="ctr"/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圓角矩形圖說文字 2"/>
          <p:cNvSpPr/>
          <p:nvPr/>
        </p:nvSpPr>
        <p:spPr>
          <a:xfrm>
            <a:off x="241823" y="2738107"/>
            <a:ext cx="1688438" cy="965666"/>
          </a:xfrm>
          <a:prstGeom prst="wedgeRoundRectCallout">
            <a:avLst>
              <a:gd name="adj1" fmla="val 65026"/>
              <a:gd name="adj2" fmla="val 3764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學校師長推薦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968BC8EF-64CE-48E3-A493-11ED0ABC85F3}"/>
              </a:ext>
            </a:extLst>
          </p:cNvPr>
          <p:cNvSpPr txBox="1"/>
          <p:nvPr/>
        </p:nvSpPr>
        <p:spPr>
          <a:xfrm>
            <a:off x="723808" y="641016"/>
            <a:ext cx="636848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其他入學管道：軍校聯招</a:t>
            </a:r>
            <a:endParaRPr lang="en-US" altLang="zh-TW" sz="32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5D68E39E-1426-4968-BC48-7FC64D4857BA}"/>
              </a:ext>
            </a:extLst>
          </p:cNvPr>
          <p:cNvSpPr txBox="1"/>
          <p:nvPr/>
        </p:nvSpPr>
        <p:spPr>
          <a:xfrm>
            <a:off x="5220073" y="6297250"/>
            <a:ext cx="2051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Fun</a:t>
            </a:r>
            <a:r>
              <a:rPr lang="zh-TW" altLang="en-US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心探索趣 </a:t>
            </a:r>
            <a:r>
              <a:rPr lang="en-US" altLang="zh-TW" b="1" dirty="0">
                <a:solidFill>
                  <a:srgbClr val="FDB7B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P.13</a:t>
            </a:r>
            <a:endParaRPr lang="en-US" altLang="zh-TW" b="1" dirty="0">
              <a:solidFill>
                <a:srgbClr val="FDB7BD">
                  <a:lumMod val="75000"/>
                </a:srgb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23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820" y="740798"/>
            <a:ext cx="5838187" cy="720055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dirty="0" smtClean="0">
                <a:solidFill>
                  <a:srgbClr val="993366"/>
                </a:solidFill>
                <a:latin typeface="標楷體" pitchFamily="65" charset="-120"/>
                <a:ea typeface="標楷體" pitchFamily="65" charset="-120"/>
              </a:rPr>
              <a:t>發掘孩子的能力、興趣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844676"/>
            <a:ext cx="8175574" cy="5013324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3600" b="1" dirty="0" smtClean="0">
                <a:ea typeface="標楷體" pitchFamily="65" charset="-120"/>
              </a:rPr>
              <a:t>配合心理測驗：</a:t>
            </a:r>
            <a:endParaRPr lang="en-US" altLang="zh-TW" sz="3600" b="1" dirty="0" smtClean="0">
              <a:ea typeface="標楷體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sz="3600" b="1" dirty="0">
                <a:ea typeface="標楷體" pitchFamily="65" charset="-120"/>
              </a:rPr>
              <a:t> </a:t>
            </a:r>
            <a:r>
              <a:rPr lang="zh-TW" altLang="en-US" sz="3600" b="1" dirty="0" smtClean="0">
                <a:ea typeface="標楷體" pitchFamily="65" charset="-120"/>
              </a:rPr>
              <a:t>  性向測驗、興趣量表</a:t>
            </a:r>
            <a:r>
              <a:rPr lang="zh-TW" altLang="en-US" sz="3600" b="1" dirty="0">
                <a:ea typeface="標楷體" pitchFamily="65" charset="-120"/>
              </a:rPr>
              <a:t>、</a:t>
            </a:r>
            <a:r>
              <a:rPr lang="zh-TW" altLang="en-US" sz="3600" b="1" dirty="0" smtClean="0">
                <a:ea typeface="標楷體" pitchFamily="65" charset="-120"/>
              </a:rPr>
              <a:t>學系探索量表。</a:t>
            </a:r>
            <a:endParaRPr lang="en-US" altLang="zh-TW" sz="3600" b="1" dirty="0" smtClean="0">
              <a:ea typeface="標楷體" pitchFamily="65" charset="-120"/>
            </a:endParaRPr>
          </a:p>
          <a:p>
            <a:pPr eaLnBrk="1" hangingPunct="1"/>
            <a:r>
              <a:rPr lang="zh-TW" altLang="en-US" sz="3600" b="1" dirty="0" smtClean="0">
                <a:ea typeface="標楷體" pitchFamily="65" charset="-120"/>
              </a:rPr>
              <a:t>除了學科成績，留意孩子的其他優秀能力，適度</a:t>
            </a:r>
            <a:r>
              <a:rPr lang="zh-TW" altLang="en-US" sz="3600" b="1" dirty="0">
                <a:ea typeface="標楷體" pitchFamily="65" charset="-120"/>
              </a:rPr>
              <a:t>讓孩子發展自己的各種才能。</a:t>
            </a:r>
            <a:endParaRPr lang="en-US" altLang="zh-TW" sz="3600" b="1" dirty="0">
              <a:ea typeface="標楷體" pitchFamily="65" charset="-120"/>
            </a:endParaRPr>
          </a:p>
          <a:p>
            <a:pPr eaLnBrk="1" hangingPunct="1"/>
            <a:r>
              <a:rPr lang="zh-TW" altLang="en-US" sz="3600" b="1" dirty="0" smtClean="0">
                <a:ea typeface="標楷體" pitchFamily="65" charset="-120"/>
              </a:rPr>
              <a:t>提醒孩子每學期</a:t>
            </a:r>
            <a:r>
              <a:rPr lang="zh-TW" altLang="en-US" sz="3600" b="1" dirty="0" smtClean="0">
                <a:solidFill>
                  <a:srgbClr val="FF0000"/>
                </a:solidFill>
                <a:ea typeface="標楷體" pitchFamily="65" charset="-120"/>
              </a:rPr>
              <a:t>上</a:t>
            </a:r>
            <a:r>
              <a:rPr lang="zh-TW" altLang="en-US" sz="3600" b="1" dirty="0">
                <a:solidFill>
                  <a:srgbClr val="FF0000"/>
                </a:solidFill>
                <a:ea typeface="標楷體" pitchFamily="65" charset="-120"/>
              </a:rPr>
              <a:t>傳</a:t>
            </a:r>
            <a:r>
              <a:rPr lang="zh-TW" altLang="en-US" sz="3600" b="1" dirty="0" smtClean="0">
                <a:solidFill>
                  <a:srgbClr val="FF0000"/>
                </a:solidFill>
                <a:ea typeface="標楷體" pitchFamily="65" charset="-120"/>
              </a:rPr>
              <a:t>學習歷程資料</a:t>
            </a:r>
            <a:r>
              <a:rPr lang="zh-TW" altLang="en-US" sz="3600" b="1" dirty="0" smtClean="0">
                <a:ea typeface="標楷體" pitchFamily="65" charset="-120"/>
              </a:rPr>
              <a:t>：</a:t>
            </a:r>
            <a:endParaRPr lang="en-US" altLang="zh-TW" sz="3600" b="1" dirty="0" smtClean="0">
              <a:ea typeface="標楷體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sz="3600" b="1" dirty="0" smtClean="0">
                <a:ea typeface="標楷體" pitchFamily="65" charset="-120"/>
              </a:rPr>
              <a:t>   「課程學習成果」與「多元表現」。</a:t>
            </a:r>
          </a:p>
        </p:txBody>
      </p:sp>
      <p:pic>
        <p:nvPicPr>
          <p:cNvPr id="130050" name="Picture 2" descr="D:\berylee\008行政與活動\04親職座談會\107親職座談會\可愛小雞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73" y="836713"/>
            <a:ext cx="1182085" cy="12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16633"/>
            <a:ext cx="7215750" cy="128111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5400" dirty="0" smtClean="0">
                <a:solidFill>
                  <a:srgbClr val="660066"/>
                </a:solidFill>
                <a:ea typeface="標楷體" pitchFamily="65" charset="-120"/>
              </a:rPr>
              <a:t>親子溝通：您</a:t>
            </a:r>
            <a:r>
              <a:rPr lang="zh-TW" altLang="en-US" sz="5400" dirty="0" smtClean="0">
                <a:solidFill>
                  <a:srgbClr val="660066"/>
                </a:solidFill>
                <a:ea typeface="標楷體" pitchFamily="65" charset="-120"/>
              </a:rPr>
              <a:t>可以這樣做</a:t>
            </a:r>
            <a:r>
              <a:rPr lang="zh-TW" altLang="en-US" sz="3600" dirty="0" smtClean="0">
                <a:solidFill>
                  <a:srgbClr val="FF0066"/>
                </a:solidFill>
                <a:ea typeface="新細明體" charset="-120"/>
              </a:rPr>
              <a:t> </a:t>
            </a:r>
          </a:p>
        </p:txBody>
      </p:sp>
      <p:sp>
        <p:nvSpPr>
          <p:cNvPr id="1474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7504" y="1484784"/>
            <a:ext cx="8712968" cy="4752527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buFont typeface="Wingdings" pitchFamily="2" charset="2"/>
              <a:buChar char="Ø"/>
            </a:pPr>
            <a:r>
              <a:rPr lang="zh-TW" altLang="en-US" sz="3000" b="1" dirty="0" smtClean="0">
                <a:ea typeface="標楷體" pitchFamily="65" charset="-120"/>
              </a:rPr>
              <a:t>高中是</a:t>
            </a:r>
            <a:r>
              <a:rPr lang="en-US" altLang="zh-TW" sz="3000" b="1" dirty="0" smtClean="0">
                <a:solidFill>
                  <a:srgbClr val="FF0000"/>
                </a:solidFill>
                <a:ea typeface="標楷體" pitchFamily="65" charset="-120"/>
              </a:rPr>
              <a:t>”</a:t>
            </a:r>
            <a:r>
              <a:rPr lang="zh-TW" altLang="en-US" sz="3000" b="1" dirty="0" smtClean="0">
                <a:solidFill>
                  <a:srgbClr val="FF0000"/>
                </a:solidFill>
                <a:ea typeface="標楷體" pitchFamily="65" charset="-120"/>
              </a:rPr>
              <a:t>練習長大</a:t>
            </a:r>
            <a:r>
              <a:rPr lang="en-US" altLang="zh-TW" sz="3000" b="1" dirty="0" smtClean="0">
                <a:solidFill>
                  <a:srgbClr val="FF0000"/>
                </a:solidFill>
                <a:ea typeface="標楷體" pitchFamily="65" charset="-120"/>
              </a:rPr>
              <a:t>”</a:t>
            </a:r>
            <a:r>
              <a:rPr lang="zh-TW" altLang="en-US" sz="3000" b="1" dirty="0" smtClean="0">
                <a:ea typeface="標楷體" pitchFamily="65" charset="-120"/>
              </a:rPr>
              <a:t>的時間，用</a:t>
            </a:r>
            <a:r>
              <a:rPr lang="zh-TW" altLang="en-US" sz="3000" b="1" dirty="0" smtClean="0">
                <a:solidFill>
                  <a:srgbClr val="FF0000"/>
                </a:solidFill>
                <a:ea typeface="標楷體" pitchFamily="65" charset="-120"/>
              </a:rPr>
              <a:t>溝通對話</a:t>
            </a:r>
            <a:r>
              <a:rPr lang="zh-TW" altLang="en-US" sz="3000" b="1" dirty="0" smtClean="0">
                <a:ea typeface="標楷體" pitchFamily="65" charset="-120"/>
              </a:rPr>
              <a:t>代替單向指責</a:t>
            </a:r>
            <a:r>
              <a:rPr lang="zh-TW" altLang="en-US" sz="3000" b="1" dirty="0" smtClean="0">
                <a:ea typeface="標楷體" pitchFamily="65" charset="-120"/>
              </a:rPr>
              <a:t>，長大負責任也是要練習的，練習當然也會失敗，那就再練習，如果一味指責、情緒對抗，其實無濟於事，陪伴孩子</a:t>
            </a:r>
            <a:r>
              <a:rPr lang="zh-TW" altLang="en-US" sz="3000" b="1" dirty="0" smtClean="0">
                <a:solidFill>
                  <a:srgbClr val="FF0000"/>
                </a:solidFill>
                <a:ea typeface="標楷體" pitchFamily="65" charset="-120"/>
              </a:rPr>
              <a:t>一起面對挫折</a:t>
            </a:r>
            <a:r>
              <a:rPr lang="zh-TW" altLang="en-US" sz="3000" b="1" dirty="0">
                <a:ea typeface="標楷體" pitchFamily="65" charset="-120"/>
              </a:rPr>
              <a:t>，讓孩子感受到家長是</a:t>
            </a:r>
            <a:r>
              <a:rPr lang="zh-TW" altLang="en-US" sz="3000" b="1" dirty="0">
                <a:solidFill>
                  <a:srgbClr val="FF0000"/>
                </a:solidFill>
                <a:ea typeface="標楷體" pitchFamily="65" charset="-120"/>
              </a:rPr>
              <a:t>背後的關懷</a:t>
            </a:r>
            <a:r>
              <a:rPr lang="zh-TW" altLang="en-US" sz="3000" b="1" dirty="0" smtClean="0">
                <a:solidFill>
                  <a:srgbClr val="FF0000"/>
                </a:solidFill>
                <a:ea typeface="標楷體" pitchFamily="65" charset="-120"/>
              </a:rPr>
              <a:t>力量</a:t>
            </a:r>
            <a:r>
              <a:rPr lang="zh-TW" altLang="en-US" sz="3000" b="1" dirty="0">
                <a:ea typeface="標楷體" pitchFamily="65" charset="-120"/>
              </a:rPr>
              <a:t>，</a:t>
            </a:r>
            <a:r>
              <a:rPr lang="zh-TW" altLang="en-US" sz="3000" b="1" dirty="0" smtClean="0">
                <a:ea typeface="標楷體" pitchFamily="65" charset="-120"/>
              </a:rPr>
              <a:t>對</a:t>
            </a:r>
            <a:r>
              <a:rPr lang="zh-TW" altLang="en-US" sz="3000" b="1" dirty="0">
                <a:ea typeface="標楷體" pitchFamily="65" charset="-120"/>
              </a:rPr>
              <a:t>親子</a:t>
            </a:r>
            <a:r>
              <a:rPr lang="zh-TW" altLang="en-US" sz="3000" b="1" dirty="0" smtClean="0">
                <a:ea typeface="標楷體" pitchFamily="65" charset="-120"/>
              </a:rPr>
              <a:t>關係一定有很大的好處。</a:t>
            </a:r>
            <a:endParaRPr lang="en-US" altLang="zh-TW" sz="3000" b="1" dirty="0"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Wingdings" pitchFamily="2" charset="2"/>
              <a:buChar char="Ø"/>
            </a:pPr>
            <a:r>
              <a:rPr lang="zh-TW" altLang="en-US" sz="3000" b="1" dirty="0">
                <a:ea typeface="標楷體" pitchFamily="65" charset="-120"/>
              </a:rPr>
              <a:t>長大的過程，還是需要</a:t>
            </a:r>
            <a:r>
              <a:rPr lang="zh-TW" altLang="en-US" sz="3000" b="1" dirty="0">
                <a:solidFill>
                  <a:srgbClr val="FF0000"/>
                </a:solidFill>
                <a:ea typeface="標楷體" pitchFamily="65" charset="-120"/>
              </a:rPr>
              <a:t>規則</a:t>
            </a:r>
            <a:r>
              <a:rPr lang="zh-TW" altLang="en-US" sz="3000" b="1" dirty="0">
                <a:ea typeface="標楷體" pitchFamily="65" charset="-120"/>
              </a:rPr>
              <a:t>，請與孩子好好討論</a:t>
            </a:r>
            <a:r>
              <a:rPr lang="zh-TW" altLang="en-US" sz="3000" b="1" dirty="0">
                <a:solidFill>
                  <a:srgbClr val="FF0000"/>
                </a:solidFill>
                <a:ea typeface="標楷體" pitchFamily="65" charset="-120"/>
              </a:rPr>
              <a:t>睡覺的時間</a:t>
            </a:r>
            <a:r>
              <a:rPr lang="zh-TW" altLang="en-US" sz="3000" b="1" dirty="0">
                <a:ea typeface="標楷體" pitchFamily="65" charset="-120"/>
              </a:rPr>
              <a:t>、</a:t>
            </a:r>
            <a:r>
              <a:rPr lang="zh-TW" altLang="en-US" sz="3000" b="1" dirty="0">
                <a:solidFill>
                  <a:srgbClr val="FF0000"/>
                </a:solidFill>
                <a:ea typeface="標楷體" pitchFamily="65" charset="-120"/>
              </a:rPr>
              <a:t>手機的使用</a:t>
            </a:r>
            <a:r>
              <a:rPr lang="zh-TW" altLang="en-US" sz="3000" b="1" dirty="0">
                <a:ea typeface="標楷體" pitchFamily="65" charset="-120"/>
              </a:rPr>
              <a:t>、</a:t>
            </a:r>
            <a:r>
              <a:rPr lang="zh-TW" altLang="en-US" sz="3000" b="1" dirty="0">
                <a:solidFill>
                  <a:srgbClr val="FF0000"/>
                </a:solidFill>
                <a:ea typeface="標楷體" pitchFamily="65" charset="-120"/>
              </a:rPr>
              <a:t>人際關係的界線</a:t>
            </a:r>
            <a:r>
              <a:rPr lang="zh-TW" altLang="en-US" sz="3000" b="1" dirty="0" smtClean="0">
                <a:ea typeface="標楷體" pitchFamily="65" charset="-120"/>
              </a:rPr>
              <a:t>。</a:t>
            </a:r>
            <a:endParaRPr lang="en-US" altLang="zh-TW" sz="3000" b="1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4855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71080" y="116632"/>
            <a:ext cx="8577384" cy="6552727"/>
            <a:chOff x="171080" y="116632"/>
            <a:chExt cx="8577384" cy="6552728"/>
          </a:xfrm>
        </p:grpSpPr>
        <p:grpSp>
          <p:nvGrpSpPr>
            <p:cNvPr id="5" name="群組 4"/>
            <p:cNvGrpSpPr/>
            <p:nvPr/>
          </p:nvGrpSpPr>
          <p:grpSpPr>
            <a:xfrm>
              <a:off x="171080" y="116632"/>
              <a:ext cx="8577384" cy="6552728"/>
              <a:chOff x="171080" y="116632"/>
              <a:chExt cx="8577384" cy="655272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44" t="13954" r="21294" b="6664"/>
              <a:stretch/>
            </p:blipFill>
            <p:spPr bwMode="auto">
              <a:xfrm>
                <a:off x="171080" y="116632"/>
                <a:ext cx="8577384" cy="6408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文字方塊 1"/>
              <p:cNvSpPr txBox="1"/>
              <p:nvPr/>
            </p:nvSpPr>
            <p:spPr>
              <a:xfrm>
                <a:off x="3131840" y="5157192"/>
                <a:ext cx="2088232" cy="30777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 smtClean="0"/>
                  <a:t>S101.S102.S103.S104.</a:t>
                </a:r>
                <a:endParaRPr lang="zh-TW" altLang="en-US" sz="1400" b="1" dirty="0"/>
              </a:p>
            </p:txBody>
          </p:sp>
          <p:sp>
            <p:nvSpPr>
              <p:cNvPr id="4" name="文字方塊 3"/>
              <p:cNvSpPr txBox="1"/>
              <p:nvPr/>
            </p:nvSpPr>
            <p:spPr>
              <a:xfrm>
                <a:off x="3131840" y="4797152"/>
                <a:ext cx="2088232" cy="30777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 smtClean="0"/>
                  <a:t>S105.S106.S107.S108.</a:t>
                </a:r>
                <a:endParaRPr lang="zh-TW" altLang="en-US" sz="1400" b="1" dirty="0"/>
              </a:p>
            </p:txBody>
          </p:sp>
          <p:sp>
            <p:nvSpPr>
              <p:cNvPr id="3" name="文字方塊 2"/>
              <p:cNvSpPr txBox="1"/>
              <p:nvPr/>
            </p:nvSpPr>
            <p:spPr>
              <a:xfrm>
                <a:off x="3203848" y="6300028"/>
                <a:ext cx="1368152" cy="3693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/>
                  <a:t>德光街校門</a:t>
                </a:r>
                <a:endParaRPr lang="zh-TW" altLang="en-US" b="1" dirty="0"/>
              </a:p>
            </p:txBody>
          </p:sp>
        </p:grpSp>
        <p:sp>
          <p:nvSpPr>
            <p:cNvPr id="6" name="文字方塊 5"/>
            <p:cNvSpPr txBox="1"/>
            <p:nvPr/>
          </p:nvSpPr>
          <p:spPr>
            <a:xfrm>
              <a:off x="6804248" y="2708920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78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高中時期的生涯任務</a:t>
            </a:r>
            <a:endParaRPr lang="zh-TW" altLang="en-US" sz="6000" dirty="0"/>
          </a:p>
        </p:txBody>
      </p:sp>
      <p:pic>
        <p:nvPicPr>
          <p:cNvPr id="1026" name="Picture 2" descr="http://ts1.mm.bing.net/th?id=H.4968118642934040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60" y="3284984"/>
            <a:ext cx="4459018" cy="333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ChangeArrowheads="1"/>
          </p:cNvSpPr>
          <p:nvPr/>
        </p:nvSpPr>
        <p:spPr bwMode="auto">
          <a:xfrm>
            <a:off x="1888881" y="243374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altLang="zh-TW" sz="2400">
              <a:latin typeface="Times" pitchFamily="18" charset="0"/>
              <a:ea typeface="Taipei"/>
              <a:cs typeface="Taipei"/>
            </a:endParaRPr>
          </a:p>
        </p:txBody>
      </p:sp>
      <p:sp>
        <p:nvSpPr>
          <p:cNvPr id="151554" name="Rectangle 9"/>
          <p:cNvSpPr>
            <a:spLocks noChangeArrowheads="1"/>
          </p:cNvSpPr>
          <p:nvPr/>
        </p:nvSpPr>
        <p:spPr bwMode="auto">
          <a:xfrm>
            <a:off x="1888881" y="16637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altLang="zh-TW" sz="2400">
              <a:latin typeface="Times" pitchFamily="18" charset="0"/>
              <a:ea typeface="Taipei"/>
              <a:cs typeface="Taipei"/>
            </a:endParaRPr>
          </a:p>
        </p:txBody>
      </p:sp>
      <p:sp>
        <p:nvSpPr>
          <p:cNvPr id="857090" name="Rectangle 2"/>
          <p:cNvSpPr>
            <a:spLocks noChangeArrowheads="1"/>
          </p:cNvSpPr>
          <p:nvPr/>
        </p:nvSpPr>
        <p:spPr bwMode="auto">
          <a:xfrm>
            <a:off x="2645020" y="1916117"/>
            <a:ext cx="51673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kumimoji="0" lang="zh-TW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標楷體" pitchFamily="65" charset="-120"/>
              </a:rPr>
              <a:t>感謝聆聽</a:t>
            </a:r>
          </a:p>
        </p:txBody>
      </p:sp>
      <p:sp>
        <p:nvSpPr>
          <p:cNvPr id="151557" name="投影片編號版面配置區 2"/>
          <p:cNvSpPr txBox="1">
            <a:spLocks noGrp="1"/>
          </p:cNvSpPr>
          <p:nvPr/>
        </p:nvSpPr>
        <p:spPr bwMode="auto">
          <a:xfrm>
            <a:off x="8294077" y="6381754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kumimoji="0" lang="en-US" altLang="zh-TW" sz="1200" b="1" dirty="0">
              <a:latin typeface="Tw Cen MT" pitchFamily="34" charset="0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168110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0072" y="332656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latin typeface="+mj-ea"/>
              </a:rPr>
              <a:t>高一時期：停看聽</a:t>
            </a:r>
            <a:r>
              <a:rPr lang="en-US" altLang="zh-TW" b="1" dirty="0" smtClean="0">
                <a:solidFill>
                  <a:schemeClr val="tx1"/>
                </a:solidFill>
                <a:latin typeface="+mj-ea"/>
              </a:rPr>
              <a:t>~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</a:rPr>
              <a:t>穩扎穩打</a:t>
            </a:r>
            <a:r>
              <a:rPr lang="zh-TW" altLang="en-US" b="1" dirty="0" smtClean="0">
                <a:solidFill>
                  <a:schemeClr val="tx1"/>
                </a:solidFill>
                <a:latin typeface="+mj-ea"/>
              </a:rPr>
              <a:t>階段</a:t>
            </a:r>
            <a:endParaRPr lang="zh-TW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640960" cy="4320481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加強學科能力</a:t>
            </a: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zh-TW" altLang="en-US" sz="2400" dirty="0" smtClean="0">
                <a:latin typeface="+mj-ea"/>
                <a:ea typeface="+mj-ea"/>
              </a:rPr>
              <a:t>各科學習方法、學科能力的培養與增進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</a:p>
          <a:p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積極</a:t>
            </a: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自我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探索</a:t>
            </a: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zh-TW" altLang="en-US" sz="2400" dirty="0" smtClean="0">
                <a:latin typeface="+mj-ea"/>
                <a:ea typeface="+mj-ea"/>
              </a:rPr>
              <a:t>了解</a:t>
            </a:r>
            <a:r>
              <a:rPr lang="zh-TW" altLang="en-US" sz="2400" dirty="0" smtClean="0">
                <a:latin typeface="+mj-ea"/>
                <a:ea typeface="+mj-ea"/>
              </a:rPr>
              <a:t>自己的興趣、能力</a:t>
            </a:r>
            <a:r>
              <a:rPr lang="zh-TW" altLang="en-US" sz="2400" dirty="0">
                <a:latin typeface="+mj-ea"/>
                <a:ea typeface="+mj-ea"/>
              </a:rPr>
              <a:t>、</a:t>
            </a:r>
            <a:r>
              <a:rPr lang="zh-TW" altLang="en-US" sz="2400" dirty="0" smtClean="0">
                <a:latin typeface="+mj-ea"/>
                <a:ea typeface="+mj-ea"/>
              </a:rPr>
              <a:t>性格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</a:p>
          <a:p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提升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能力證明</a:t>
            </a: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zh-TW" altLang="en-US" sz="2400" dirty="0" smtClean="0">
                <a:latin typeface="+mj-ea"/>
                <a:ea typeface="+mj-ea"/>
              </a:rPr>
              <a:t>英檢、</a:t>
            </a:r>
            <a:r>
              <a:rPr lang="zh-TW" altLang="en-US" sz="2400" dirty="0" smtClean="0">
                <a:latin typeface="+mj-ea"/>
                <a:ea typeface="+mj-ea"/>
              </a:rPr>
              <a:t>電腦、美術相關比賽、證照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</a:p>
          <a:p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培養</a:t>
            </a: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良好的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生活</a:t>
            </a: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習慣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TW" sz="32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了解</a:t>
            </a: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多元入學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管道。</a:t>
            </a:r>
            <a:endParaRPr lang="en-US" altLang="zh-TW" sz="3200" dirty="0">
              <a:latin typeface="+mj-ea"/>
              <a:ea typeface="+mj-ea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善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用生涯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資訊。</a:t>
            </a:r>
            <a:endParaRPr lang="en-US" altLang="zh-TW" sz="3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建立個人學習歷程檔案。</a:t>
            </a:r>
            <a:endParaRPr lang="zh-TW" altLang="en-US" sz="3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050" name="Picture 2" descr="http://ts2.mm.bing.net/th?id=H.4543071534907657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2592288" cy="259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高二時期：多元化</a:t>
            </a:r>
            <a:r>
              <a:rPr lang="en-US" altLang="zh-TW" b="1" dirty="0" smtClean="0"/>
              <a:t>~</a:t>
            </a:r>
            <a:r>
              <a:rPr lang="zh-TW" altLang="en-US" b="1" dirty="0" smtClean="0">
                <a:solidFill>
                  <a:srgbClr val="FF0000"/>
                </a:solidFill>
              </a:rPr>
              <a:t>嘗試選擇</a:t>
            </a:r>
            <a:r>
              <a:rPr lang="zh-TW" altLang="en-US" b="1" dirty="0" smtClean="0"/>
              <a:t>階段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99592" y="1844824"/>
            <a:ext cx="7772400" cy="4572000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</a:rPr>
              <a:t>了解多元入學管道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endParaRPr lang="en-US" altLang="zh-TW" sz="2800" b="1" dirty="0"/>
          </a:p>
          <a:p>
            <a:r>
              <a:rPr lang="zh-TW" altLang="en-US" sz="2800" b="1" dirty="0" smtClean="0">
                <a:solidFill>
                  <a:srgbClr val="0070C0"/>
                </a:solidFill>
              </a:rPr>
              <a:t>個人實力的培養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endParaRPr lang="en-US" altLang="zh-TW" sz="2800" b="1" dirty="0"/>
          </a:p>
          <a:p>
            <a:r>
              <a:rPr lang="zh-TW" altLang="en-US" sz="2800" b="1" dirty="0" smtClean="0">
                <a:solidFill>
                  <a:srgbClr val="0070C0"/>
                </a:solidFill>
              </a:rPr>
              <a:t>備審資料的準備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sz="2800" b="1" dirty="0"/>
              <a:t> </a:t>
            </a:r>
            <a:r>
              <a:rPr lang="zh-TW" altLang="en-US" sz="2800" b="1" dirty="0" smtClean="0"/>
              <a:t>   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累積學習經驗、得獎紀錄、個人自傳撰寫</a:t>
            </a:r>
            <a:r>
              <a:rPr lang="en-US" altLang="zh-TW" sz="2800" b="1" dirty="0" smtClean="0"/>
              <a:t>…)</a:t>
            </a:r>
          </a:p>
          <a:p>
            <a:endParaRPr lang="en-US" altLang="zh-TW" sz="2800" b="1" dirty="0"/>
          </a:p>
          <a:p>
            <a:r>
              <a:rPr lang="zh-TW" altLang="en-US" sz="2800" b="1" dirty="0" smtClean="0">
                <a:solidFill>
                  <a:srgbClr val="0070C0"/>
                </a:solidFill>
              </a:rPr>
              <a:t>找尋自己有興趣的大學科系</a:t>
            </a:r>
            <a:endParaRPr lang="zh-TW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ts3.mm.bing.net/th?id=H.4737341476506142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361556" cy="252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6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高三時期：衝刺</a:t>
            </a:r>
            <a:r>
              <a:rPr lang="en-US" altLang="zh-TW" dirty="0" smtClean="0"/>
              <a:t>~</a:t>
            </a:r>
            <a:r>
              <a:rPr lang="zh-TW" altLang="en-US" dirty="0">
                <a:solidFill>
                  <a:srgbClr val="FF0000"/>
                </a:solidFill>
              </a:rPr>
              <a:t>靜心築夢</a:t>
            </a:r>
            <a:r>
              <a:rPr lang="zh-TW" altLang="en-US" dirty="0" smtClean="0"/>
              <a:t>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4392488" cy="4572000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升高三暑假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sz="2400" b="1" dirty="0" smtClean="0"/>
              <a:t>1.</a:t>
            </a:r>
            <a:r>
              <a:rPr lang="zh-TW" altLang="en-US" sz="2400" b="1" dirty="0" smtClean="0"/>
              <a:t>完成高一、二學科複習進度</a:t>
            </a:r>
            <a:endParaRPr lang="en-US" altLang="zh-TW" sz="2400" b="1" dirty="0"/>
          </a:p>
          <a:p>
            <a:pPr marL="0" indent="0">
              <a:buNone/>
            </a:pPr>
            <a:r>
              <a:rPr lang="en-US" altLang="zh-TW" sz="2400" b="1" dirty="0" smtClean="0"/>
              <a:t>2.</a:t>
            </a:r>
            <a:r>
              <a:rPr lang="zh-TW" altLang="en-US" sz="2400" b="1" dirty="0" smtClean="0"/>
              <a:t>整理高一</a:t>
            </a:r>
            <a:r>
              <a:rPr lang="zh-TW" altLang="en-US" sz="2400" b="1" dirty="0"/>
              <a:t>、</a:t>
            </a:r>
            <a:r>
              <a:rPr lang="zh-TW" altLang="en-US" sz="2400" b="1" dirty="0" smtClean="0"/>
              <a:t>二備審資料</a:t>
            </a:r>
            <a:endParaRPr lang="en-US" altLang="zh-TW" sz="2400" b="1" dirty="0"/>
          </a:p>
          <a:p>
            <a:r>
              <a:rPr lang="zh-TW" altLang="en-US" sz="2400" b="1" dirty="0">
                <a:solidFill>
                  <a:srgbClr val="0070C0"/>
                </a:solidFill>
              </a:rPr>
              <a:t>高三上學期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sz="2400" b="1" dirty="0" smtClean="0"/>
              <a:t>1.</a:t>
            </a:r>
            <a:r>
              <a:rPr lang="zh-TW" altLang="en-US" sz="2400" b="1" dirty="0" smtClean="0"/>
              <a:t>確認大學欲就讀科系   </a:t>
            </a:r>
            <a:endParaRPr lang="en-US" altLang="zh-TW" sz="2400" b="1" dirty="0"/>
          </a:p>
          <a:p>
            <a:pPr marL="0" indent="0">
              <a:buNone/>
            </a:pPr>
            <a:r>
              <a:rPr lang="en-US" altLang="zh-TW" sz="2400" b="1" dirty="0" smtClean="0"/>
              <a:t>2.</a:t>
            </a:r>
            <a:r>
              <a:rPr lang="zh-TW" altLang="en-US" sz="2400" b="1" dirty="0" smtClean="0"/>
              <a:t>準備學科能力測驗，兼顧高三</a:t>
            </a:r>
            <a:endParaRPr lang="en-US" altLang="zh-TW" sz="2400" b="1" dirty="0" smtClean="0"/>
          </a:p>
          <a:p>
            <a:pPr marL="0" indent="0">
              <a:buNone/>
            </a:pPr>
            <a:r>
              <a:rPr lang="zh-TW" altLang="en-US" sz="2400" b="1" dirty="0"/>
              <a:t> </a:t>
            </a:r>
            <a:r>
              <a:rPr lang="zh-TW" altLang="en-US" sz="2400" b="1" dirty="0" smtClean="0"/>
              <a:t>   學業</a:t>
            </a:r>
            <a:endParaRPr lang="en-US" altLang="zh-TW" sz="2400" b="1" dirty="0" smtClean="0"/>
          </a:p>
          <a:p>
            <a:pPr marL="0" indent="0">
              <a:buNone/>
            </a:pPr>
            <a:r>
              <a:rPr lang="en-US" altLang="zh-TW" sz="2400" b="1" dirty="0" smtClean="0"/>
              <a:t>3.</a:t>
            </a:r>
            <a:r>
              <a:rPr lang="zh-TW" altLang="en-US" sz="2400" b="1" dirty="0" smtClean="0"/>
              <a:t>參加學科能力測驗</a:t>
            </a:r>
            <a:endParaRPr lang="en-US" altLang="zh-TW" sz="2400" b="1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644008" y="1628800"/>
            <a:ext cx="4248472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34817"/>
              </a:buClr>
            </a:pPr>
            <a:r>
              <a:rPr lang="zh-TW" altLang="en-US" sz="2400" b="1" dirty="0" smtClean="0">
                <a:solidFill>
                  <a:srgbClr val="0070C0"/>
                </a:solidFill>
              </a:rPr>
              <a:t>高三下學期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en-US" altLang="zh-TW" sz="2400" b="1" dirty="0" smtClean="0">
                <a:solidFill>
                  <a:prstClr val="black"/>
                </a:solidFill>
              </a:rPr>
              <a:t>1.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依學測成績參加繁星計畫、</a:t>
            </a:r>
            <a:endParaRPr lang="en-US" altLang="zh-TW" sz="2400" b="1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zh-TW" altLang="en-US" sz="2400" b="1" dirty="0">
                <a:solidFill>
                  <a:prstClr val="black"/>
                </a:solidFill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   個人申請</a:t>
            </a:r>
            <a:endParaRPr lang="en-US" altLang="zh-TW" sz="2400" b="1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en-US" altLang="zh-TW" sz="2400" b="1" dirty="0" smtClean="0">
                <a:solidFill>
                  <a:prstClr val="black"/>
                </a:solidFill>
              </a:rPr>
              <a:t>2.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製作備審資料，參與第二階</a:t>
            </a:r>
            <a:endParaRPr lang="en-US" altLang="zh-TW" sz="2400" b="1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zh-TW" altLang="en-US" sz="2400" b="1" dirty="0">
                <a:solidFill>
                  <a:prstClr val="black"/>
                </a:solidFill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   段考試</a:t>
            </a:r>
            <a:r>
              <a:rPr lang="en-US" altLang="zh-TW" sz="2400" b="1" dirty="0" smtClean="0">
                <a:solidFill>
                  <a:prstClr val="black"/>
                </a:solidFill>
              </a:rPr>
              <a:t>(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面試</a:t>
            </a:r>
            <a:r>
              <a:rPr lang="en-US" altLang="zh-TW" sz="2400" b="1" dirty="0" smtClean="0">
                <a:solidFill>
                  <a:prstClr val="black"/>
                </a:solidFill>
              </a:rPr>
              <a:t>)</a:t>
            </a: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en-US" altLang="zh-TW" sz="2400" b="1" dirty="0" smtClean="0">
                <a:solidFill>
                  <a:prstClr val="black"/>
                </a:solidFill>
              </a:rPr>
              <a:t>3.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檢視個人學分數是否修滿畢</a:t>
            </a:r>
            <a:endParaRPr lang="en-US" altLang="zh-TW" sz="2400" b="1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zh-TW" altLang="en-US" sz="2400" b="1" dirty="0">
                <a:solidFill>
                  <a:prstClr val="black"/>
                </a:solidFill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   業學分</a:t>
            </a:r>
            <a:endParaRPr lang="en-US" altLang="zh-TW" sz="2400" b="1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en-US" altLang="zh-TW" sz="2400" b="1" dirty="0" smtClean="0">
                <a:solidFill>
                  <a:prstClr val="black"/>
                </a:solidFill>
              </a:rPr>
              <a:t>4.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參加指定科考試</a:t>
            </a:r>
            <a:r>
              <a:rPr lang="en-US" altLang="zh-TW" sz="2400" b="1" dirty="0" smtClean="0">
                <a:solidFill>
                  <a:prstClr val="black"/>
                </a:solidFill>
              </a:rPr>
              <a:t>(7/1-7/3)</a:t>
            </a:r>
          </a:p>
          <a:p>
            <a:pPr marL="0" indent="0">
              <a:buClr>
                <a:srgbClr val="D34817"/>
              </a:buClr>
              <a:buFont typeface="Wingdings 2"/>
              <a:buNone/>
            </a:pPr>
            <a:r>
              <a:rPr lang="en-US" altLang="zh-TW" sz="2400" b="1" dirty="0" smtClean="0">
                <a:solidFill>
                  <a:prstClr val="black"/>
                </a:solidFill>
              </a:rPr>
              <a:t>5.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選填志願 ，參加登記分發</a:t>
            </a:r>
            <a:endParaRPr lang="zh-TW" altLang="en-US" sz="2400" b="1" dirty="0">
              <a:solidFill>
                <a:prstClr val="black"/>
              </a:solidFill>
            </a:endParaRPr>
          </a:p>
        </p:txBody>
      </p:sp>
      <p:pic>
        <p:nvPicPr>
          <p:cNvPr id="4100" name="Picture 4" descr="http://ts3.mm.bing.net/th?id=H.4558086740839614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" y="5141918"/>
            <a:ext cx="4472095" cy="171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48141187-D5AE-46AD-904A-01E27529F06F}"/>
              </a:ext>
            </a:extLst>
          </p:cNvPr>
          <p:cNvSpPr txBox="1"/>
          <p:nvPr/>
        </p:nvSpPr>
        <p:spPr>
          <a:xfrm>
            <a:off x="507242" y="279853"/>
            <a:ext cx="329552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一、生涯進路網</a:t>
            </a:r>
          </a:p>
        </p:txBody>
      </p:sp>
      <p:pic>
        <p:nvPicPr>
          <p:cNvPr id="1026" name="Picture 2" descr="O:\泰宇\生涯\普高-黃\圖\圖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1106"/>
            <a:ext cx="7058844" cy="56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群組 14">
            <a:extLst>
              <a:ext uri="{FF2B5EF4-FFF2-40B4-BE49-F238E27FC236}">
                <a16:creationId xmlns="" xmlns:a16="http://schemas.microsoft.com/office/drawing/2014/main" id="{F282CC03-F6FB-4C6B-B805-46C29FEC8CE0}"/>
              </a:ext>
            </a:extLst>
          </p:cNvPr>
          <p:cNvGrpSpPr/>
          <p:nvPr/>
        </p:nvGrpSpPr>
        <p:grpSpPr>
          <a:xfrm>
            <a:off x="8637428" y="-1"/>
            <a:ext cx="535724" cy="549388"/>
            <a:chOff x="8671355" y="0"/>
            <a:chExt cx="553428" cy="473152"/>
          </a:xfrm>
        </p:grpSpPr>
        <p:sp>
          <p:nvSpPr>
            <p:cNvPr id="16" name="淚滴形 15">
              <a:extLst>
                <a:ext uri="{FF2B5EF4-FFF2-40B4-BE49-F238E27FC236}">
                  <a16:creationId xmlns="" xmlns:a16="http://schemas.microsoft.com/office/drawing/2014/main" id="{5DE4CFCA-13C3-405B-A418-B952264A85AE}"/>
                </a:ext>
              </a:extLst>
            </p:cNvPr>
            <p:cNvSpPr/>
            <p:nvPr/>
          </p:nvSpPr>
          <p:spPr>
            <a:xfrm>
              <a:off x="8712331" y="0"/>
              <a:ext cx="473153" cy="473152"/>
            </a:xfrm>
            <a:prstGeom prst="teardrop">
              <a:avLst/>
            </a:prstGeom>
            <a:solidFill>
              <a:srgbClr val="E2D0FC"/>
            </a:solidFill>
            <a:ln>
              <a:solidFill>
                <a:srgbClr val="D4BAF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C7C0">
                    <a:lumMod val="50000"/>
                  </a:srgbClr>
                </a:solidFill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="" xmlns:a16="http://schemas.microsoft.com/office/drawing/2014/main" id="{8250478F-6856-446B-A320-2A2862471DD5}"/>
                </a:ext>
              </a:extLst>
            </p:cNvPr>
            <p:cNvSpPr txBox="1"/>
            <p:nvPr/>
          </p:nvSpPr>
          <p:spPr>
            <a:xfrm>
              <a:off x="8671355" y="45833"/>
              <a:ext cx="553428" cy="318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281676"/>
                  </a:solidFill>
                </a:rPr>
                <a:t>065</a:t>
              </a:r>
              <a:endParaRPr lang="zh-TW" altLang="en-US" dirty="0">
                <a:solidFill>
                  <a:srgbClr val="28167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038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預設簡報設計">
  <a:themeElements>
    <a:clrScheme name="預設簡報設計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FF00"/>
      </a:hlink>
      <a:folHlink>
        <a:srgbClr val="FFFF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FF00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4551</TotalTime>
  <Words>3267</Words>
  <Application>Microsoft Office PowerPoint</Application>
  <PresentationFormat>如螢幕大小 (4:3)</PresentationFormat>
  <Paragraphs>637</Paragraphs>
  <Slides>50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16</vt:i4>
      </vt:variant>
      <vt:variant>
        <vt:lpstr>投影片標題</vt:lpstr>
      </vt:variant>
      <vt:variant>
        <vt:i4>50</vt:i4>
      </vt:variant>
    </vt:vector>
  </HeadingPairs>
  <TitlesOfParts>
    <vt:vector size="66" baseType="lpstr">
      <vt:lpstr>壁窗</vt:lpstr>
      <vt:lpstr>Office 佈景主題</vt:lpstr>
      <vt:lpstr>1_Office 佈景主題</vt:lpstr>
      <vt:lpstr>2_Office 佈景主題</vt:lpstr>
      <vt:lpstr>3_Office 佈景主題</vt:lpstr>
      <vt:lpstr>4_Office 佈景主題</vt:lpstr>
      <vt:lpstr>5_Office 佈景主題</vt:lpstr>
      <vt:lpstr>6_Office 佈景主題</vt:lpstr>
      <vt:lpstr>7_Office 佈景主題</vt:lpstr>
      <vt:lpstr>8_Office 佈景主題</vt:lpstr>
      <vt:lpstr>9_Office 佈景主題</vt:lpstr>
      <vt:lpstr>預設簡報設計</vt:lpstr>
      <vt:lpstr>10_Office 佈景主題</vt:lpstr>
      <vt:lpstr>11_Office 佈景主題</vt:lpstr>
      <vt:lpstr>12_Office 佈景主題</vt:lpstr>
      <vt:lpstr>公正</vt:lpstr>
      <vt:lpstr>111學年德光中學 新生親職座談會   歡迎您的蒞臨</vt:lpstr>
      <vt:lpstr>高一生涯規劃科老師 輔導處輔導組         王志豪組長 </vt:lpstr>
      <vt:lpstr>講綱</vt:lpstr>
      <vt:lpstr>PowerPoint 簡報</vt:lpstr>
      <vt:lpstr>高中時期的生涯任務</vt:lpstr>
      <vt:lpstr>高一時期：停看聽~穩扎穩打階段</vt:lpstr>
      <vt:lpstr>高二時期：多元化~嘗試選擇階段</vt:lpstr>
      <vt:lpstr>高三時期：衝刺~靜心築夢階段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教育部學習歷程檔案審議計畫—介紹網頁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發掘孩子的能力、興趣</vt:lpstr>
      <vt:lpstr>親子溝通：您可以這樣做 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81</cp:revision>
  <dcterms:created xsi:type="dcterms:W3CDTF">2019-07-30T01:58:02Z</dcterms:created>
  <dcterms:modified xsi:type="dcterms:W3CDTF">2022-09-01T02:34:59Z</dcterms:modified>
</cp:coreProperties>
</file>