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  <p:sldMasterId id="2147483652" r:id="rId2"/>
    <p:sldMasterId id="2147483657" r:id="rId3"/>
    <p:sldMasterId id="2147483669" r:id="rId4"/>
  </p:sldMasterIdLst>
  <p:notesMasterIdLst>
    <p:notesMasterId r:id="rId35"/>
  </p:notesMasterIdLst>
  <p:sldIdLst>
    <p:sldId id="256" r:id="rId5"/>
    <p:sldId id="257" r:id="rId6"/>
    <p:sldId id="356" r:id="rId7"/>
    <p:sldId id="258" r:id="rId8"/>
    <p:sldId id="290" r:id="rId9"/>
    <p:sldId id="330" r:id="rId10"/>
    <p:sldId id="329" r:id="rId11"/>
    <p:sldId id="332" r:id="rId12"/>
    <p:sldId id="334" r:id="rId13"/>
    <p:sldId id="291" r:id="rId14"/>
    <p:sldId id="346" r:id="rId15"/>
    <p:sldId id="335" r:id="rId16"/>
    <p:sldId id="342" r:id="rId17"/>
    <p:sldId id="343" r:id="rId18"/>
    <p:sldId id="344" r:id="rId19"/>
    <p:sldId id="345" r:id="rId20"/>
    <p:sldId id="336" r:id="rId21"/>
    <p:sldId id="337" r:id="rId22"/>
    <p:sldId id="338" r:id="rId23"/>
    <p:sldId id="339" r:id="rId24"/>
    <p:sldId id="340" r:id="rId25"/>
    <p:sldId id="341" r:id="rId26"/>
    <p:sldId id="347" r:id="rId27"/>
    <p:sldId id="350" r:id="rId28"/>
    <p:sldId id="348" r:id="rId29"/>
    <p:sldId id="351" r:id="rId30"/>
    <p:sldId id="352" r:id="rId31"/>
    <p:sldId id="353" r:id="rId32"/>
    <p:sldId id="355" r:id="rId33"/>
    <p:sldId id="333" r:id="rId3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6" roundtripDataSignature="AMtx7mihyfsyRECRD+uukCunXrzJCCGx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FF66FF"/>
    <a:srgbClr val="FFFF66"/>
    <a:srgbClr val="FFFF99"/>
    <a:srgbClr val="FFCC66"/>
    <a:srgbClr val="FFCC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BD85131-065A-4373-B4FB-3ACB747BD8D4}">
  <a:tblStyle styleId="{EBD85131-065A-4373-B4FB-3ACB747BD8D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1810" y="-3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89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87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90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86" Type="http://customschemas.google.com/relationships/presentationmetadata" Target="meta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61737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4" name="Google Shape;23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5" name="Google Shape;235;p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17076de095b_0_3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g17076de095b_0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1" name="Google Shape;591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17076de095b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5" name="Google Shape;525;g17076de095b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17076de095b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5" name="Google Shape;525;g17076de095b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17076de095b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5" name="Google Shape;525;g17076de095b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17076de095b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5" name="Google Shape;525;g17076de095b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17076de095b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5" name="Google Shape;525;g17076de095b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17076de095b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5" name="Google Shape;525;g17076de095b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17076de095b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5" name="Google Shape;525;g17076de095b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17076de095b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5" name="Google Shape;525;g17076de095b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6" name="Google Shape;2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17076de095b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5" name="Google Shape;525;g17076de095b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17076de095b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5" name="Google Shape;525;g17076de095b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17076de095b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5" name="Google Shape;525;g17076de095b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17076de095b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5" name="Google Shape;525;g17076de095b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1" name="Google Shape;591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17076de095b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5" name="Google Shape;525;g17076de095b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17076de095b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5" name="Google Shape;525;g17076de095b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17076de095b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5" name="Google Shape;525;g17076de095b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17076de095b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5" name="Google Shape;525;g17076de095b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17076de095b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5" name="Google Shape;525;g17076de095b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17076de095b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5" name="Google Shape;525;g17076de095b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0" name="Google Shape;730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93310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1" name="Google Shape;2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17076de095b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5" name="Google Shape;525;g17076de095b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17076de095b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5" name="Google Shape;525;g17076de095b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8" name="Google Shape;518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8" name="Google Shape;518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1" name="Google Shape;591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內容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2"/>
          <p:cNvSpPr txBox="1">
            <a:spLocks noGrp="1"/>
          </p:cNvSpPr>
          <p:nvPr>
            <p:ph type="title"/>
          </p:nvPr>
        </p:nvSpPr>
        <p:spPr>
          <a:xfrm>
            <a:off x="768350" y="585787"/>
            <a:ext cx="7289800" cy="1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2"/>
          <p:cNvSpPr txBox="1">
            <a:spLocks noGrp="1"/>
          </p:cNvSpPr>
          <p:nvPr>
            <p:ph type="body" idx="1"/>
          </p:nvPr>
        </p:nvSpPr>
        <p:spPr>
          <a:xfrm>
            <a:off x="768350" y="2286000"/>
            <a:ext cx="7289800" cy="402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35" name="Google Shape;35;p82"/>
          <p:cNvSpPr txBox="1">
            <a:spLocks noGrp="1"/>
          </p:cNvSpPr>
          <p:nvPr>
            <p:ph type="dt" idx="10"/>
          </p:nvPr>
        </p:nvSpPr>
        <p:spPr>
          <a:xfrm>
            <a:off x="768350" y="6470650"/>
            <a:ext cx="161607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2"/>
          <p:cNvSpPr txBox="1">
            <a:spLocks noGrp="1"/>
          </p:cNvSpPr>
          <p:nvPr>
            <p:ph type="ftr" idx="11"/>
          </p:nvPr>
        </p:nvSpPr>
        <p:spPr>
          <a:xfrm>
            <a:off x="3632200" y="6470650"/>
            <a:ext cx="44259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82"/>
          <p:cNvSpPr txBox="1">
            <a:spLocks noGrp="1"/>
          </p:cNvSpPr>
          <p:nvPr>
            <p:ph type="sldNum" idx="12"/>
          </p:nvPr>
        </p:nvSpPr>
        <p:spPr>
          <a:xfrm>
            <a:off x="8128000" y="6470650"/>
            <a:ext cx="7302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標題及物件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88"/>
          <p:cNvSpPr txBox="1">
            <a:spLocks noGrp="1"/>
          </p:cNvSpPr>
          <p:nvPr>
            <p:ph type="title"/>
          </p:nvPr>
        </p:nvSpPr>
        <p:spPr>
          <a:xfrm>
            <a:off x="457200" y="663575"/>
            <a:ext cx="8229600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8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8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8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5211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標題投影片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80"/>
          <p:cNvSpPr txBox="1"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0"/>
          <p:cNvSpPr txBox="1"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0C0C0C"/>
                </a:solidFill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80"/>
          <p:cNvSpPr txBox="1">
            <a:spLocks noGrp="1"/>
          </p:cNvSpPr>
          <p:nvPr>
            <p:ph type="dt" idx="10"/>
          </p:nvPr>
        </p:nvSpPr>
        <p:spPr>
          <a:xfrm>
            <a:off x="768350" y="6470650"/>
            <a:ext cx="161607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0"/>
          <p:cNvSpPr txBox="1">
            <a:spLocks noGrp="1"/>
          </p:cNvSpPr>
          <p:nvPr>
            <p:ph type="ftr" idx="11"/>
          </p:nvPr>
        </p:nvSpPr>
        <p:spPr>
          <a:xfrm>
            <a:off x="3632200" y="6470650"/>
            <a:ext cx="44259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80"/>
          <p:cNvSpPr txBox="1">
            <a:spLocks noGrp="1"/>
          </p:cNvSpPr>
          <p:nvPr>
            <p:ph type="sldNum" idx="12"/>
          </p:nvPr>
        </p:nvSpPr>
        <p:spPr>
          <a:xfrm>
            <a:off x="8128000" y="6470650"/>
            <a:ext cx="7302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163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標題及物件">
  <p:cSld name="3_標題及物件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4"/>
          <p:cNvSpPr txBox="1">
            <a:spLocks noGrp="1"/>
          </p:cNvSpPr>
          <p:nvPr>
            <p:ph type="title"/>
          </p:nvPr>
        </p:nvSpPr>
        <p:spPr>
          <a:xfrm>
            <a:off x="1547664" y="663893"/>
            <a:ext cx="7139136" cy="753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4"/>
          <p:cNvSpPr txBox="1">
            <a:spLocks noGrp="1"/>
          </p:cNvSpPr>
          <p:nvPr>
            <p:ph type="body" idx="1"/>
          </p:nvPr>
        </p:nvSpPr>
        <p:spPr>
          <a:xfrm>
            <a:off x="768350" y="2286000"/>
            <a:ext cx="7289800" cy="402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54" name="Google Shape;54;p84"/>
          <p:cNvSpPr txBox="1">
            <a:spLocks noGrp="1"/>
          </p:cNvSpPr>
          <p:nvPr>
            <p:ph type="body" idx="2"/>
          </p:nvPr>
        </p:nvSpPr>
        <p:spPr>
          <a:xfrm rot="-240000">
            <a:off x="346367" y="6316390"/>
            <a:ext cx="1211828" cy="491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?"/>
              <a:defRPr sz="1400"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?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?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?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55" name="Google Shape;55;p84"/>
          <p:cNvSpPr txBox="1">
            <a:spLocks noGrp="1"/>
          </p:cNvSpPr>
          <p:nvPr>
            <p:ph type="dt" idx="10"/>
          </p:nvPr>
        </p:nvSpPr>
        <p:spPr>
          <a:xfrm>
            <a:off x="2411412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D0D0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4"/>
          <p:cNvSpPr txBox="1">
            <a:spLocks noGrp="1"/>
          </p:cNvSpPr>
          <p:nvPr>
            <p:ph type="ftr" idx="11"/>
          </p:nvPr>
        </p:nvSpPr>
        <p:spPr>
          <a:xfrm>
            <a:off x="4572000" y="6356350"/>
            <a:ext cx="19446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4"/>
          <p:cNvSpPr txBox="1">
            <a:spLocks noGrp="1"/>
          </p:cNvSpPr>
          <p:nvPr>
            <p:ph type="sldNum" idx="12"/>
          </p:nvPr>
        </p:nvSpPr>
        <p:spPr>
          <a:xfrm>
            <a:off x="8128000" y="6470650"/>
            <a:ext cx="7302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>
  <p:cSld name="標題及物件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7076de095b_0_296"/>
          <p:cNvSpPr/>
          <p:nvPr/>
        </p:nvSpPr>
        <p:spPr>
          <a:xfrm>
            <a:off x="0" y="0"/>
            <a:ext cx="9144000" cy="6858000"/>
          </a:xfrm>
          <a:prstGeom prst="rtTriangle">
            <a:avLst/>
          </a:prstGeom>
          <a:solidFill>
            <a:srgbClr val="92CCD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0" name="Google Shape;60;g17076de095b_0_296"/>
          <p:cNvSpPr/>
          <p:nvPr/>
        </p:nvSpPr>
        <p:spPr>
          <a:xfrm rot="10800000">
            <a:off x="0" y="0"/>
            <a:ext cx="9144000" cy="6858000"/>
          </a:xfrm>
          <a:prstGeom prst="rtTriangle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1" name="Google Shape;61;g17076de095b_0_296"/>
          <p:cNvSpPr/>
          <p:nvPr/>
        </p:nvSpPr>
        <p:spPr>
          <a:xfrm>
            <a:off x="161510" y="140635"/>
            <a:ext cx="8820900" cy="6576900"/>
          </a:xfrm>
          <a:prstGeom prst="roundRect">
            <a:avLst>
              <a:gd name="adj" fmla="val 4050"/>
            </a:avLst>
          </a:prstGeom>
          <a:solidFill>
            <a:schemeClr val="lt1"/>
          </a:solidFill>
          <a:ln w="25400" cap="flat" cmpd="sng">
            <a:solidFill>
              <a:srgbClr val="8CB3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2" name="Google Shape;62;g17076de095b_0_296"/>
          <p:cNvSpPr/>
          <p:nvPr/>
        </p:nvSpPr>
        <p:spPr>
          <a:xfrm rot="10800000">
            <a:off x="8316300" y="356723"/>
            <a:ext cx="827700" cy="576000"/>
          </a:xfrm>
          <a:prstGeom prst="homePlate">
            <a:avLst>
              <a:gd name="adj" fmla="val 50000"/>
            </a:avLst>
          </a:prstGeom>
          <a:solidFill>
            <a:schemeClr val="accent6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1_標題及物件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02"/>
          <p:cNvSpPr txBox="1">
            <a:spLocks noGrp="1"/>
          </p:cNvSpPr>
          <p:nvPr>
            <p:ph type="title"/>
          </p:nvPr>
        </p:nvSpPr>
        <p:spPr>
          <a:xfrm>
            <a:off x="457200" y="663575"/>
            <a:ext cx="8229600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0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10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0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0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7486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88"/>
          <p:cNvSpPr txBox="1">
            <a:spLocks noGrp="1"/>
          </p:cNvSpPr>
          <p:nvPr>
            <p:ph type="title"/>
          </p:nvPr>
        </p:nvSpPr>
        <p:spPr>
          <a:xfrm>
            <a:off x="457200" y="663575"/>
            <a:ext cx="8229600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8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8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8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標題及物件">
  <p:cSld name="13_標題及物件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9"/>
          <p:cNvSpPr txBox="1">
            <a:spLocks noGrp="1"/>
          </p:cNvSpPr>
          <p:nvPr>
            <p:ph type="title"/>
          </p:nvPr>
        </p:nvSpPr>
        <p:spPr>
          <a:xfrm>
            <a:off x="457200" y="663575"/>
            <a:ext cx="8229600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119"/>
          <p:cNvSpPr txBox="1">
            <a:spLocks noGrp="1"/>
          </p:cNvSpPr>
          <p:nvPr>
            <p:ph type="body" idx="2"/>
          </p:nvPr>
        </p:nvSpPr>
        <p:spPr>
          <a:xfrm rot="-240000">
            <a:off x="346369" y="6316390"/>
            <a:ext cx="1211828" cy="491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119"/>
          <p:cNvSpPr txBox="1">
            <a:spLocks noGrp="1"/>
          </p:cNvSpPr>
          <p:nvPr>
            <p:ph type="dt" idx="10"/>
          </p:nvPr>
        </p:nvSpPr>
        <p:spPr>
          <a:xfrm>
            <a:off x="2411412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119"/>
          <p:cNvSpPr txBox="1">
            <a:spLocks noGrp="1"/>
          </p:cNvSpPr>
          <p:nvPr>
            <p:ph type="ftr" idx="11"/>
          </p:nvPr>
        </p:nvSpPr>
        <p:spPr>
          <a:xfrm>
            <a:off x="4572000" y="6356350"/>
            <a:ext cx="19446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1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5833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標題及物件">
  <p:cSld name="3_標題及物件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4"/>
          <p:cNvSpPr txBox="1">
            <a:spLocks noGrp="1"/>
          </p:cNvSpPr>
          <p:nvPr>
            <p:ph type="title"/>
          </p:nvPr>
        </p:nvSpPr>
        <p:spPr>
          <a:xfrm>
            <a:off x="1547664" y="663893"/>
            <a:ext cx="7139136" cy="753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4"/>
          <p:cNvSpPr txBox="1">
            <a:spLocks noGrp="1"/>
          </p:cNvSpPr>
          <p:nvPr>
            <p:ph type="body" idx="1"/>
          </p:nvPr>
        </p:nvSpPr>
        <p:spPr>
          <a:xfrm>
            <a:off x="768350" y="2286000"/>
            <a:ext cx="7289800" cy="402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54" name="Google Shape;54;p84"/>
          <p:cNvSpPr txBox="1">
            <a:spLocks noGrp="1"/>
          </p:cNvSpPr>
          <p:nvPr>
            <p:ph type="body" idx="2"/>
          </p:nvPr>
        </p:nvSpPr>
        <p:spPr>
          <a:xfrm rot="-240000">
            <a:off x="346367" y="6316390"/>
            <a:ext cx="1211828" cy="491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3175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?"/>
              <a:defRPr sz="1400"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?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?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?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55" name="Google Shape;55;p84"/>
          <p:cNvSpPr txBox="1">
            <a:spLocks noGrp="1"/>
          </p:cNvSpPr>
          <p:nvPr>
            <p:ph type="dt" idx="10"/>
          </p:nvPr>
        </p:nvSpPr>
        <p:spPr>
          <a:xfrm>
            <a:off x="2411412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D0D0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4"/>
          <p:cNvSpPr txBox="1">
            <a:spLocks noGrp="1"/>
          </p:cNvSpPr>
          <p:nvPr>
            <p:ph type="ftr" idx="11"/>
          </p:nvPr>
        </p:nvSpPr>
        <p:spPr>
          <a:xfrm>
            <a:off x="4572000" y="6356350"/>
            <a:ext cx="19446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4"/>
          <p:cNvSpPr txBox="1">
            <a:spLocks noGrp="1"/>
          </p:cNvSpPr>
          <p:nvPr>
            <p:ph type="sldNum" idx="12"/>
          </p:nvPr>
        </p:nvSpPr>
        <p:spPr>
          <a:xfrm>
            <a:off x="8128000" y="6470650"/>
            <a:ext cx="7302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7229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標題及物件">
  <p:cSld name="3_標題及物件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13"/>
          <p:cNvSpPr txBox="1">
            <a:spLocks noGrp="1"/>
          </p:cNvSpPr>
          <p:nvPr>
            <p:ph type="title"/>
          </p:nvPr>
        </p:nvSpPr>
        <p:spPr>
          <a:xfrm>
            <a:off x="1547664" y="663893"/>
            <a:ext cx="7139136" cy="753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2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213"/>
          <p:cNvSpPr txBox="1">
            <a:spLocks noGrp="1"/>
          </p:cNvSpPr>
          <p:nvPr>
            <p:ph type="body" idx="2"/>
          </p:nvPr>
        </p:nvSpPr>
        <p:spPr>
          <a:xfrm rot="-240000">
            <a:off x="346369" y="6316390"/>
            <a:ext cx="1211828" cy="491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" name="Google Shape;198;p213"/>
          <p:cNvSpPr txBox="1">
            <a:spLocks noGrp="1"/>
          </p:cNvSpPr>
          <p:nvPr>
            <p:ph type="dt" idx="10"/>
          </p:nvPr>
        </p:nvSpPr>
        <p:spPr>
          <a:xfrm>
            <a:off x="2411412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13"/>
          <p:cNvSpPr txBox="1">
            <a:spLocks noGrp="1"/>
          </p:cNvSpPr>
          <p:nvPr>
            <p:ph type="ftr" idx="11"/>
          </p:nvPr>
        </p:nvSpPr>
        <p:spPr>
          <a:xfrm>
            <a:off x="4572000" y="6356350"/>
            <a:ext cx="19446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2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81"/>
          <p:cNvCxnSpPr/>
          <p:nvPr/>
        </p:nvCxnSpPr>
        <p:spPr>
          <a:xfrm rot="10800000">
            <a:off x="571500" y="827087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" name="Google Shape;27;p81"/>
          <p:cNvSpPr txBox="1">
            <a:spLocks noGrp="1"/>
          </p:cNvSpPr>
          <p:nvPr>
            <p:ph type="title"/>
          </p:nvPr>
        </p:nvSpPr>
        <p:spPr>
          <a:xfrm>
            <a:off x="768350" y="585787"/>
            <a:ext cx="7289800" cy="1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28" name="Google Shape;28;p81"/>
          <p:cNvSpPr txBox="1">
            <a:spLocks noGrp="1"/>
          </p:cNvSpPr>
          <p:nvPr>
            <p:ph type="body" idx="1"/>
          </p:nvPr>
        </p:nvSpPr>
        <p:spPr>
          <a:xfrm>
            <a:off x="768350" y="2286000"/>
            <a:ext cx="7289800" cy="402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wentieth Century"/>
              <a:buChar char=" 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"/>
              <a:buChar char="🢝"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"/>
              <a:buChar char="🢝"/>
              <a:defRPr sz="1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"/>
              <a:buChar char="🢝"/>
              <a:defRPr sz="1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"/>
              <a:buChar char="🢝"/>
              <a:defRPr sz="1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"/>
              <a:buChar char="🢝"/>
              <a:defRPr sz="1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"/>
              <a:buChar char="🢝"/>
              <a:defRPr sz="1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"/>
              <a:buChar char="🢝"/>
              <a:defRPr sz="1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200"/>
              <a:buFont typeface="Noto Sans"/>
              <a:buChar char="🢝"/>
              <a:defRPr sz="1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29" name="Google Shape;29;p81"/>
          <p:cNvSpPr txBox="1">
            <a:spLocks noGrp="1"/>
          </p:cNvSpPr>
          <p:nvPr>
            <p:ph type="dt" idx="10"/>
          </p:nvPr>
        </p:nvSpPr>
        <p:spPr>
          <a:xfrm>
            <a:off x="768350" y="6470650"/>
            <a:ext cx="161607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81"/>
          <p:cNvSpPr txBox="1">
            <a:spLocks noGrp="1"/>
          </p:cNvSpPr>
          <p:nvPr>
            <p:ph type="ftr" idx="11"/>
          </p:nvPr>
        </p:nvSpPr>
        <p:spPr>
          <a:xfrm>
            <a:off x="3632200" y="6470650"/>
            <a:ext cx="44259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81"/>
          <p:cNvSpPr txBox="1">
            <a:spLocks noGrp="1"/>
          </p:cNvSpPr>
          <p:nvPr>
            <p:ph type="sldNum" idx="12"/>
          </p:nvPr>
        </p:nvSpPr>
        <p:spPr>
          <a:xfrm>
            <a:off x="8128000" y="6470650"/>
            <a:ext cx="7302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77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Google Shape;39;p83"/>
          <p:cNvCxnSpPr/>
          <p:nvPr/>
        </p:nvCxnSpPr>
        <p:spPr>
          <a:xfrm rot="10800000">
            <a:off x="571500" y="827087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0" name="Google Shape;40;p83" descr="C:\Users\user\Desktop\1910G前進大學ppt版型\1910GAI\底板(藍)-03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587" y="0"/>
            <a:ext cx="914558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83" descr="C:\Users\user\Desktop\1910G前進大學ppt版型\1910GAI\底板(藍)UD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50162" y="5935662"/>
            <a:ext cx="1493837" cy="922337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83"/>
          <p:cNvSpPr/>
          <p:nvPr/>
        </p:nvSpPr>
        <p:spPr>
          <a:xfrm rot="5400000">
            <a:off x="8231187" y="6002337"/>
            <a:ext cx="639762" cy="506412"/>
          </a:xfrm>
          <a:prstGeom prst="triangle">
            <a:avLst>
              <a:gd name="adj" fmla="val 50000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83"/>
          <p:cNvSpPr/>
          <p:nvPr/>
        </p:nvSpPr>
        <p:spPr>
          <a:xfrm rot="-5400000">
            <a:off x="8647112" y="6311900"/>
            <a:ext cx="522287" cy="414337"/>
          </a:xfrm>
          <a:prstGeom prst="triangle">
            <a:avLst>
              <a:gd name="adj" fmla="val 50000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83"/>
          <p:cNvSpPr/>
          <p:nvPr/>
        </p:nvSpPr>
        <p:spPr>
          <a:xfrm rot="-5400000">
            <a:off x="7635875" y="6130925"/>
            <a:ext cx="639762" cy="506412"/>
          </a:xfrm>
          <a:prstGeom prst="triangle">
            <a:avLst>
              <a:gd name="adj" fmla="val 50000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Google Shape;45;p83" descr="C:\Users\user\Desktop\1910G前進大學ppt版型\藍綠標籤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240000">
            <a:off x="185737" y="6367462"/>
            <a:ext cx="1081087" cy="301625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3"/>
          <p:cNvSpPr txBox="1">
            <a:spLocks noGrp="1"/>
          </p:cNvSpPr>
          <p:nvPr>
            <p:ph type="title"/>
          </p:nvPr>
        </p:nvSpPr>
        <p:spPr>
          <a:xfrm>
            <a:off x="768350" y="585787"/>
            <a:ext cx="7289800" cy="1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D0D0D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47" name="Google Shape;47;p83"/>
          <p:cNvSpPr txBox="1">
            <a:spLocks noGrp="1"/>
          </p:cNvSpPr>
          <p:nvPr>
            <p:ph type="body" idx="1"/>
          </p:nvPr>
        </p:nvSpPr>
        <p:spPr>
          <a:xfrm>
            <a:off x="768350" y="2286000"/>
            <a:ext cx="7289800" cy="402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wentieth Century"/>
              <a:buChar char=" 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"/>
              <a:buChar char="🢝"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"/>
              <a:buChar char="🢝"/>
              <a:defRPr sz="1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"/>
              <a:buChar char="🢝"/>
              <a:defRPr sz="1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"/>
              <a:buChar char="🢝"/>
              <a:defRPr sz="1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"/>
              <a:buChar char="🢝"/>
              <a:defRPr sz="1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"/>
              <a:buChar char="🢝"/>
              <a:defRPr sz="1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"/>
              <a:buChar char="🢝"/>
              <a:defRPr sz="1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200"/>
              <a:buFont typeface="Noto Sans"/>
              <a:buChar char="🢝"/>
              <a:defRPr sz="1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48" name="Google Shape;48;p83"/>
          <p:cNvSpPr txBox="1">
            <a:spLocks noGrp="1"/>
          </p:cNvSpPr>
          <p:nvPr>
            <p:ph type="dt" idx="10"/>
          </p:nvPr>
        </p:nvSpPr>
        <p:spPr>
          <a:xfrm>
            <a:off x="2411412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83"/>
          <p:cNvSpPr txBox="1">
            <a:spLocks noGrp="1"/>
          </p:cNvSpPr>
          <p:nvPr>
            <p:ph type="ftr" idx="11"/>
          </p:nvPr>
        </p:nvSpPr>
        <p:spPr>
          <a:xfrm>
            <a:off x="4572000" y="6356350"/>
            <a:ext cx="19446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83"/>
          <p:cNvSpPr txBox="1">
            <a:spLocks noGrp="1"/>
          </p:cNvSpPr>
          <p:nvPr>
            <p:ph type="sldNum" idx="12"/>
          </p:nvPr>
        </p:nvSpPr>
        <p:spPr>
          <a:xfrm>
            <a:off x="8128000" y="6470650"/>
            <a:ext cx="7302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8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87"/>
          <p:cNvSpPr txBox="1">
            <a:spLocks noGrp="1"/>
          </p:cNvSpPr>
          <p:nvPr>
            <p:ph type="title"/>
          </p:nvPr>
        </p:nvSpPr>
        <p:spPr>
          <a:xfrm>
            <a:off x="457200" y="663575"/>
            <a:ext cx="8229600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endParaRPr/>
          </a:p>
        </p:txBody>
      </p:sp>
      <p:sp>
        <p:nvSpPr>
          <p:cNvPr id="84" name="Google Shape;84;p8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8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8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8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79" r:id="rId2"/>
    <p:sldLayoutId id="214748368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118" descr="C:\Users\user\Desktop\1910G前進大學ppt版型\1910GAI\底板(藍)-02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18" descr="C:\Users\user\Desktop\1910G前進大學ppt版型\1910GAI\底板(藍)U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50162" y="5935662"/>
            <a:ext cx="1493837" cy="922337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18"/>
          <p:cNvSpPr/>
          <p:nvPr/>
        </p:nvSpPr>
        <p:spPr>
          <a:xfrm rot="5400000">
            <a:off x="8231187" y="6002337"/>
            <a:ext cx="639762" cy="506412"/>
          </a:xfrm>
          <a:prstGeom prst="triangle">
            <a:avLst>
              <a:gd name="adj" fmla="val 50000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18"/>
          <p:cNvSpPr/>
          <p:nvPr/>
        </p:nvSpPr>
        <p:spPr>
          <a:xfrm rot="-5400000">
            <a:off x="8647112" y="6311900"/>
            <a:ext cx="522287" cy="414337"/>
          </a:xfrm>
          <a:prstGeom prst="triangle">
            <a:avLst>
              <a:gd name="adj" fmla="val 50000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18"/>
          <p:cNvSpPr/>
          <p:nvPr/>
        </p:nvSpPr>
        <p:spPr>
          <a:xfrm rot="-5400000">
            <a:off x="7635875" y="6130925"/>
            <a:ext cx="639762" cy="506412"/>
          </a:xfrm>
          <a:prstGeom prst="triangle">
            <a:avLst>
              <a:gd name="adj" fmla="val 50000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118" descr="C:\Users\user\Desktop\1910G前進大學ppt版型\藍綠標籤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240000">
            <a:off x="185737" y="6367462"/>
            <a:ext cx="1081087" cy="30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18"/>
          <p:cNvSpPr txBox="1">
            <a:spLocks noGrp="1"/>
          </p:cNvSpPr>
          <p:nvPr>
            <p:ph type="title"/>
          </p:nvPr>
        </p:nvSpPr>
        <p:spPr>
          <a:xfrm>
            <a:off x="457200" y="663575"/>
            <a:ext cx="8229600" cy="75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endParaRPr/>
          </a:p>
        </p:txBody>
      </p:sp>
      <p:sp>
        <p:nvSpPr>
          <p:cNvPr id="183" name="Google Shape;183;p1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Google Shape;184;p118"/>
          <p:cNvSpPr txBox="1">
            <a:spLocks noGrp="1"/>
          </p:cNvSpPr>
          <p:nvPr>
            <p:ph type="dt" idx="10"/>
          </p:nvPr>
        </p:nvSpPr>
        <p:spPr>
          <a:xfrm>
            <a:off x="2411412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" name="Google Shape;185;p118"/>
          <p:cNvSpPr txBox="1">
            <a:spLocks noGrp="1"/>
          </p:cNvSpPr>
          <p:nvPr>
            <p:ph type="ftr" idx="11"/>
          </p:nvPr>
        </p:nvSpPr>
        <p:spPr>
          <a:xfrm>
            <a:off x="4572000" y="6356350"/>
            <a:ext cx="19446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6" name="Google Shape;186;p1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8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llego.edu.tw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hyperlink" Target="https://www.jctv.ntut.edu.tw/caac/contents.php?academicYear=112&amp;subId=109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jctv.ntut.edu.tw/downloads/112/caac/112_more_rule.pdf" TargetMode="External"/><Relationship Id="rId5" Type="http://schemas.openxmlformats.org/officeDocument/2006/relationships/hyperlink" Target="https://www.cac.edu.tw/cacportal/jbcrc/LearningPortfolios_MultiQuery_ppa/index.php" TargetMode="External"/><Relationship Id="rId4" Type="http://schemas.openxmlformats.org/officeDocument/2006/relationships/hyperlink" Target="https://www.cac.edu.tw/apply112/query.ph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"/>
          <p:cNvSpPr txBox="1"/>
          <p:nvPr/>
        </p:nvSpPr>
        <p:spPr>
          <a:xfrm>
            <a:off x="1351129" y="1712309"/>
            <a:ext cx="6318914" cy="193895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icrosoft JhengHei"/>
              <a:buNone/>
            </a:pPr>
            <a:r>
              <a:rPr lang="en-US" sz="4000" b="1" i="0" u="none" strike="noStrike" cap="none" dirty="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111</a:t>
            </a:r>
            <a:r>
              <a:rPr lang="en-US" sz="4000" b="1" i="0" u="none" strike="noStrike" cap="none" dirty="0" smtClean="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高三</a:t>
            </a:r>
            <a:r>
              <a:rPr lang="zh-TW" altLang="en-US" sz="4000" b="1" i="0" u="none" strike="noStrike" cap="none" dirty="0" smtClean="0">
                <a:solidFill>
                  <a:schemeClr val="bg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學習歷程檔案自述及綜整心得整理</a:t>
            </a:r>
            <a:endParaRPr lang="en-US" altLang="zh-TW" sz="4000" b="1" i="0" u="none" strike="noStrike" cap="none" dirty="0" smtClean="0">
              <a:solidFill>
                <a:schemeClr val="bg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icrosoft JhengHei"/>
              <a:buNone/>
            </a:pPr>
            <a:r>
              <a:rPr lang="en-US" altLang="zh-TW" sz="4000" b="1" dirty="0" smtClean="0">
                <a:solidFill>
                  <a:schemeClr val="bg1"/>
                </a:solidFill>
                <a:latin typeface="Microsoft JhengHei"/>
                <a:ea typeface="Microsoft JhengHei"/>
                <a:sym typeface="Microsoft JhengHei"/>
              </a:rPr>
              <a:t>(</a:t>
            </a:r>
            <a:r>
              <a:rPr lang="zh-TW" altLang="en-US" sz="4000" b="1" dirty="0" smtClean="0">
                <a:solidFill>
                  <a:schemeClr val="bg1"/>
                </a:solidFill>
                <a:latin typeface="Microsoft JhengHei"/>
                <a:ea typeface="Microsoft JhengHei"/>
                <a:sym typeface="Microsoft JhengHei"/>
              </a:rPr>
              <a:t>個人申請</a:t>
            </a:r>
            <a:r>
              <a:rPr lang="en-US" altLang="zh-TW" sz="4000" b="1" dirty="0" smtClean="0">
                <a:solidFill>
                  <a:schemeClr val="bg1"/>
                </a:solidFill>
                <a:latin typeface="Microsoft JhengHei"/>
                <a:ea typeface="Microsoft JhengHei"/>
                <a:sym typeface="Microsoft JhengHei"/>
              </a:rPr>
              <a:t>&amp;</a:t>
            </a:r>
            <a:r>
              <a:rPr lang="zh-TW" altLang="en-US" sz="4000" b="1" dirty="0" smtClean="0">
                <a:solidFill>
                  <a:schemeClr val="bg1"/>
                </a:solidFill>
                <a:latin typeface="Microsoft JhengHei"/>
                <a:ea typeface="Microsoft JhengHei"/>
                <a:sym typeface="Microsoft JhengHei"/>
              </a:rPr>
              <a:t>科大申請</a:t>
            </a:r>
            <a:r>
              <a:rPr lang="en-US" altLang="zh-TW" sz="4000" b="1" dirty="0" smtClean="0">
                <a:solidFill>
                  <a:schemeClr val="bg1"/>
                </a:solidFill>
                <a:latin typeface="Microsoft JhengHei"/>
                <a:ea typeface="Microsoft JhengHei"/>
                <a:sym typeface="Microsoft JhengHei"/>
              </a:rPr>
              <a:t>)</a:t>
            </a:r>
            <a:endParaRPr sz="1400" b="0" i="0" u="none" strike="noStrike" cap="none" dirty="0">
              <a:solidFill>
                <a:schemeClr val="bg1"/>
              </a:solidFill>
              <a:sym typeface="Arial"/>
            </a:endParaRPr>
          </a:p>
        </p:txBody>
      </p:sp>
      <p:sp>
        <p:nvSpPr>
          <p:cNvPr id="243" name="Google Shape;243;p1"/>
          <p:cNvSpPr txBox="1"/>
          <p:nvPr/>
        </p:nvSpPr>
        <p:spPr>
          <a:xfrm>
            <a:off x="1576886" y="5545801"/>
            <a:ext cx="5867400" cy="70802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icrosoft JhengHei"/>
              <a:buNone/>
            </a:pPr>
            <a:r>
              <a:rPr lang="en-US" sz="4000" b="1" i="0" u="none" strike="noStrike" cap="none" dirty="0" err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講者：輔導處楊家祺老師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Google Shape;549;g17076de095b_0_3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148" y="893920"/>
            <a:ext cx="6701858" cy="5404137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g17076de095b_0_319"/>
          <p:cNvSpPr/>
          <p:nvPr/>
        </p:nvSpPr>
        <p:spPr>
          <a:xfrm>
            <a:off x="289148" y="281800"/>
            <a:ext cx="5787900" cy="7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「審查資料」英文代號對照表</a:t>
            </a:r>
            <a:endParaRPr sz="1800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51" name="Google Shape;551;g17076de095b_0_319"/>
          <p:cNvSpPr txBox="1"/>
          <p:nvPr/>
        </p:nvSpPr>
        <p:spPr>
          <a:xfrm>
            <a:off x="6991006" y="294386"/>
            <a:ext cx="1656300" cy="181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註1：</a:t>
            </a:r>
            <a:endParaRPr sz="1400" b="1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校系如有要求修課紀錄，即針對部定必修、加深加廣選修、校訂必修、多元選修及綜合型高中之課程等修課紀錄進行綜合評量</a:t>
            </a:r>
            <a:r>
              <a:rPr lang="en-US" sz="14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dirty="0"/>
          </a:p>
        </p:txBody>
      </p:sp>
      <p:sp>
        <p:nvSpPr>
          <p:cNvPr id="552" name="Google Shape;552;g17076de095b_0_319"/>
          <p:cNvSpPr txBox="1"/>
          <p:nvPr/>
        </p:nvSpPr>
        <p:spPr>
          <a:xfrm>
            <a:off x="6991006" y="2154357"/>
            <a:ext cx="1656300" cy="1600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註2：</a:t>
            </a:r>
            <a:endParaRPr sz="1400" b="1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校系如有要求課程學習成果，考生可就校系要求項目內容或其他課程學習成果選擇提供至多</a:t>
            </a:r>
            <a:r>
              <a:rPr lang="en-US" sz="14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3 件。</a:t>
            </a:r>
            <a:endParaRPr dirty="0"/>
          </a:p>
        </p:txBody>
      </p:sp>
      <p:sp>
        <p:nvSpPr>
          <p:cNvPr id="553" name="Google Shape;553;g17076de095b_0_319"/>
          <p:cNvSpPr txBox="1"/>
          <p:nvPr/>
        </p:nvSpPr>
        <p:spPr>
          <a:xfrm>
            <a:off x="6991006" y="3787677"/>
            <a:ext cx="1656300" cy="2893800"/>
          </a:xfrm>
          <a:prstGeom prst="rect">
            <a:avLst/>
          </a:prstGeom>
          <a:solidFill>
            <a:srgbClr val="FDBFBF"/>
          </a:solidFill>
          <a:ln>
            <a:solidFill>
              <a:srgbClr val="FF0000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註3：</a:t>
            </a:r>
            <a:endParaRPr sz="1400" b="1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校系如有要求多元表現，考生可就校系要求項目內容或</a:t>
            </a:r>
            <a:r>
              <a:rPr lang="en-US" sz="1400" b="1" dirty="0" err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其他有利審查資料選擇提供至多</a:t>
            </a:r>
            <a:r>
              <a:rPr lang="en-US" sz="14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10 </a:t>
            </a:r>
            <a:r>
              <a:rPr lang="en-US" sz="1400" b="1" dirty="0" err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件，並須另行上傳多元表現綜整心得（字數合計至多</a:t>
            </a:r>
            <a:r>
              <a:rPr lang="en-US" sz="14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800 </a:t>
            </a:r>
            <a:r>
              <a:rPr lang="en-US" sz="1400" b="1" dirty="0" err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字、圖片至多</a:t>
            </a:r>
            <a:r>
              <a:rPr lang="en-US" sz="14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3張，由考生自行製作一個PDF檔案再行上傳）</a:t>
            </a:r>
            <a:r>
              <a:rPr lang="en-US" sz="14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dirty="0"/>
          </a:p>
        </p:txBody>
      </p:sp>
      <p:sp>
        <p:nvSpPr>
          <p:cNvPr id="2" name="矩形 1"/>
          <p:cNvSpPr/>
          <p:nvPr/>
        </p:nvSpPr>
        <p:spPr>
          <a:xfrm>
            <a:off x="736979" y="4844955"/>
            <a:ext cx="3548418" cy="723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64"/>
          <p:cNvSpPr txBox="1"/>
          <p:nvPr/>
        </p:nvSpPr>
        <p:spPr>
          <a:xfrm>
            <a:off x="2411412" y="1302307"/>
            <a:ext cx="4681537" cy="175428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icrosoft JhengHei"/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   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buClr>
                <a:schemeClr val="lt1"/>
              </a:buClr>
              <a:buSzPts val="3600"/>
            </a:pPr>
            <a:r>
              <a:rPr lang="en-US" altLang="zh-TW" sz="3600" b="1" i="0" u="none" strike="noStrike" cap="none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</a:t>
            </a:r>
            <a:r>
              <a:rPr lang="en-US" sz="3600" b="1" i="0" u="none" strike="noStrike" cap="none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.</a:t>
            </a:r>
            <a:r>
              <a:rPr lang="zh-TW" altLang="en-US" sz="36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學習歷程檔案自述</a:t>
            </a:r>
            <a:endParaRPr lang="en-US" altLang="zh-TW" sz="36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62783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9" t="17162" r="8826" b="5856"/>
          <a:stretch/>
        </p:blipFill>
        <p:spPr>
          <a:xfrm>
            <a:off x="52896" y="1378424"/>
            <a:ext cx="9091104" cy="4626591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582511" y="791570"/>
            <a:ext cx="32624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學習歷程檔案自述</a:t>
            </a:r>
            <a:endParaRPr lang="zh-TW" altLang="en-US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502897" y="914679"/>
            <a:ext cx="2398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出處</a:t>
            </a:r>
            <a:r>
              <a:rPr lang="en-US" altLang="zh-TW" dirty="0" smtClean="0"/>
              <a:t>TUN</a:t>
            </a:r>
            <a:r>
              <a:rPr lang="zh-TW" altLang="en-US" dirty="0" smtClean="0"/>
              <a:t>大學網 陳坤平老師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3609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5785" y="646431"/>
            <a:ext cx="8379725" cy="41960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atinLnBrk="1">
              <a:lnSpc>
                <a:spcPts val="4000"/>
              </a:lnSpc>
            </a:pP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一、善用網站，抓出科系關鍵字</a:t>
            </a:r>
            <a:endParaRPr lang="zh-TW" altLang="en-US" sz="28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atinLnBrk="1">
              <a:lnSpc>
                <a:spcPts val="4000"/>
              </a:lnSpc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打開</a:t>
            </a:r>
            <a:r>
              <a:rPr lang="en-US" altLang="zh-TW" sz="2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ColleGo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就找到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科系的關鍵字。如果你覺得有點詞窮，就大方用下去吧！（</a:t>
            </a:r>
            <a:r>
              <a:rPr lang="en-US" altLang="zh-TW" sz="2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ColleGo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網址請點：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https://collego.edu.tw/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atinLnBrk="1">
              <a:lnSpc>
                <a:spcPts val="4000"/>
              </a:lnSpc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以東海資工系為例，可抓出的主題為程式設計、科技應用、機器人、英文數學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...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等等；而可凸顯的個人素養與能力，則包含解決問題、媒體素養、科學能力、活動性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...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等等。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3934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753"/>
            <a:ext cx="9144000" cy="514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27546" y="678611"/>
            <a:ext cx="8488908" cy="41960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atinLnBrk="1">
              <a:lnSpc>
                <a:spcPts val="4000"/>
              </a:lnSpc>
            </a:pP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二、找到個人歷程的關鍵點</a:t>
            </a:r>
            <a:endParaRPr lang="zh-TW" altLang="en-US" sz="28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atinLnBrk="1">
              <a:lnSpc>
                <a:spcPts val="4000"/>
              </a:lnSpc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既然是學習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歷程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，就會關注個人在學習層面的成長，包含知識、能力上的增益，以及是否成為一位更好的學習者。因此在撰寫自述與綜整心得時，最關鍵的就是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抓出個人歷程的關鍵點，以及改變發生的主因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；包含</a:t>
            </a: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是否有學到關鍵主題？有成績進步？能力從無到有、從弱到強？從無興趣甚至排斥，被激發而有興趣？對未來從無想法到有想法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...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這些都是可撰寫的亮點。</a:t>
            </a:r>
          </a:p>
        </p:txBody>
      </p:sp>
    </p:spTree>
    <p:extLst>
      <p:ext uri="{BB962C8B-B14F-4D97-AF65-F5344CB8AC3E}">
        <p14:creationId xmlns:p14="http://schemas.microsoft.com/office/powerpoint/2010/main" val="108587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48017" y="569429"/>
            <a:ext cx="8413845" cy="41960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atinLnBrk="1">
              <a:lnSpc>
                <a:spcPts val="4000"/>
              </a:lnSpc>
            </a:pP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三、描寫對未來的具體想像</a:t>
            </a:r>
            <a:endParaRPr lang="zh-TW" altLang="en-US" sz="28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atinLnBrk="1">
              <a:lnSpc>
                <a:spcPts val="4000"/>
              </a:lnSpc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備審資料有個重要的功能，就是要能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鑒往知來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，藉著高中時課內外的關鍵經驗，對未來（學涯或職涯）有更具體的想像。而許多人的盲點在於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只以大學想未來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，實際上在臺灣有約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70%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畢業生的就業領域，都與大學主修不同；因此，若能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先對職涯有更具體的探索，並依此建構大學課內外的學習計劃，包含</a:t>
            </a: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選修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學程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社團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...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等等，就會更有可信度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08587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784" y="685912"/>
            <a:ext cx="8447964" cy="36830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atinLnBrk="1">
              <a:lnSpc>
                <a:spcPts val="4000"/>
              </a:lnSpc>
            </a:pP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四、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先寫架構、定標題，首尾更呼應</a:t>
            </a:r>
            <a:endParaRPr lang="zh-TW" altLang="en-US" sz="28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atinLnBrk="1">
              <a:lnSpc>
                <a:spcPts val="4000"/>
              </a:lnSpc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備審資料中的歷程反思與綜整心得兩項，都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針對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高中三年、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做整合性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的檔案，旨在提綱挈領、而非詳細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描述。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atinLnBrk="1">
              <a:lnSpc>
                <a:spcPts val="4000"/>
              </a:lnSpc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atinLnBrk="1">
              <a:lnSpc>
                <a:spcPts val="4000"/>
              </a:lnSpc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內容不用太長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扣除封面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目錄等，主文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3-4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頁就很多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了，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</a:t>
            </a: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綜整心得更有</a:t>
            </a:r>
            <a:r>
              <a:rPr lang="en-US" altLang="zh-TW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800</a:t>
            </a: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字</a:t>
            </a:r>
            <a:r>
              <a:rPr lang="en-US" altLang="zh-TW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+3</a:t>
            </a: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圖的限制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7257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784" y="664962"/>
            <a:ext cx="8256895" cy="36830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atinLnBrk="1">
              <a:lnSpc>
                <a:spcPts val="4000"/>
              </a:lnSpc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先訂定整篇文的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主題摘要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先列出上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篇文提到的</a:t>
            </a: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個人歷程亮點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科系關鍵字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，比較後取交集，並選出最精華的項目來撰寫反思，此為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鑒往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；並以此為根基，進一步導出</a:t>
            </a:r>
            <a:r>
              <a:rPr lang="zh-TW" altLang="en-US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申請就讀動機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未來學習計畫與生涯規劃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，與反思呼應，此為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知來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。先寫架構、不寫內文的優勢在於，可以直接看整體邏輯是否通順。</a:t>
            </a:r>
          </a:p>
        </p:txBody>
      </p:sp>
    </p:spTree>
    <p:extLst>
      <p:ext uri="{BB962C8B-B14F-4D97-AF65-F5344CB8AC3E}">
        <p14:creationId xmlns:p14="http://schemas.microsoft.com/office/powerpoint/2010/main" val="197257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2135" y="664962"/>
            <a:ext cx="8256895" cy="21441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atinLnBrk="1">
              <a:lnSpc>
                <a:spcPts val="4000"/>
              </a:lnSpc>
            </a:pP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五、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用真實經驗與個人角色說故事</a:t>
            </a:r>
          </a:p>
          <a:p>
            <a:pPr latinLnBrk="1">
              <a:lnSpc>
                <a:spcPts val="4000"/>
              </a:lnSpc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許多同學所寫的，會被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說難理解出重點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，又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或者讓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人有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編故事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的疑慮；其根本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原因在於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太多描述、形容詞，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缺少真實事件，又或所舉的例與結論無關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3" name="矩形 2"/>
          <p:cNvSpPr/>
          <p:nvPr/>
        </p:nvSpPr>
        <p:spPr>
          <a:xfrm>
            <a:off x="433311" y="3213893"/>
            <a:ext cx="823642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>
              <a:lnSpc>
                <a:spcPts val="3000"/>
              </a:lnSpc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例如：高二做分組報告時，我第一個發言破冰，並一起討論工作分配，我的領導力可見一斑！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atinLnBrk="1">
              <a:lnSpc>
                <a:spcPts val="3000"/>
              </a:lnSpc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atinLnBrk="1">
              <a:lnSpc>
                <a:spcPts val="3000"/>
              </a:lnSpc>
            </a:pP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這樣寫，其實證據力不足！因為本來就會需要討論。</a:t>
            </a:r>
            <a:endParaRPr lang="en-US" altLang="zh-TW" sz="28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1466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"/>
          <p:cNvSpPr txBox="1"/>
          <p:nvPr/>
        </p:nvSpPr>
        <p:spPr>
          <a:xfrm>
            <a:off x="493160" y="674567"/>
            <a:ext cx="8219325" cy="56322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icrosoft JhengHei"/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    </a:t>
            </a:r>
            <a:r>
              <a:rPr lang="zh-TW" altLang="en-US" sz="36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</a:t>
            </a:r>
            <a:r>
              <a:rPr lang="en-US" sz="36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</a:t>
            </a:r>
            <a:r>
              <a:rPr lang="zh-TW" altLang="en-US" sz="3600" b="1" i="0" u="none" strike="noStrike" cap="none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</a:t>
            </a:r>
            <a:r>
              <a:rPr lang="en-US" sz="3600" b="1" i="0" u="none" strike="noStrike" cap="none" dirty="0" err="1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講綱</a:t>
            </a:r>
            <a:r>
              <a:rPr lang="en-US" sz="36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icrosoft JhengHei"/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</a:t>
            </a:r>
            <a:r>
              <a:rPr lang="en-US" sz="3600" b="1" i="0" u="none" strike="noStrike" cap="none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</a:t>
            </a:r>
            <a:r>
              <a:rPr lang="zh-TW" altLang="en-US" sz="3600" b="1" i="0" u="none" strike="noStrike" cap="none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看仔細</a:t>
            </a:r>
            <a:r>
              <a:rPr lang="en-US" altLang="zh-TW" sz="3600" b="1" i="0" u="none" strike="noStrike" cap="none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112</a:t>
            </a:r>
            <a:r>
              <a:rPr lang="zh-TW" altLang="en-US" sz="36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個人申請、科大申請簡章</a:t>
            </a:r>
            <a:endParaRPr lang="en-US" altLang="zh-TW" sz="3600" b="1" dirty="0" smtClean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icrosoft JhengHei"/>
              <a:buNone/>
            </a:pPr>
            <a:r>
              <a:rPr lang="en-US" sz="3600" b="1" i="0" u="none" strike="noStrike" cap="none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2.</a:t>
            </a:r>
            <a:r>
              <a:rPr lang="zh-TW" altLang="en-US" sz="3600" b="1" i="0" u="none" strike="noStrike" cap="none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根據簡章準備審查資料</a:t>
            </a:r>
            <a:r>
              <a:rPr lang="en-US" sz="3600" b="1" i="0" u="none" strike="noStrike" cap="none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icrosoft JhengHei"/>
              <a:buNone/>
            </a:pPr>
            <a:r>
              <a:rPr lang="zh-TW" altLang="en-US" sz="36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zh-TW" altLang="en-US" sz="36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</a:t>
            </a:r>
            <a:r>
              <a:rPr lang="en-US" altLang="zh-TW" sz="36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zh-TW" altLang="en-US" sz="36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課程成果</a:t>
            </a:r>
            <a:r>
              <a:rPr lang="en-US" altLang="zh-TW" sz="3600" b="1" dirty="0" smtClean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4/6</a:t>
            </a:r>
            <a:r>
              <a:rPr lang="zh-TW" altLang="en-US" sz="3600" b="1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上傳</a:t>
            </a:r>
            <a:r>
              <a:rPr lang="zh-TW" altLang="en-US" sz="36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截止</a:t>
            </a:r>
            <a:r>
              <a:rPr lang="en-US" altLang="zh-TW" sz="36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</a:p>
          <a:p>
            <a:pPr lvl="0">
              <a:buClr>
                <a:schemeClr val="lt1"/>
              </a:buClr>
              <a:buSzPts val="3600"/>
            </a:pPr>
            <a:r>
              <a:rPr lang="zh-TW" altLang="en-US" sz="36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zh-TW" altLang="en-US" sz="3600" b="1" i="0" u="none" strike="noStrike" cap="none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</a:t>
            </a:r>
            <a:r>
              <a:rPr lang="en-US" altLang="zh-TW" sz="3600" b="1" i="0" u="none" strike="noStrike" cap="none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zh-TW" altLang="en-US" sz="36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課程</a:t>
            </a:r>
            <a:r>
              <a:rPr lang="zh-TW" altLang="en-US" sz="36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成果</a:t>
            </a:r>
            <a:r>
              <a:rPr lang="en-US" altLang="zh-TW" sz="3600" b="1" dirty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4/12</a:t>
            </a:r>
            <a:r>
              <a:rPr lang="zh-TW" altLang="en-US" sz="36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勾選</a:t>
            </a:r>
            <a:r>
              <a:rPr lang="zh-TW" altLang="en-US" sz="36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截止</a:t>
            </a:r>
            <a:r>
              <a:rPr lang="zh-TW" altLang="en-US" sz="36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、</a:t>
            </a:r>
            <a:endParaRPr lang="en-US" altLang="zh-TW" sz="3600" b="1" dirty="0" smtClean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0">
              <a:buClr>
                <a:schemeClr val="lt1"/>
              </a:buClr>
              <a:buSzPts val="3600"/>
            </a:pPr>
            <a:r>
              <a:rPr lang="zh-TW" altLang="en-US" sz="36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多元表現</a:t>
            </a:r>
            <a:r>
              <a:rPr lang="en-US" altLang="zh-TW" sz="3600" b="1" dirty="0" smtClean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4/12</a:t>
            </a:r>
            <a:r>
              <a:rPr lang="zh-TW" altLang="en-US" sz="3600" b="1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上傳</a:t>
            </a:r>
            <a:r>
              <a:rPr lang="zh-TW" altLang="en-US" sz="36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截止</a:t>
            </a:r>
            <a:r>
              <a:rPr lang="en-US" altLang="zh-TW" sz="3600" b="1" i="0" u="none" strike="noStrike" cap="none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r>
              <a:rPr lang="en-US" sz="3600" b="1" i="0" u="none" strike="noStrike" cap="none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icrosoft JhengHei"/>
              <a:buNone/>
            </a:pPr>
            <a:r>
              <a:rPr lang="zh-TW" altLang="en-US" sz="36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zh-TW" altLang="en-US" sz="36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</a:t>
            </a:r>
            <a:r>
              <a:rPr lang="en-US" sz="3600" b="1" i="0" u="none" strike="noStrike" cap="none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3.</a:t>
            </a:r>
            <a:r>
              <a:rPr lang="zh-TW" altLang="en-US" sz="36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學習歷程檔案</a:t>
            </a:r>
            <a:r>
              <a:rPr lang="zh-TW" altLang="en-US" sz="36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自述</a:t>
            </a:r>
            <a:endParaRPr lang="en-US" altLang="zh-TW" sz="3600" b="1" dirty="0" smtClean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icrosoft JhengHei"/>
              <a:buNone/>
            </a:pPr>
            <a:r>
              <a:rPr lang="zh-TW" altLang="en-US" sz="36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zh-TW" altLang="en-US" sz="36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</a:t>
            </a:r>
            <a:r>
              <a:rPr lang="en-US" altLang="zh-TW" sz="36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en-US" altLang="zh-TW" sz="3600" b="1" dirty="0" smtClean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5/4</a:t>
            </a:r>
            <a:r>
              <a:rPr lang="zh-TW" altLang="en-US" sz="36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開始</a:t>
            </a:r>
            <a:r>
              <a:rPr lang="zh-TW" altLang="en-US" sz="3600" b="1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上傳</a:t>
            </a:r>
            <a:r>
              <a:rPr lang="zh-TW" altLang="en-US" sz="36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，截止日看各校簡章</a:t>
            </a:r>
            <a:r>
              <a:rPr lang="en-US" altLang="zh-TW" sz="36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icrosoft JhengHei"/>
              <a:buNone/>
            </a:pPr>
            <a:r>
              <a:rPr lang="zh-TW" altLang="en-US" sz="36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zh-TW" altLang="en-US" sz="3600" b="1" i="0" u="none" strike="noStrike" cap="none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</a:t>
            </a:r>
            <a:r>
              <a:rPr lang="en-US" altLang="zh-TW" sz="3600" b="1" i="0" u="none" strike="noStrike" cap="none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4.</a:t>
            </a:r>
            <a:r>
              <a:rPr lang="zh-TW" altLang="en-US" sz="3600" b="1" i="0" u="none" strike="noStrike" cap="none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多元表現綜整心得</a:t>
            </a:r>
            <a:endParaRPr lang="en-US" altLang="zh-TW" sz="3600" b="1" i="0" u="none" strike="noStrike" cap="none" dirty="0" smtClean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0">
              <a:buClr>
                <a:schemeClr val="lt1"/>
              </a:buClr>
              <a:buSzPts val="3600"/>
            </a:pPr>
            <a:r>
              <a:rPr lang="zh-TW" altLang="en-US" sz="3600" b="1" i="0" u="none" strike="noStrike" cap="none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</a:t>
            </a:r>
            <a:r>
              <a:rPr lang="en-US" altLang="zh-TW" sz="3600" b="1" i="0" u="none" strike="noStrike" cap="none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en-US" altLang="zh-TW" sz="3600" b="1" dirty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5/4</a:t>
            </a:r>
            <a:r>
              <a:rPr lang="zh-TW" altLang="en-US" sz="36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開始</a:t>
            </a:r>
            <a:r>
              <a:rPr lang="zh-TW" altLang="en-US" sz="36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上傳</a:t>
            </a:r>
            <a:r>
              <a:rPr lang="zh-TW" altLang="en-US" sz="36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，截止日看各校簡章</a:t>
            </a:r>
            <a:r>
              <a:rPr lang="en-US" altLang="zh-TW" sz="3600" b="1" i="0" u="none" strike="noStrike" cap="none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3080" y="664964"/>
            <a:ext cx="8256895" cy="470898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atinLnBrk="1">
              <a:lnSpc>
                <a:spcPts val="4000"/>
              </a:lnSpc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不如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atinLnBrk="1">
              <a:lnSpc>
                <a:spcPts val="4000"/>
              </a:lnSpc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做自主學習時，有組員態度消極，因此我準備了分工表、讓大家照專長選角色，並幫助每個人各司其職；結果組員都非常積極，我們的計畫也被評為校內優選！期望將來在管理學院，可學到更多組織管理的知能！（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可放上自學計畫的短連結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）這樣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，不只有具體事件與成果、引導教授去點開多元表現的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個檔案，</a:t>
            </a:r>
            <a:r>
              <a:rPr lang="zh-TW" altLang="en-US" sz="3000" dirty="0">
                <a:solidFill>
                  <a:schemeClr val="tx1"/>
                </a:solidFill>
                <a:latin typeface="Microsoft JhengHei"/>
                <a:ea typeface="Microsoft JhengHei"/>
                <a:cs typeface="Microsoft JhengHei"/>
              </a:rPr>
              <a:t>又</a:t>
            </a:r>
            <a:r>
              <a:rPr lang="zh-TW" altLang="en-US" sz="3000" b="1" dirty="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</a:rPr>
              <a:t>與申請的科系相連結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，是一份首尾連貫的備審！</a:t>
            </a:r>
          </a:p>
        </p:txBody>
      </p:sp>
    </p:spTree>
    <p:extLst>
      <p:ext uri="{BB962C8B-B14F-4D97-AF65-F5344CB8AC3E}">
        <p14:creationId xmlns:p14="http://schemas.microsoft.com/office/powerpoint/2010/main" val="71466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8960" y="639129"/>
            <a:ext cx="8386549" cy="522194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atinLnBrk="1">
              <a:lnSpc>
                <a:spcPts val="4000"/>
              </a:lnSpc>
            </a:pP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六、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善用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數據圖表，提供強力佐證</a:t>
            </a:r>
            <a:endParaRPr lang="zh-TW" altLang="en-US" sz="280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atinLnBrk="1">
              <a:lnSpc>
                <a:spcPts val="4000"/>
              </a:lnSpc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除了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關鍵字與真實經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驗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，若能善用數據，也能瞬間提高說服力！比起說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雖然一開始成績不好，但在問老師找方法，我也很努力讀，後來成績也有了十足的長進！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，放上數據就會更直接。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例如從幾分進步到幾分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...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就會更具體。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atinLnBrk="1">
              <a:lnSpc>
                <a:spcPts val="4000"/>
              </a:lnSpc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atinLnBrk="1">
              <a:lnSpc>
                <a:spcPts val="4000"/>
              </a:lnSpc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若使用圖表來呈現，不用花俏的美編，也會更加分；畢竟在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感力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上，還是</a:t>
            </a:r>
            <a:r>
              <a:rPr lang="zh-TW" altLang="en-US" sz="2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圖高於表，表又高於文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。惟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切記，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一定要依據功能、選擇正確的圖表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398468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3600"/>
            <a:ext cx="9144000" cy="5144494"/>
          </a:xfrm>
          <a:prstGeom prst="rect">
            <a:avLst/>
          </a:prstGeom>
        </p:spPr>
      </p:pic>
      <p:sp>
        <p:nvSpPr>
          <p:cNvPr id="4" name="Google Shape;248;p2"/>
          <p:cNvSpPr txBox="1"/>
          <p:nvPr/>
        </p:nvSpPr>
        <p:spPr>
          <a:xfrm>
            <a:off x="394096" y="607310"/>
            <a:ext cx="8219325" cy="64629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icrosoft JhengHei"/>
              <a:buNone/>
            </a:pPr>
            <a:r>
              <a:rPr lang="en-US" sz="3600" b="1" i="0" u="none" strike="noStrike" cap="none" dirty="0" smtClean="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</a:t>
            </a:r>
            <a:r>
              <a:rPr lang="zh-TW" altLang="en-US" sz="3600" b="1" i="0" u="none" strike="noStrike" cap="none" dirty="0" smtClean="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成績進表圖，以英文成績為例</a:t>
            </a:r>
            <a:endParaRPr lang="en-US" altLang="zh-TW" sz="3600" b="1" dirty="0" smtClean="0">
              <a:solidFill>
                <a:srgbClr val="7030A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135125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1" t="25791" r="37582" b="20000"/>
          <a:stretch/>
        </p:blipFill>
        <p:spPr bwMode="auto">
          <a:xfrm>
            <a:off x="303623" y="666736"/>
            <a:ext cx="8352430" cy="578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248;p2"/>
          <p:cNvSpPr txBox="1"/>
          <p:nvPr/>
        </p:nvSpPr>
        <p:spPr>
          <a:xfrm>
            <a:off x="436728" y="666736"/>
            <a:ext cx="8219325" cy="64629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icrosoft JhengHei"/>
              <a:buNone/>
            </a:pPr>
            <a:r>
              <a:rPr lang="en-US" altLang="zh-TW" sz="3600" b="1" i="0" u="none" strike="noStrike" cap="none" dirty="0" smtClean="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</a:t>
            </a:r>
            <a:r>
              <a:rPr lang="en-US" sz="3600" b="1" i="0" u="none" strike="noStrike" cap="none" dirty="0" smtClean="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.</a:t>
            </a:r>
            <a:r>
              <a:rPr lang="zh-TW" altLang="en-US" sz="3600" b="1" dirty="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學習計畫表</a:t>
            </a:r>
            <a:r>
              <a:rPr lang="zh-TW" altLang="en-US" sz="3600" b="1" i="0" u="none" strike="noStrike" cap="none" dirty="0" smtClean="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，以暑假到開學前為例</a:t>
            </a:r>
            <a:endParaRPr lang="en-US" altLang="zh-TW" sz="3600" b="1" dirty="0" smtClean="0">
              <a:solidFill>
                <a:srgbClr val="7030A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588559" y="358959"/>
            <a:ext cx="2067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出處拉課力 工常張老師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4779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64"/>
          <p:cNvSpPr txBox="1"/>
          <p:nvPr/>
        </p:nvSpPr>
        <p:spPr>
          <a:xfrm>
            <a:off x="2411412" y="1302307"/>
            <a:ext cx="4681537" cy="175428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icrosoft JhengHei"/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   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altLang="zh-TW" sz="3600" b="1" i="0" u="none" strike="noStrike" cap="none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4.</a:t>
            </a:r>
            <a:r>
              <a:rPr lang="zh-TW" altLang="en-US" sz="3600" b="1" i="0" u="none" strike="noStrike" cap="none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多元表現綜整心得</a:t>
            </a:r>
            <a:endParaRPr lang="en-US" altLang="zh-TW" sz="3600" b="1" i="0" u="none" strike="noStrike" cap="none" dirty="0" smtClean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320628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52" y="1904787"/>
            <a:ext cx="8030696" cy="304842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09404" y="1235940"/>
            <a:ext cx="77251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表一、審查資料項目對照表－以政大財政系為例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5929318" y="629661"/>
            <a:ext cx="2954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出處 大考中心 選才電子報</a:t>
            </a:r>
            <a:r>
              <a:rPr lang="en-US" altLang="zh-TW" dirty="0" smtClean="0"/>
              <a:t>111/2/15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003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3" y="1526121"/>
            <a:ext cx="9144000" cy="456872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73205" y="618180"/>
            <a:ext cx="8134065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表二、大學申請入學參採高中學習歷程資料完整版查詢系統－以政大財政為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</a:t>
            </a:r>
            <a:endParaRPr lang="zh-TW" altLang="en-US" sz="28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14651" y="4148919"/>
            <a:ext cx="6086901" cy="805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96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5" y="1027152"/>
            <a:ext cx="8789158" cy="480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23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7" y="1367213"/>
            <a:ext cx="8570794" cy="441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23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3081" y="725396"/>
            <a:ext cx="8134066" cy="569386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多元表現綜整心得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規定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800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字以內和三張圖片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為限，敘寫格式通常不拘，以下提供三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的敘寫架構供同學參考。</a:t>
            </a:r>
          </a:p>
          <a:p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1.What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提供哪些多元表現資料？如：自主學習、社團活動、競賽表現等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2.Why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為什麼提供這些資料？如：表達動機、行動、興趣、特質、能力等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3.How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和申請校系的關連性？如：能邏輯地串連作品資料和校系間的關連性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</a:p>
        </p:txBody>
      </p:sp>
    </p:spTree>
    <p:extLst>
      <p:ext uri="{BB962C8B-B14F-4D97-AF65-F5344CB8AC3E}">
        <p14:creationId xmlns:p14="http://schemas.microsoft.com/office/powerpoint/2010/main" val="336623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61" y="997975"/>
            <a:ext cx="7617683" cy="543011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920621" y="1132764"/>
            <a:ext cx="818866" cy="409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846161" y="2361063"/>
            <a:ext cx="3411940" cy="4094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95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83370" y="639665"/>
            <a:ext cx="7649080" cy="58785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4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補充</a:t>
            </a:r>
            <a:r>
              <a:rPr lang="zh-TW" altLang="en-US" sz="4000" dirty="0" smtClean="0">
                <a:solidFill>
                  <a:srgbClr val="FF0000"/>
                </a:solidFill>
                <a:latin typeface="標楷體"/>
                <a:ea typeface="標楷體"/>
              </a:rPr>
              <a:t>：</a:t>
            </a:r>
            <a:endParaRPr lang="en-US" altLang="zh-TW" sz="40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若有同學高二的</a:t>
            </a:r>
            <a:r>
              <a:rPr lang="zh-TW" altLang="en-US" sz="3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學習歷程檔案忘記勾選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，可在今年</a:t>
            </a:r>
            <a:r>
              <a:rPr lang="en-US" altLang="zh-TW" sz="3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4/6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前重新上傳並在</a:t>
            </a:r>
            <a:r>
              <a:rPr lang="en-US" altLang="zh-TW" sz="3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4/12</a:t>
            </a:r>
            <a:r>
              <a:rPr lang="zh-TW" altLang="en-US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前勾</a:t>
            </a:r>
            <a:r>
              <a:rPr lang="zh-TW" altLang="en-US" sz="3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，但這是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最後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一次機會。</a:t>
            </a:r>
            <a:endParaRPr lang="en-US" altLang="zh-TW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4/6</a:t>
            </a:r>
            <a:r>
              <a:rPr lang="zh-TW" altLang="en-US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記得上傳高三的課程成果及多元表現並在</a:t>
            </a:r>
            <a:r>
              <a:rPr lang="en-US" altLang="zh-TW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4/12</a:t>
            </a:r>
            <a:r>
              <a:rPr lang="zh-TW" altLang="en-US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前勾選</a:t>
            </a:r>
            <a:r>
              <a:rPr lang="zh-TW" altLang="en-US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完畢</a:t>
            </a:r>
            <a:r>
              <a:rPr lang="zh-TW" altLang="en-US" sz="3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申請入學時，大學端他們最多只要</a:t>
            </a:r>
            <a:r>
              <a:rPr lang="en-US" altLang="zh-TW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zh-TW" altLang="en-US" sz="3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課程學習成果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個多元學習表現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，所以只要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有心，學測結束後用心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完成都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晚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3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切記</a:t>
            </a:r>
            <a:r>
              <a:rPr lang="en-US" altLang="zh-TW" sz="3000" dirty="0" smtClean="0">
                <a:solidFill>
                  <a:schemeClr val="tx1"/>
                </a:solidFill>
                <a:latin typeface="微軟正黑體"/>
                <a:ea typeface="微軟正黑體"/>
              </a:rPr>
              <a:t>!</a:t>
            </a:r>
            <a:r>
              <a:rPr lang="zh-TW" altLang="en-US" sz="3000" dirty="0" smtClean="0">
                <a:solidFill>
                  <a:schemeClr val="tx1"/>
                </a:solidFill>
                <a:latin typeface="微軟正黑體"/>
                <a:ea typeface="微軟正黑體"/>
              </a:rPr>
              <a:t> 學測後可開始著手撰寫</a:t>
            </a:r>
            <a:r>
              <a:rPr lang="zh-TW" altLang="en-US" sz="3000" b="1" dirty="0" smtClean="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學習</a:t>
            </a:r>
            <a:r>
              <a:rPr lang="zh-TW" altLang="en-US" sz="3000" b="1" dirty="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歷程檔案</a:t>
            </a:r>
            <a:r>
              <a:rPr lang="zh-TW" altLang="en-US" sz="3000" b="1" dirty="0" smtClean="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自述</a:t>
            </a:r>
            <a:r>
              <a:rPr lang="zh-TW" altLang="en-US" sz="3000" dirty="0" smtClean="0">
                <a:solidFill>
                  <a:schemeClr val="tx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跟</a:t>
            </a:r>
            <a:r>
              <a:rPr lang="zh-TW" altLang="en-US" sz="3000" b="1" dirty="0" smtClean="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多元表現綜整心得</a:t>
            </a:r>
            <a:r>
              <a:rPr lang="zh-TW" altLang="en-US" sz="3000" dirty="0" smtClean="0">
                <a:solidFill>
                  <a:schemeClr val="tx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，兩者皆需在</a:t>
            </a:r>
            <a:r>
              <a:rPr lang="en-US" altLang="zh-TW" sz="3000" b="1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5/4</a:t>
            </a:r>
            <a:r>
              <a:rPr lang="zh-TW" altLang="en-US" sz="3000" b="1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開始上傳</a:t>
            </a:r>
            <a:r>
              <a:rPr lang="zh-TW" altLang="en-US" sz="3000" dirty="0" smtClean="0">
                <a:solidFill>
                  <a:schemeClr val="tx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，截止日看各校簡章而定。</a:t>
            </a:r>
            <a:endParaRPr lang="zh-TW" altLang="en-US" sz="3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881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"/>
          <p:cNvSpPr txBox="1"/>
          <p:nvPr/>
        </p:nvSpPr>
        <p:spPr>
          <a:xfrm>
            <a:off x="368491" y="1102664"/>
            <a:ext cx="8516202" cy="175428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icrosoft JhengHei"/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     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buClr>
                <a:schemeClr val="lt1"/>
              </a:buClr>
              <a:buSzPts val="3600"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</a:t>
            </a:r>
            <a:r>
              <a:rPr lang="en-US" sz="3600" b="1" i="0" u="none" strike="noStrike" cap="none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.</a:t>
            </a:r>
            <a:r>
              <a:rPr lang="zh-TW" altLang="en-US" sz="36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看仔細</a:t>
            </a:r>
            <a:r>
              <a:rPr lang="en-US" altLang="zh-TW" sz="36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112</a:t>
            </a:r>
            <a:r>
              <a:rPr lang="zh-TW" altLang="en-US" sz="36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大學申請、科大申請簡章</a:t>
            </a:r>
            <a:endParaRPr lang="en-US" altLang="zh-TW" sz="36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" name="Google Shape;748;g17076de095b_0_13"/>
          <p:cNvSpPr/>
          <p:nvPr/>
        </p:nvSpPr>
        <p:spPr>
          <a:xfrm>
            <a:off x="368491" y="2856096"/>
            <a:ext cx="8516202" cy="2976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50800" tIns="25400" rIns="50800" bIns="254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112</a:t>
            </a:r>
            <a:r>
              <a:rPr lang="zh-TW" altLang="en-US" sz="3000" b="1" u="sng" dirty="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4"/>
              </a:rPr>
              <a:t>大學</a:t>
            </a:r>
            <a:r>
              <a:rPr lang="en-US" sz="3000" b="1" u="sng" dirty="0" err="1" smtClean="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4"/>
              </a:rPr>
              <a:t>申請入學</a:t>
            </a:r>
            <a:r>
              <a:rPr lang="zh-TW" altLang="en-US" sz="3000" u="sng" dirty="0" smtClean="0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4"/>
              </a:rPr>
              <a:t>簡章</a:t>
            </a:r>
            <a:r>
              <a:rPr lang="en-US" sz="3000" u="sng" dirty="0" err="1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4"/>
              </a:rPr>
              <a:t>校系分則</a:t>
            </a:r>
            <a:endParaRPr lang="en-US" sz="3000" u="sng" dirty="0" smtClean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r>
              <a:rPr lang="zh-TW" altLang="en-US" sz="3000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</a:rPr>
              <a:t>    </a:t>
            </a:r>
            <a:r>
              <a:rPr lang="en-US" altLang="zh-TW" sz="3000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</a:rPr>
              <a:t>112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大學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申請入學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參採高中學習歷程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資料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完整版</a:t>
            </a:r>
            <a:endParaRPr lang="en-US" altLang="zh-TW" sz="3000" dirty="0" smtClean="0">
              <a:latin typeface="微軟正黑體" panose="020B0604030504040204" pitchFamily="34" charset="-120"/>
              <a:ea typeface="微軟正黑體" panose="020B0604030504040204" pitchFamily="34" charset="-120"/>
              <a:hlinkClick r:id="rId5"/>
            </a:endParaRPr>
          </a:p>
          <a:p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查詢系統</a:t>
            </a:r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詳細內容仍要參考各校系官網</a:t>
            </a:r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sz="30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r>
              <a:rPr lang="en-US" sz="30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en-US" sz="3000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112</a:t>
            </a:r>
            <a:r>
              <a:rPr lang="en-US" sz="3000" b="1" u="sng" dirty="0" smtClean="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6"/>
              </a:rPr>
              <a:t>科大申請入學</a:t>
            </a:r>
            <a:r>
              <a:rPr lang="en-US" sz="3000" u="sng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6"/>
              </a:rPr>
              <a:t>簡章分則</a:t>
            </a:r>
            <a:r>
              <a:rPr lang="en-US" sz="3000" u="sng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(pdf)</a:t>
            </a:r>
          </a:p>
          <a:p>
            <a:r>
              <a:rPr lang="en-US" altLang="zh-TW" sz="30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en-US" altLang="zh-TW" sz="3000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112</a:t>
            </a:r>
            <a:r>
              <a:rPr lang="en-US" altLang="zh-TW" sz="3000" b="1" u="sng" dirty="0" smtClean="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7"/>
              </a:rPr>
              <a:t>科大申請入學</a:t>
            </a:r>
            <a:r>
              <a:rPr lang="en-US" altLang="zh-TW" sz="3000" u="sng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7"/>
              </a:rPr>
              <a:t>簡章分則</a:t>
            </a:r>
            <a:r>
              <a:rPr lang="en-US" altLang="zh-TW" sz="3000" u="sng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en-US" altLang="zh-TW" sz="3000" u="sng" dirty="0" err="1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exl</a:t>
            </a:r>
            <a:r>
              <a:rPr lang="en-US" altLang="zh-TW" sz="3000" u="sng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1" t="11940" r="17880" b="30747"/>
          <a:stretch/>
        </p:blipFill>
        <p:spPr bwMode="auto">
          <a:xfrm>
            <a:off x="66153" y="1665026"/>
            <a:ext cx="9050551" cy="4537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2115404" y="3657603"/>
            <a:ext cx="313898" cy="6823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6237024" y="3522561"/>
            <a:ext cx="1610436" cy="1759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1173707" y="619736"/>
            <a:ext cx="7725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複習一下大學申請入學簡章，以成大外文系為例</a:t>
            </a:r>
            <a:endParaRPr lang="zh-TW" altLang="en-US" sz="28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Group 117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9807124"/>
              </p:ext>
            </p:extLst>
          </p:nvPr>
        </p:nvGraphicFramePr>
        <p:xfrm>
          <a:off x="82117" y="1005383"/>
          <a:ext cx="8619206" cy="5853018"/>
        </p:xfrm>
        <a:graphic>
          <a:graphicData uri="http://schemas.openxmlformats.org/drawingml/2006/table">
            <a:tbl>
              <a:tblPr/>
              <a:tblGrid>
                <a:gridCol w="608388"/>
                <a:gridCol w="787983"/>
                <a:gridCol w="787983"/>
                <a:gridCol w="822371"/>
                <a:gridCol w="760288"/>
                <a:gridCol w="760288"/>
                <a:gridCol w="852755"/>
                <a:gridCol w="544530"/>
                <a:gridCol w="1253447"/>
                <a:gridCol w="934948"/>
                <a:gridCol w="506225"/>
              </a:tblGrid>
              <a:tr h="691393">
                <a:tc rowSpan="11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功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請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階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段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7" marR="91437" marT="38108" marB="38108" anchor="ctr" anchorCtr="1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校系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代碼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004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022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國文 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前標 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*1.00 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11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zh-TW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審查資料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30%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rowSpan="11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37" marR="91437" marT="38108" marB="38108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59920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招生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名額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英文 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頂標 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*2.00 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面試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25% 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8411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英文寫作</a:t>
                      </a:r>
                      <a:endParaRPr kumimoji="1" lang="en-US" altLang="zh-TW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能力測驗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15% 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6848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性別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要求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 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--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-- 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-- 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l"/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</a:t>
                      </a:r>
                      <a:r>
                        <a:rPr lang="zh-TW" altLang="en-US" sz="2000" b="1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同級分</a:t>
                      </a:r>
                      <a:endParaRPr lang="en-US" altLang="zh-TW" sz="2000" b="1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超額篩選方式</a:t>
                      </a:r>
                      <a:endParaRPr lang="zh-TW" altLang="en-US" sz="16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7" marR="91437" marT="38108" marB="38108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2291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預計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甄試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人數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36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 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均標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*1.00 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9139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r>
                        <a:rPr lang="zh-TW" alt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一、學測國文、英文、社會之級分總和　</a:t>
                      </a:r>
                      <a:endParaRPr lang="en-US" altLang="zh-TW" sz="1600" b="0" i="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lang="zh-TW" alt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二、學測英文級分　三、學測國文級分　四、學測社會級分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7" marR="91437" marT="38108" marB="38108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9132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原住民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自然 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--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--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-- 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051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甄選總成績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同分參酌之順序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37" marR="91437" marT="45726" marB="45726" anchor="ctr" horzOverflow="overflow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4580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指定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甄試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費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1500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國英社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--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kumimoji="1" lang="en-US" altLang="zh-TW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-- 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7" marR="91437" marT="45726" marB="45726" anchor="ctr" horzOverflow="overflow"/>
                </a:tc>
                <a:tc hMerge="1"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37" marR="91437" marT="45726" marB="45726" anchor="ctr" horzOverflow="overflow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4770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英聽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A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級</a:t>
                      </a:r>
                      <a:endParaRPr kumimoji="1" lang="zh-TW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  <a:sym typeface="Arial"/>
                      </a:endParaRP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一、面試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二、審查資料</a:t>
                      </a: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三、英文寫作</a:t>
                      </a: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能力測驗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四、學測英文級分</a:t>
                      </a: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4770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29" name="Google Shape;529;g17076de095b_0_315"/>
          <p:cNvSpPr txBox="1"/>
          <p:nvPr/>
        </p:nvSpPr>
        <p:spPr>
          <a:xfrm>
            <a:off x="0" y="26871"/>
            <a:ext cx="2125478" cy="92329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1.確定招生名額及甄試人數</a:t>
            </a:r>
            <a:endParaRPr sz="2400" b="1" dirty="0">
              <a:solidFill>
                <a:srgbClr val="FFFF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530" name="Google Shape;530;g17076de095b_0_315"/>
          <p:cNvCxnSpPr/>
          <p:nvPr/>
        </p:nvCxnSpPr>
        <p:spPr>
          <a:xfrm>
            <a:off x="793350" y="916328"/>
            <a:ext cx="0" cy="1130700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31" name="Google Shape;531;g17076de095b_0_315"/>
          <p:cNvCxnSpPr/>
          <p:nvPr/>
        </p:nvCxnSpPr>
        <p:spPr>
          <a:xfrm>
            <a:off x="1331543" y="978671"/>
            <a:ext cx="0" cy="2602951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32" name="Google Shape;532;g17076de095b_0_315"/>
          <p:cNvSpPr txBox="1"/>
          <p:nvPr/>
        </p:nvSpPr>
        <p:spPr>
          <a:xfrm>
            <a:off x="2180070" y="31939"/>
            <a:ext cx="2022669" cy="92329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2.確定學測及英聽檢定標準</a:t>
            </a:r>
            <a:endParaRPr sz="2400" b="1" dirty="0">
              <a:solidFill>
                <a:srgbClr val="FFFF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533" name="Google Shape;533;g17076de095b_0_315"/>
          <p:cNvCxnSpPr/>
          <p:nvPr/>
        </p:nvCxnSpPr>
        <p:spPr>
          <a:xfrm>
            <a:off x="3225735" y="805811"/>
            <a:ext cx="215932" cy="426357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34" name="Google Shape;534;g17076de095b_0_315"/>
          <p:cNvSpPr txBox="1"/>
          <p:nvPr/>
        </p:nvSpPr>
        <p:spPr>
          <a:xfrm>
            <a:off x="4349542" y="-47973"/>
            <a:ext cx="4824300" cy="1293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3.確定篩選倍率(</a:t>
            </a:r>
            <a:r>
              <a:rPr lang="en-US" sz="2400" b="1" dirty="0" err="1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先從倍率大的篩選，倍率小的，乘以招生名額即為進入複試的甄試人數</a:t>
            </a:r>
            <a:r>
              <a:rPr lang="en-US" sz="2400" b="1" dirty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 sz="2400" b="1" dirty="0">
              <a:solidFill>
                <a:srgbClr val="FFFF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535" name="Google Shape;535;g17076de095b_0_315"/>
          <p:cNvCxnSpPr/>
          <p:nvPr/>
        </p:nvCxnSpPr>
        <p:spPr>
          <a:xfrm flipH="1">
            <a:off x="4147377" y="858189"/>
            <a:ext cx="364508" cy="321600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36" name="Google Shape;536;g17076de095b_0_315"/>
          <p:cNvSpPr txBox="1"/>
          <p:nvPr/>
        </p:nvSpPr>
        <p:spPr>
          <a:xfrm>
            <a:off x="7741987" y="3865493"/>
            <a:ext cx="1518449" cy="12926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400" b="1" dirty="0" smtClean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</a:t>
            </a:r>
            <a:r>
              <a:rPr lang="en-US" sz="2400" b="1" dirty="0" smtClean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.</a:t>
            </a:r>
            <a:r>
              <a:rPr lang="en-US" sz="2400" b="1" dirty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確定同級分超額篩選方式</a:t>
            </a:r>
            <a:endParaRPr sz="2400" b="1" dirty="0">
              <a:solidFill>
                <a:srgbClr val="FFFF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537" name="Google Shape;537;g17076de095b_0_315"/>
          <p:cNvCxnSpPr>
            <a:stCxn id="536" idx="0"/>
          </p:cNvCxnSpPr>
          <p:nvPr/>
        </p:nvCxnSpPr>
        <p:spPr>
          <a:xfrm flipH="1" flipV="1">
            <a:off x="8058162" y="3297751"/>
            <a:ext cx="443050" cy="567742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40" name="Google Shape;540;g17076de095b_0_315"/>
          <p:cNvSpPr txBox="1"/>
          <p:nvPr/>
        </p:nvSpPr>
        <p:spPr>
          <a:xfrm>
            <a:off x="7755636" y="5578195"/>
            <a:ext cx="1504800" cy="12926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400" b="1" dirty="0" smtClean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6</a:t>
            </a:r>
            <a:r>
              <a:rPr lang="en-US" sz="2400" b="1" dirty="0" smtClean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.</a:t>
            </a:r>
            <a:r>
              <a:rPr lang="en-US" sz="2400" b="1" dirty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確定總成績同分參酌順序</a:t>
            </a:r>
            <a:endParaRPr sz="2400" b="1" dirty="0">
              <a:solidFill>
                <a:srgbClr val="FFFF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544" name="Google Shape;544;g17076de095b_0_315"/>
          <p:cNvCxnSpPr/>
          <p:nvPr/>
        </p:nvCxnSpPr>
        <p:spPr>
          <a:xfrm flipH="1" flipV="1">
            <a:off x="8003569" y="5401364"/>
            <a:ext cx="379876" cy="360758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8" name="Google Shape;538;g17076de095b_0_315"/>
          <p:cNvSpPr txBox="1"/>
          <p:nvPr/>
        </p:nvSpPr>
        <p:spPr>
          <a:xfrm>
            <a:off x="2510964" y="6225442"/>
            <a:ext cx="2940165" cy="55396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400" b="1" dirty="0" smtClean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r>
              <a:rPr lang="en-US" sz="2400" b="1" dirty="0" smtClean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.第二階段學測採計</a:t>
            </a:r>
            <a:endParaRPr sz="2400" b="1" dirty="0">
              <a:solidFill>
                <a:srgbClr val="FFFF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41" name="Google Shape;537;g17076de095b_0_315"/>
          <p:cNvCxnSpPr/>
          <p:nvPr/>
        </p:nvCxnSpPr>
        <p:spPr>
          <a:xfrm flipH="1" flipV="1">
            <a:off x="5154307" y="4105267"/>
            <a:ext cx="260486" cy="2241872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11293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43"/>
          <p:cNvSpPr txBox="1">
            <a:spLocks noGrp="1"/>
          </p:cNvSpPr>
          <p:nvPr>
            <p:ph type="body" idx="1"/>
          </p:nvPr>
        </p:nvSpPr>
        <p:spPr>
          <a:xfrm rot="-240000">
            <a:off x="346075" y="6316662"/>
            <a:ext cx="1212850" cy="49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0488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0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9" name="Group 6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0857278"/>
              </p:ext>
            </p:extLst>
          </p:nvPr>
        </p:nvGraphicFramePr>
        <p:xfrm>
          <a:off x="457557" y="496251"/>
          <a:ext cx="5655567" cy="5648855"/>
        </p:xfrm>
        <a:graphic>
          <a:graphicData uri="http://schemas.openxmlformats.org/drawingml/2006/table">
            <a:tbl>
              <a:tblPr/>
              <a:tblGrid>
                <a:gridCol w="2953463"/>
                <a:gridCol w="2702104"/>
              </a:tblGrid>
              <a:tr h="89923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寄發</a:t>
                      </a:r>
                      <a:r>
                        <a:rPr lang="en-US" altLang="zh-TW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或公告</a:t>
                      </a:r>
                      <a:r>
                        <a:rPr lang="en-US" altLang="zh-TW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指定</a:t>
                      </a:r>
                      <a:b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項目甄試通知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112.4.7</a:t>
                      </a:r>
                    </a:p>
                  </a:txBody>
                  <a:tcPr marT="38106" marB="38106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0915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繳交資料截止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38106" marB="38106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112.5.8</a:t>
                      </a:r>
                    </a:p>
                  </a:txBody>
                  <a:tcPr marT="38106" marB="38106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44804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指定項目甄試日期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112.5.20</a:t>
                      </a:r>
                    </a:p>
                  </a:txBody>
                  <a:tcPr marT="38106" marB="38106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8992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榜示</a:t>
                      </a:r>
                    </a:p>
                  </a:txBody>
                  <a:tcPr marT="38106" marB="38106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112.5.31</a:t>
                      </a:r>
                    </a:p>
                  </a:txBody>
                  <a:tcPr marT="38106" marB="38106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3107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總成績複查截止</a:t>
                      </a:r>
                    </a:p>
                  </a:txBody>
                  <a:tcPr marT="38106" marB="38106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112.6.1</a:t>
                      </a:r>
                    </a:p>
                  </a:txBody>
                  <a:tcPr marT="38106" marB="38106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0" name="Google Shape;538;g17076de095b_0_315"/>
          <p:cNvSpPr txBox="1"/>
          <p:nvPr/>
        </p:nvSpPr>
        <p:spPr>
          <a:xfrm>
            <a:off x="6675271" y="433441"/>
            <a:ext cx="2028600" cy="12926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400" b="1" dirty="0" smtClean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</a:t>
            </a:r>
            <a:r>
              <a:rPr lang="en-US" sz="2400" b="1" dirty="0" smtClean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.確定第</a:t>
            </a:r>
            <a:r>
              <a:rPr lang="zh-TW" altLang="en-US" sz="2400" b="1" dirty="0" smtClean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一</a:t>
            </a:r>
            <a:r>
              <a:rPr lang="en-US" sz="2400" b="1" dirty="0" err="1" smtClean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階段</a:t>
            </a:r>
            <a:r>
              <a:rPr lang="zh-TW" altLang="en-US" sz="2400" b="1" dirty="0" smtClean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通過與繳交備審</a:t>
            </a:r>
            <a:r>
              <a:rPr lang="zh-TW" altLang="en-US" sz="2400" b="1" dirty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時間</a:t>
            </a:r>
            <a:endParaRPr sz="2400" b="1" dirty="0">
              <a:solidFill>
                <a:srgbClr val="FFFF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5" name="直線單箭頭接點 4"/>
          <p:cNvCxnSpPr/>
          <p:nvPr/>
        </p:nvCxnSpPr>
        <p:spPr>
          <a:xfrm flipH="1">
            <a:off x="6092575" y="914400"/>
            <a:ext cx="582696" cy="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oogle Shape;538;g17076de095b_0_315"/>
          <p:cNvSpPr txBox="1"/>
          <p:nvPr/>
        </p:nvSpPr>
        <p:spPr>
          <a:xfrm>
            <a:off x="6675271" y="2173026"/>
            <a:ext cx="2028600" cy="12926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400" b="1" dirty="0" smtClean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</a:t>
            </a:r>
            <a:r>
              <a:rPr lang="en-US" sz="2400" b="1" dirty="0" smtClean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.</a:t>
            </a:r>
            <a:r>
              <a:rPr lang="zh-TW" altLang="en-US" sz="2400" b="1" dirty="0" smtClean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第二階段面試時間，確定無與他校衝突</a:t>
            </a:r>
            <a:endParaRPr sz="2400" b="1" dirty="0">
              <a:solidFill>
                <a:srgbClr val="FFFF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5" name="Google Shape;538;g17076de095b_0_315"/>
          <p:cNvSpPr txBox="1"/>
          <p:nvPr/>
        </p:nvSpPr>
        <p:spPr>
          <a:xfrm>
            <a:off x="6675271" y="3794415"/>
            <a:ext cx="2028600" cy="92329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400" b="1" dirty="0" smtClean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3.</a:t>
            </a:r>
            <a:r>
              <a:rPr lang="zh-TW" altLang="en-US" sz="2400" b="1" dirty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放榜，確定錄取</a:t>
            </a:r>
            <a:endParaRPr sz="2400" b="1" dirty="0">
              <a:solidFill>
                <a:srgbClr val="FFFF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16" name="直線單箭頭接點 15"/>
          <p:cNvCxnSpPr/>
          <p:nvPr/>
        </p:nvCxnSpPr>
        <p:spPr>
          <a:xfrm flipH="1">
            <a:off x="6092575" y="1066800"/>
            <a:ext cx="735096" cy="659272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flipH="1">
            <a:off x="6092575" y="4285174"/>
            <a:ext cx="582696" cy="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 flipH="1">
            <a:off x="6075698" y="2667857"/>
            <a:ext cx="735096" cy="659272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68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43"/>
          <p:cNvSpPr txBox="1">
            <a:spLocks noGrp="1"/>
          </p:cNvSpPr>
          <p:nvPr>
            <p:ph type="body" idx="1"/>
          </p:nvPr>
        </p:nvSpPr>
        <p:spPr>
          <a:xfrm rot="-240000">
            <a:off x="346075" y="6316662"/>
            <a:ext cx="1212850" cy="49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0488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0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" name="Google Shape;538;g17076de095b_0_315"/>
          <p:cNvSpPr txBox="1"/>
          <p:nvPr/>
        </p:nvSpPr>
        <p:spPr>
          <a:xfrm>
            <a:off x="6675271" y="433441"/>
            <a:ext cx="2028600" cy="9232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400" b="1" dirty="0" smtClean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</a:t>
            </a:r>
            <a:r>
              <a:rPr lang="en-US" sz="2400" b="1" dirty="0" smtClean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.</a:t>
            </a:r>
            <a:r>
              <a:rPr lang="zh-TW" altLang="en-US" sz="2400" b="1" dirty="0" smtClean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審查資料的內容</a:t>
            </a:r>
            <a:endParaRPr sz="2400" b="1" dirty="0">
              <a:solidFill>
                <a:srgbClr val="FFFF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5" name="直線單箭頭接點 4"/>
          <p:cNvCxnSpPr/>
          <p:nvPr/>
        </p:nvCxnSpPr>
        <p:spPr>
          <a:xfrm flipH="1">
            <a:off x="6256962" y="914400"/>
            <a:ext cx="41831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oogle Shape;538;g17076de095b_0_315"/>
          <p:cNvSpPr txBox="1"/>
          <p:nvPr/>
        </p:nvSpPr>
        <p:spPr>
          <a:xfrm>
            <a:off x="6675271" y="3794415"/>
            <a:ext cx="2028600" cy="12926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400" b="1" dirty="0" smtClean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</a:t>
            </a:r>
            <a:r>
              <a:rPr lang="zh-TW" altLang="en-US" sz="2400" b="1" dirty="0" smtClean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第二階段筆試及面試的內容</a:t>
            </a:r>
            <a:endParaRPr sz="2400" b="1" dirty="0">
              <a:solidFill>
                <a:srgbClr val="FFFF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18" name="直線單箭頭接點 17"/>
          <p:cNvCxnSpPr/>
          <p:nvPr/>
        </p:nvCxnSpPr>
        <p:spPr>
          <a:xfrm flipH="1">
            <a:off x="6256962" y="4285174"/>
            <a:ext cx="418309" cy="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4877416"/>
              </p:ext>
            </p:extLst>
          </p:nvPr>
        </p:nvGraphicFramePr>
        <p:xfrm>
          <a:off x="424912" y="252680"/>
          <a:ext cx="5825447" cy="6187360"/>
        </p:xfrm>
        <a:graphic>
          <a:graphicData uri="http://schemas.openxmlformats.org/drawingml/2006/table">
            <a:tbl>
              <a:tblPr/>
              <a:tblGrid>
                <a:gridCol w="1099335"/>
                <a:gridCol w="992922"/>
                <a:gridCol w="3733190"/>
              </a:tblGrid>
              <a:tr h="2757648"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指定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38080" marB="380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審查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資料</a:t>
                      </a:r>
                    </a:p>
                  </a:txBody>
                  <a:tcPr marT="38080" marB="380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項目：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修課紀錄</a:t>
                      </a:r>
                      <a:r>
                        <a:rPr kumimoji="1" lang="en-US" altLang="zh-TW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(A)</a:t>
                      </a:r>
                      <a:r>
                        <a:rPr kumimoji="1" lang="zh-TW" alt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、課程學習成果</a:t>
                      </a:r>
                      <a:r>
                        <a:rPr kumimoji="1" lang="en-US" altLang="zh-TW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(B)</a:t>
                      </a:r>
                      <a:r>
                        <a:rPr kumimoji="1" lang="zh-TW" alt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endParaRPr kumimoji="1" lang="en-US" altLang="zh-TW" sz="1800" b="0" i="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多元表現</a:t>
                      </a:r>
                      <a:r>
                        <a:rPr kumimoji="1" lang="en-US" altLang="zh-TW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(F</a:t>
                      </a:r>
                      <a:r>
                        <a:rPr kumimoji="1" lang="zh-TW" alt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kumimoji="1" lang="en-US" altLang="zh-TW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G</a:t>
                      </a:r>
                      <a:r>
                        <a:rPr kumimoji="1" lang="zh-TW" alt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kumimoji="1" lang="en-US" altLang="zh-TW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L</a:t>
                      </a:r>
                      <a:r>
                        <a:rPr kumimoji="1" lang="zh-TW" alt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kumimoji="1" lang="en-US" altLang="zh-TW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M</a:t>
                      </a:r>
                      <a:r>
                        <a:rPr kumimoji="1" lang="zh-TW" alt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kumimoji="1" lang="en-US" altLang="zh-TW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N)</a:t>
                      </a:r>
                      <a:r>
                        <a:rPr kumimoji="1" lang="zh-TW" alt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endParaRPr kumimoji="1" lang="en-US" altLang="zh-TW" sz="1800" b="0" i="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學習歷程自述</a:t>
                      </a:r>
                      <a:r>
                        <a:rPr kumimoji="1" lang="en-US" altLang="zh-TW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(O</a:t>
                      </a:r>
                      <a:r>
                        <a:rPr kumimoji="1" lang="zh-TW" alt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kumimoji="1" lang="en-US" altLang="zh-TW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P</a:t>
                      </a:r>
                      <a:r>
                        <a:rPr kumimoji="1" lang="zh-TW" alt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kumimoji="1" lang="en-US" altLang="zh-TW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Q)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800" b="0" i="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說明：</a:t>
                      </a:r>
                      <a:endParaRPr kumimoji="1" lang="en-US" altLang="zh-TW" sz="1800" b="0" i="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各項資料限高中時期所有。英語能</a:t>
                      </a:r>
                      <a:endParaRPr kumimoji="1" lang="en-US" altLang="zh-TW" sz="1800" b="0" i="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力檢定證明</a:t>
                      </a:r>
                      <a:r>
                        <a:rPr kumimoji="1" lang="en-US" altLang="zh-TW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1" lang="en-US" altLang="zh-TW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TOEIC,TOEFL,ibt,IELTS</a:t>
                      </a:r>
                      <a:r>
                        <a:rPr kumimoji="1" lang="en-US" altLang="zh-TW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,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GEPT</a:t>
                      </a:r>
                      <a:r>
                        <a:rPr kumimoji="1" lang="zh-TW" alt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等</a:t>
                      </a:r>
                      <a:r>
                        <a:rPr kumimoji="1" lang="en-US" altLang="zh-TW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kumimoji="1" lang="zh-TW" alt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請提供成績單或證書。學</a:t>
                      </a:r>
                      <a:endParaRPr kumimoji="1" lang="en-US" altLang="zh-TW" sz="1800" b="0" i="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生可於審查資料中針對個人能力、</a:t>
                      </a:r>
                      <a:endParaRPr kumimoji="1" lang="en-US" altLang="zh-TW" sz="1800" b="0" i="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特質、多元學習、活動經歷、成長</a:t>
                      </a:r>
                      <a:endParaRPr kumimoji="1" lang="en-US" altLang="zh-TW" sz="1800" b="0" i="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歷程、關懷服務等各方面加以說明。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38080" marB="380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03196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甄試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說明</a:t>
                      </a:r>
                    </a:p>
                  </a:txBody>
                  <a:tcPr marT="38080" marB="380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一、英語寫作能力測驗為筆試，統一安排於面試當日中午舉行。</a:t>
                      </a:r>
                      <a:r>
                        <a:rPr kumimoji="1" lang="en-US" altLang="zh-TW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1" lang="zh-TW" alt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上午場面試的考生請於中午考完筆試再離開；下午場面試的考生請中午先完成筆試、才進行下午面試。</a:t>
                      </a:r>
                      <a:r>
                        <a:rPr kumimoji="1" lang="en-US" altLang="zh-TW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kumimoji="1" lang="en-US" altLang="zh-TW" sz="1800" b="0" i="0" kern="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二、面試語言以英語為主，中文及</a:t>
                      </a:r>
                      <a:endParaRPr kumimoji="1" lang="en-US" altLang="zh-TW" sz="1800" b="0" i="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    第二外語為輔。</a:t>
                      </a:r>
                      <a:endParaRPr kumimoji="1" lang="en-US" altLang="zh-TW" sz="1800" b="0" i="0" kern="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三、於招生名額內優先錄取低收入戶及中低收入戶考生，至多</a:t>
                      </a:r>
                      <a:r>
                        <a:rPr kumimoji="1" lang="en-US" altLang="zh-TW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r>
                        <a:rPr kumimoji="1" lang="zh-TW" alt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名。</a:t>
                      </a:r>
                      <a:endParaRPr kumimoji="1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38080" marB="380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2524836" y="1091821"/>
            <a:ext cx="2674961" cy="3684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86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64"/>
          <p:cNvSpPr txBox="1"/>
          <p:nvPr/>
        </p:nvSpPr>
        <p:spPr>
          <a:xfrm>
            <a:off x="2411412" y="1302307"/>
            <a:ext cx="4681537" cy="230828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icrosoft JhengHei"/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   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buClr>
                <a:schemeClr val="lt1"/>
              </a:buClr>
              <a:buSzPts val="3600"/>
            </a:pPr>
            <a:r>
              <a:rPr lang="en-US" altLang="zh-TW" sz="3600" b="1" i="0" u="none" strike="noStrike" cap="none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</a:t>
            </a:r>
            <a:r>
              <a:rPr lang="en-US" sz="3600" b="1" i="0" u="none" strike="noStrike" cap="none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.</a:t>
            </a:r>
            <a:r>
              <a:rPr lang="zh-TW" altLang="en-US" sz="3600" b="1" i="0" u="none" strike="noStrike" cap="none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根據簡章</a:t>
            </a:r>
            <a:endParaRPr lang="en-US" altLang="zh-TW" sz="3600" b="1" i="0" u="none" strike="noStrike" cap="none" dirty="0" smtClean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0" algn="ctr">
              <a:buClr>
                <a:schemeClr val="lt1"/>
              </a:buClr>
              <a:buSzPts val="3600"/>
            </a:pPr>
            <a:r>
              <a:rPr lang="zh-TW" altLang="en-US" sz="36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準備</a:t>
            </a:r>
            <a:r>
              <a:rPr lang="zh-TW" altLang="en-US" sz="36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審查資料</a:t>
            </a:r>
            <a:r>
              <a:rPr lang="en-US" altLang="zh-TW" sz="36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61183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要素">
  <a:themeElements>
    <a:clrScheme name="要素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2_要素">
  <a:themeElements>
    <a:clrScheme name="要素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佈景主題">
  <a:themeElements>
    <a:clrScheme name="自訂 33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8_Office 佈景主題">
  <a:themeElements>
    <a:clrScheme name="自訂 33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3911</TotalTime>
  <Words>1875</Words>
  <Application>Microsoft Office PowerPoint</Application>
  <PresentationFormat>如螢幕大小 (4:3)</PresentationFormat>
  <Paragraphs>209</Paragraphs>
  <Slides>30</Slides>
  <Notes>30</Notes>
  <HiddenSlides>0</HiddenSlides>
  <MMClips>0</MMClips>
  <ScaleCrop>false</ScaleCrop>
  <HeadingPairs>
    <vt:vector size="4" baseType="variant">
      <vt:variant>
        <vt:lpstr>佈景主題</vt:lpstr>
      </vt:variant>
      <vt:variant>
        <vt:i4>4</vt:i4>
      </vt:variant>
      <vt:variant>
        <vt:lpstr>投影片標題</vt:lpstr>
      </vt:variant>
      <vt:variant>
        <vt:i4>30</vt:i4>
      </vt:variant>
    </vt:vector>
  </HeadingPairs>
  <TitlesOfParts>
    <vt:vector size="34" baseType="lpstr">
      <vt:lpstr>2_要素</vt:lpstr>
      <vt:lpstr>12_要素</vt:lpstr>
      <vt:lpstr>3_Office 佈景主題</vt:lpstr>
      <vt:lpstr>18_Office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cc</dc:creator>
  <cp:lastModifiedBy>User</cp:lastModifiedBy>
  <cp:revision>107</cp:revision>
  <dcterms:created xsi:type="dcterms:W3CDTF">2007-08-29T11:28:23Z</dcterms:created>
  <dcterms:modified xsi:type="dcterms:W3CDTF">2023-01-04T07:57:36Z</dcterms:modified>
</cp:coreProperties>
</file>