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57" r:id="rId4"/>
    <p:sldId id="258" r:id="rId5"/>
    <p:sldId id="260" r:id="rId6"/>
    <p:sldId id="306" r:id="rId7"/>
    <p:sldId id="262" r:id="rId8"/>
    <p:sldId id="263" r:id="rId9"/>
    <p:sldId id="321" r:id="rId10"/>
    <p:sldId id="316" r:id="rId11"/>
    <p:sldId id="317" r:id="rId12"/>
    <p:sldId id="322" r:id="rId13"/>
    <p:sldId id="307" r:id="rId14"/>
    <p:sldId id="274" r:id="rId15"/>
    <p:sldId id="272" r:id="rId16"/>
    <p:sldId id="281" r:id="rId17"/>
    <p:sldId id="282" r:id="rId18"/>
    <p:sldId id="313" r:id="rId19"/>
    <p:sldId id="308" r:id="rId20"/>
    <p:sldId id="303" r:id="rId21"/>
    <p:sldId id="314" r:id="rId22"/>
    <p:sldId id="323" r:id="rId23"/>
    <p:sldId id="318" r:id="rId24"/>
    <p:sldId id="315" r:id="rId25"/>
    <p:sldId id="320" r:id="rId26"/>
    <p:sldId id="319" r:id="rId27"/>
    <p:sldId id="311" r:id="rId28"/>
    <p:sldId id="312" r:id="rId29"/>
    <p:sldId id="304" r:id="rId30"/>
    <p:sldId id="309" r:id="rId31"/>
    <p:sldId id="310" r:id="rId32"/>
    <p:sldId id="324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hl3RiqNHpEffoHovJTmfSdItHA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7" d="100"/>
          <a:sy n="117" d="100"/>
        </p:scale>
        <p:origin x="-3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82927-B18E-49E5-8E9E-FDAD8D351FA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zh-TW" altLang="en-US"/>
        </a:p>
      </dgm:t>
    </dgm:pt>
    <dgm:pt modelId="{835A9AA5-CD0A-41FD-AF2A-B956EB2F3261}" type="pres">
      <dgm:prSet presAssocID="{D9482927-B18E-49E5-8E9E-FDAD8D351F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CFB2A7C-A58A-4F39-85C2-C0312E17C915}" type="presOf" srcId="{D9482927-B18E-49E5-8E9E-FDAD8D351FAF}" destId="{835A9AA5-CD0A-41FD-AF2A-B956EB2F3261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7186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5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Google Shape;24;p52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5" name="Google Shape;25;p5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26;p5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" name="Google Shape;27;p5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28" name="Google Shape;28;p5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9" name="Google Shape;29;p5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31" name="Google Shape;31;p5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2" name="Google Shape;32;p5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3" name="Google Shape;33;p5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 (含輔助字幕)">
  <p:cSld name="引述 (含輔助字幕)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3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3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5" name="Google Shape;105;p63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6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9" name="Google Shape;109;p6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0" name="Google Shape;110;p6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名片">
  <p:cSld name="引述名片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6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6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8" name="Google Shape;118;p6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6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是非題">
  <p:cSld name="是非題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6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6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6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6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6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5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59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1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1" name="Google Shape;91;p61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6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9" name="Google Shape;99;p6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" name="Google Shape;101;p6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5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5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5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5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0" name="Google Shape;10;p5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5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5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3" name="Google Shape;13;p5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4" name="Google Shape;14;p5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5" name="Google Shape;15;p5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5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5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5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-206570" y="2256132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Trebuchet MS"/>
              <a:buNone/>
            </a:pPr>
            <a:r>
              <a:rPr lang="zh-TW" altLang="en-US" sz="6000" b="1" dirty="0">
                <a:solidFill>
                  <a:srgbClr val="7030A0"/>
                </a:solidFill>
              </a:rPr>
              <a:t>自主學習計畫這樣寫</a:t>
            </a:r>
            <a:endParaRPr dirty="0"/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5373859" y="6105378"/>
            <a:ext cx="6563832" cy="86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zh-TW" sz="2000" dirty="0">
                <a:solidFill>
                  <a:srgbClr val="002060"/>
                </a:solidFill>
              </a:rPr>
              <a:t>參考資料來源:</a:t>
            </a:r>
            <a:endParaRPr lang="en-US" altLang="zh-TW" sz="2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zh-TW" sz="2000" dirty="0">
                <a:solidFill>
                  <a:srgbClr val="002060"/>
                </a:solidFill>
              </a:rPr>
              <a:t>國立苗栗高商王雅蘭老師</a:t>
            </a:r>
            <a:r>
              <a:rPr lang="zh-TW" altLang="en-US" sz="2000" dirty="0">
                <a:solidFill>
                  <a:srgbClr val="002060"/>
                </a:solidFill>
              </a:rPr>
              <a:t>簡報</a:t>
            </a:r>
            <a:endParaRPr lang="en-US" altLang="zh-TW" sz="2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altLang="zh-TW" sz="2000" dirty="0">
                <a:solidFill>
                  <a:srgbClr val="002060"/>
                </a:solidFill>
              </a:rPr>
              <a:t>47</a:t>
            </a:r>
            <a:r>
              <a:rPr lang="zh-TW" altLang="en-US" sz="2000" dirty="0">
                <a:solidFill>
                  <a:srgbClr val="002060"/>
                </a:solidFill>
              </a:rPr>
              <a:t>雲端輔導室</a:t>
            </a:r>
            <a:r>
              <a:rPr lang="en-US" altLang="zh-TW" sz="2000" dirty="0">
                <a:solidFill>
                  <a:srgbClr val="002060"/>
                </a:solidFill>
              </a:rPr>
              <a:t>https://www.youtube.com/watch?v=QLSNYKZXnsU</a:t>
            </a:r>
            <a:endParaRPr dirty="0"/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>
            <a:alphaModFix/>
          </a:blip>
          <a:srcRect l="5479" r="5446"/>
          <a:stretch/>
        </p:blipFill>
        <p:spPr>
          <a:xfrm>
            <a:off x="7659757" y="1230821"/>
            <a:ext cx="2782396" cy="4396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"/>
          <p:cNvSpPr txBox="1"/>
          <p:nvPr/>
        </p:nvSpPr>
        <p:spPr>
          <a:xfrm>
            <a:off x="4965895" y="4214191"/>
            <a:ext cx="24950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輔導處 郭秀櫻</a:t>
            </a:r>
            <a:endParaRPr sz="2800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449557"/>
              </p:ext>
            </p:extLst>
          </p:nvPr>
        </p:nvGraphicFramePr>
        <p:xfrm>
          <a:off x="2865891" y="0"/>
          <a:ext cx="4809797" cy="679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3" imgW="8019999" imgH="11334467" progId="AcroExch.Document.DC">
                  <p:embed/>
                </p:oleObj>
              </mc:Choice>
              <mc:Fallback>
                <p:oleObj name="Acrobat Document" r:id="rId3" imgW="8019999" imgH="1133446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5891" y="0"/>
                        <a:ext cx="4809797" cy="6797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13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行政公務-秀櫻\上課資料\專 題\111-2\專題自主成果\童話愛情觀海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1" y="0"/>
            <a:ext cx="6139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2" y="0"/>
            <a:ext cx="1002687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1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0C3C098-BE00-5873-00EC-1C7FE989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/>
              <a:t>自主學習重要提醒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66F8CCDA-4D70-B6F3-774F-6624A8D9D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912" y="1930400"/>
            <a:ext cx="10998851" cy="459239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題目訂立方向要精準，有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問題意識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資源尋找要廣泛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時間規劃不等於進度表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成果呈現要有完整論述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執行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心得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省思最重要，檢討</a:t>
            </a:r>
            <a:r>
              <a:rPr lang="en-US" altLang="zh-TW" sz="3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改進。</a:t>
            </a:r>
          </a:p>
        </p:txBody>
      </p:sp>
    </p:spTree>
    <p:extLst>
      <p:ext uri="{BB962C8B-B14F-4D97-AF65-F5344CB8AC3E}">
        <p14:creationId xmlns:p14="http://schemas.microsoft.com/office/powerpoint/2010/main" val="18099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9"/>
          <p:cNvPicPr preferRelativeResize="0"/>
          <p:nvPr/>
        </p:nvPicPr>
        <p:blipFill rotWithShape="1">
          <a:blip r:embed="rId3">
            <a:alphaModFix/>
          </a:blip>
          <a:srcRect l="11521" t="16021" r="9021" b="9738"/>
          <a:stretch/>
        </p:blipFill>
        <p:spPr>
          <a:xfrm>
            <a:off x="0" y="0"/>
            <a:ext cx="112643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7"/>
          <p:cNvPicPr preferRelativeResize="0"/>
          <p:nvPr/>
        </p:nvPicPr>
        <p:blipFill rotWithShape="1">
          <a:blip r:embed="rId3">
            <a:alphaModFix/>
          </a:blip>
          <a:srcRect l="4565" t="7902" r="3477" b="11479"/>
          <a:stretch/>
        </p:blipFill>
        <p:spPr>
          <a:xfrm>
            <a:off x="132520" y="1"/>
            <a:ext cx="120594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/>
          <p:nvPr/>
        </p:nvSpPr>
        <p:spPr>
          <a:xfrm>
            <a:off x="942560" y="1826281"/>
            <a:ext cx="8718275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１、中學生網站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２、Google學術搜尋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３、臺灣期刊文獻資訊網（推薦）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４、臺灣博碩士論文知識加值系統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５、華藝線上圖書館（CEPS）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６、各領域資料庫…</a:t>
            </a:r>
            <a:endParaRPr sz="400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1868557" y="768626"/>
            <a:ext cx="63610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常用資料庫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7"/>
          <p:cNvPicPr preferRelativeResize="0"/>
          <p:nvPr/>
        </p:nvPicPr>
        <p:blipFill rotWithShape="1">
          <a:blip r:embed="rId3">
            <a:alphaModFix/>
          </a:blip>
          <a:srcRect l="10869" t="14862" r="7065" b="26171"/>
          <a:stretch/>
        </p:blipFill>
        <p:spPr>
          <a:xfrm>
            <a:off x="172278" y="1762539"/>
            <a:ext cx="9395792" cy="404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0C3C098-BE00-5873-00EC-1C7FE989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/>
              <a:t>自主學習重要提醒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66F8CCDA-4D70-B6F3-774F-6624A8D9D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912" y="1930400"/>
            <a:ext cx="10998851" cy="459239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題目訂立方向要精準，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有問題意識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資源尋找要廣泛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時間規劃不等於進度表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成果呈現要有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完整論述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執行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心得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省思最重要，檢討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改進。</a:t>
            </a:r>
          </a:p>
        </p:txBody>
      </p:sp>
    </p:spTree>
    <p:extLst>
      <p:ext uri="{BB962C8B-B14F-4D97-AF65-F5344CB8AC3E}">
        <p14:creationId xmlns:p14="http://schemas.microsoft.com/office/powerpoint/2010/main" val="1867825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6A4845F-DD71-41E4-8C32-F721962D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88824D0-0AA3-FF28-6F3C-22DCB150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11331786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24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0588AB8-795F-A5F6-CF3D-66B010330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9" t="19268" r="24885" b="4798"/>
          <a:stretch/>
        </p:blipFill>
        <p:spPr>
          <a:xfrm>
            <a:off x="900331" y="0"/>
            <a:ext cx="9664505" cy="6858000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>
            <a:off x="3257550" y="702129"/>
            <a:ext cx="0" cy="5486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4071257" y="702129"/>
            <a:ext cx="0" cy="5486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CA70651A-B630-3F9C-4AE8-B862C3BA6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562708"/>
            <a:ext cx="10849427" cy="61082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EF84C4F2-3C8D-9FC4-BA78-06CE8BC4B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6" t="15778" r="27537" b="7671"/>
          <a:stretch/>
        </p:blipFill>
        <p:spPr>
          <a:xfrm>
            <a:off x="1392700" y="0"/>
            <a:ext cx="9298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4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135"/>
            <a:ext cx="12380686" cy="696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90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13064"/>
          </a:xfrm>
        </p:spPr>
        <p:txBody>
          <a:bodyPr/>
          <a:lstStyle/>
          <a:p>
            <a:pPr algn="ctr"/>
            <a:r>
              <a:rPr lang="en-US" altLang="zh-TW" dirty="0" smtClean="0"/>
              <a:t>AI</a:t>
            </a:r>
            <a:r>
              <a:rPr lang="zh-TW" altLang="en-US" dirty="0" smtClean="0"/>
              <a:t>輔助小提醒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/>
              <a:t>良好</a:t>
            </a:r>
            <a:r>
              <a:rPr lang="zh-TW" altLang="en-US" sz="3600" b="1" dirty="0" smtClean="0"/>
              <a:t>的提問，精準的指示</a:t>
            </a:r>
            <a:endParaRPr lang="en-US" altLang="zh-TW" sz="3600" b="1" dirty="0" smtClean="0"/>
          </a:p>
          <a:p>
            <a:r>
              <a:rPr lang="zh-TW" altLang="en-US" sz="3600" b="1" dirty="0"/>
              <a:t>檢視自己的</a:t>
            </a:r>
            <a:r>
              <a:rPr lang="zh-TW" altLang="en-US" sz="3600" b="1" dirty="0" smtClean="0"/>
              <a:t>能力，尊重學術倫理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自我為中心，</a:t>
            </a:r>
            <a:r>
              <a:rPr lang="en-US" altLang="zh-TW" sz="3600" b="1" dirty="0" smtClean="0"/>
              <a:t>AI</a:t>
            </a:r>
            <a:r>
              <a:rPr lang="zh-TW" altLang="en-US" sz="3600" b="1" dirty="0" smtClean="0"/>
              <a:t>輔助你</a:t>
            </a:r>
            <a:endParaRPr lang="en-US" altLang="zh-TW" sz="3600" b="1" dirty="0" smtClean="0"/>
          </a:p>
          <a:p>
            <a:pPr marL="137160" indent="0">
              <a:buNone/>
            </a:pPr>
            <a:r>
              <a:rPr lang="zh-TW" altLang="en-US" sz="3600" b="1" dirty="0" smtClean="0"/>
              <a:t>   </a:t>
            </a:r>
            <a:r>
              <a:rPr lang="en-US" altLang="zh-TW" sz="3600" b="1" dirty="0" smtClean="0"/>
              <a:t>(</a:t>
            </a:r>
            <a:r>
              <a:rPr lang="zh-TW" altLang="en-US" sz="3600" b="1" dirty="0" smtClean="0"/>
              <a:t>有</a:t>
            </a:r>
            <a:r>
              <a:rPr lang="zh-TW" altLang="en-US" sz="3600" b="1" dirty="0"/>
              <a:t>沒有辦法自己說出</a:t>
            </a:r>
            <a:r>
              <a:rPr lang="zh-TW" altLang="en-US" sz="3600" b="1" dirty="0" smtClean="0"/>
              <a:t>來</a:t>
            </a:r>
            <a:r>
              <a:rPr lang="en-US" altLang="zh-TW" sz="3600" b="1" dirty="0" smtClean="0"/>
              <a:t>)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50025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EE5A04C-FB08-5552-E845-F1BF789A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58" y="759526"/>
            <a:ext cx="9352930" cy="1997742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To think how to think;</a:t>
            </a:r>
            <a:br>
              <a:rPr lang="en-US" altLang="zh-TW" sz="4400" b="1" dirty="0"/>
            </a:br>
            <a:r>
              <a:rPr lang="en-US" altLang="zh-TW" sz="4400" b="1" dirty="0"/>
              <a:t>                to learn how to learn.</a:t>
            </a:r>
            <a:endParaRPr lang="zh-TW" altLang="en-US" sz="4400" b="1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37F41D13-5B6F-0761-12FC-BCB299580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84" y="3498748"/>
            <a:ext cx="10379871" cy="860400"/>
          </a:xfrm>
        </p:spPr>
        <p:txBody>
          <a:bodyPr>
            <a:noAutofit/>
          </a:bodyPr>
          <a:lstStyle/>
          <a:p>
            <a:pPr algn="ctr"/>
            <a:r>
              <a:rPr lang="en-US" altLang="zh-TW" sz="4800" b="1" dirty="0" smtClean="0">
                <a:solidFill>
                  <a:srgbClr val="7030A0"/>
                </a:solidFill>
              </a:rPr>
              <a:t>~</a:t>
            </a:r>
            <a:r>
              <a:rPr lang="zh-TW" altLang="en-US" sz="4800" b="1" dirty="0" smtClean="0">
                <a:solidFill>
                  <a:srgbClr val="7030A0"/>
                </a:solidFill>
              </a:rPr>
              <a:t>自主</a:t>
            </a:r>
            <a:r>
              <a:rPr lang="zh-TW" altLang="en-US" sz="4800" b="1" dirty="0">
                <a:solidFill>
                  <a:srgbClr val="7030A0"/>
                </a:solidFill>
              </a:rPr>
              <a:t>學習就是讓教授看到你的</a:t>
            </a:r>
            <a:r>
              <a:rPr lang="zh-TW" altLang="en-US" sz="4800" b="1" dirty="0" smtClean="0">
                <a:solidFill>
                  <a:srgbClr val="7030A0"/>
                </a:solidFill>
              </a:rPr>
              <a:t>成長</a:t>
            </a:r>
            <a:r>
              <a:rPr lang="en-US" altLang="zh-TW" sz="4800" b="1" dirty="0" smtClean="0">
                <a:solidFill>
                  <a:srgbClr val="7030A0"/>
                </a:solidFill>
              </a:rPr>
              <a:t>~</a:t>
            </a:r>
            <a:endParaRPr lang="zh-TW" alt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86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756" r="25329" b="7207"/>
          <a:stretch/>
        </p:blipFill>
        <p:spPr bwMode="auto">
          <a:xfrm>
            <a:off x="644978" y="97971"/>
            <a:ext cx="9527609" cy="650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568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9192" r="16958" b="6527"/>
          <a:stretch/>
        </p:blipFill>
        <p:spPr bwMode="auto">
          <a:xfrm>
            <a:off x="167453" y="367393"/>
            <a:ext cx="11493265" cy="589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27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AEDCC42-6BB9-63B7-08C5-02F5351A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4" y="-13643"/>
            <a:ext cx="12205282" cy="68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9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8F0CEF2C-E74D-9D42-7522-46373145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" y="-3082"/>
            <a:ext cx="12186523" cy="68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3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C54E1445-2091-FE30-3163-4C2F1B24D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2" y="14301"/>
            <a:ext cx="10128739" cy="68436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775808" y="229129"/>
            <a:ext cx="8596668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2020</a:t>
            </a:r>
            <a:r>
              <a:rPr lang="zh-TW" altLang="en-US" dirty="0"/>
              <a:t>親子天下雜誌調查師生對自主學習的意見</a:t>
            </a:r>
            <a:endParaRPr dirty="0"/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="" xmlns:a16="http://schemas.microsoft.com/office/drawing/2014/main" id="{6D35F8CE-C110-D634-E77C-72B854AA5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5724553"/>
              </p:ext>
            </p:extLst>
          </p:nvPr>
        </p:nvGraphicFramePr>
        <p:xfrm>
          <a:off x="2032000" y="2639683"/>
          <a:ext cx="8128000" cy="349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EB6B11E-77FA-05F8-868D-67F4622880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06" t="22614" r="41902" b="24866"/>
          <a:stretch/>
        </p:blipFill>
        <p:spPr>
          <a:xfrm>
            <a:off x="407963" y="1018643"/>
            <a:ext cx="11324491" cy="58393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A0A0661-86D4-9B31-8F11-6DCF531E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86523" cy="68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32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0916BBF8-1845-633F-6700-AC3A5E27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0"/>
            <a:ext cx="11989575" cy="67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9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" y="97971"/>
            <a:ext cx="11734795" cy="667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6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"/>
          <p:cNvPicPr preferRelativeResize="0"/>
          <p:nvPr/>
        </p:nvPicPr>
        <p:blipFill rotWithShape="1">
          <a:blip r:embed="rId3">
            <a:alphaModFix/>
          </a:blip>
          <a:srcRect l="21303" t="17376" r="19129" b="6645"/>
          <a:stretch/>
        </p:blipFill>
        <p:spPr>
          <a:xfrm>
            <a:off x="0" y="-48826"/>
            <a:ext cx="11608904" cy="69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3012622" y="204106"/>
            <a:ext cx="3167742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7030A0"/>
                </a:solidFill>
                <a:ea typeface="文鼎古印體" panose="02010609010101010101" pitchFamily="49" charset="-120"/>
              </a:rPr>
              <a:t>  自主學習</a:t>
            </a:r>
            <a:endParaRPr lang="zh-TW" altLang="en-US" sz="4400" dirty="0">
              <a:solidFill>
                <a:srgbClr val="7030A0"/>
              </a:solidFill>
              <a:ea typeface="文鼎古印體" panose="02010609010101010101" pitchFamily="49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5"/>
          <p:cNvPicPr preferRelativeResize="0"/>
          <p:nvPr/>
        </p:nvPicPr>
        <p:blipFill rotWithShape="1">
          <a:blip r:embed="rId3">
            <a:alphaModFix/>
          </a:blip>
          <a:srcRect l="27935" t="14089" r="25216" b="7418"/>
          <a:stretch/>
        </p:blipFill>
        <p:spPr>
          <a:xfrm>
            <a:off x="1616763" y="-25304"/>
            <a:ext cx="7307155" cy="688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15" y="114073"/>
            <a:ext cx="3170238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43B7307-D4C0-A7B7-540E-2709CD08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大學教授為何重視自主學習</a:t>
            </a:r>
            <a:r>
              <a:rPr lang="en-US" altLang="zh-TW" b="1" dirty="0"/>
              <a:t>?</a:t>
            </a:r>
            <a:endParaRPr lang="zh-TW" altLang="en-US" b="1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5A404C54-9434-111A-0672-496B74326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708" y="1822964"/>
            <a:ext cx="10337669" cy="3880773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交大</a:t>
            </a:r>
            <a:endParaRPr lang="en-US" altLang="zh-TW" sz="2800" dirty="0"/>
          </a:p>
          <a:p>
            <a:pPr marL="137160" indent="0">
              <a:buNone/>
            </a:pPr>
            <a:r>
              <a:rPr lang="zh-TW" altLang="en-US" sz="2800" dirty="0"/>
              <a:t>想了解學生在必修課之外有沒有觀察生活、獨立思考、發現問題，並以行動尋找解答。自主學習計畫不一定要做出一個成果，也可以是發想和對應的學習。</a:t>
            </a:r>
            <a:endParaRPr lang="en-US" altLang="zh-TW" sz="2800" dirty="0"/>
          </a:p>
          <a:p>
            <a:r>
              <a:rPr lang="zh-TW" altLang="en-US" sz="2800" dirty="0"/>
              <a:t>成大</a:t>
            </a:r>
            <a:endParaRPr lang="en-US" altLang="zh-TW" sz="2800" dirty="0"/>
          </a:p>
          <a:p>
            <a:pPr marL="137160" indent="0">
              <a:buNone/>
            </a:pPr>
            <a:r>
              <a:rPr lang="zh-TW" altLang="en-US" sz="2800" dirty="0"/>
              <a:t>自主學習屬於學習能力的展現。是學生能夠提出證明，自己不僅顧及課業學習，行有餘力、也願意運用課外時間，去做和其他同學不一樣的努力，同時代表這學生具備學習動機和熱忱，自然會在書面審查過程中脫穎而出。</a:t>
            </a:r>
          </a:p>
        </p:txBody>
      </p:sp>
    </p:spTree>
    <p:extLst>
      <p:ext uri="{BB962C8B-B14F-4D97-AF65-F5344CB8AC3E}">
        <p14:creationId xmlns:p14="http://schemas.microsoft.com/office/powerpoint/2010/main" val="223180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1797666" y="397955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zh-TW" altLang="en-US" sz="5400" b="1" dirty="0"/>
              <a:t>自主學習</a:t>
            </a:r>
            <a:r>
              <a:rPr lang="zh-TW" sz="5400" b="1" dirty="0"/>
              <a:t>內容</a:t>
            </a:r>
            <a:endParaRPr dirty="0"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2307352" y="2515709"/>
            <a:ext cx="8596668" cy="3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520"/>
              <a:buNone/>
            </a:pPr>
            <a:r>
              <a:rPr lang="zh-TW" sz="4400"/>
              <a:t>⧫學術</a:t>
            </a:r>
            <a:endParaRPr sz="4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/>
              <a:t>⧫實務</a:t>
            </a:r>
            <a:endParaRPr sz="4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/>
              <a:t>⧫報導</a:t>
            </a:r>
            <a:endParaRPr sz="4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/>
              <a:t>⧫實作</a:t>
            </a:r>
            <a:endParaRPr sz="4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endParaRPr sz="4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endParaRPr sz="4400"/>
          </a:p>
        </p:txBody>
      </p:sp>
      <p:pic>
        <p:nvPicPr>
          <p:cNvPr id="190" name="Google Shape;19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8426" y="2131771"/>
            <a:ext cx="3475098" cy="463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"/>
          <p:cNvSpPr txBox="1">
            <a:spLocks noGrp="1"/>
          </p:cNvSpPr>
          <p:nvPr>
            <p:ph type="title"/>
          </p:nvPr>
        </p:nvSpPr>
        <p:spPr>
          <a:xfrm>
            <a:off x="1903683" y="0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zh-TW" sz="5400" b="1" dirty="0"/>
              <a:t>呈現</a:t>
            </a:r>
            <a:r>
              <a:rPr lang="zh-TW" altLang="en-US" sz="5400" b="1" dirty="0"/>
              <a:t>方式</a:t>
            </a:r>
            <a:endParaRPr dirty="0"/>
          </a:p>
        </p:txBody>
      </p:sp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545892" y="1932614"/>
            <a:ext cx="8596668" cy="422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520"/>
              <a:buNone/>
            </a:pPr>
            <a:r>
              <a:rPr lang="zh-TW" sz="4400" dirty="0">
                <a:solidFill>
                  <a:srgbClr val="C00000"/>
                </a:solidFill>
              </a:rPr>
              <a:t>⧫小論文</a:t>
            </a:r>
            <a:endParaRPr sz="4400"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 dirty="0"/>
              <a:t>⧫簡報</a:t>
            </a:r>
            <a:r>
              <a:rPr lang="en-US" altLang="zh-TW" sz="4400" dirty="0"/>
              <a:t>.</a:t>
            </a:r>
            <a:r>
              <a:rPr lang="zh-TW" altLang="en-US" sz="4400" dirty="0"/>
              <a:t>海報</a:t>
            </a:r>
            <a:endParaRPr sz="4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 dirty="0"/>
              <a:t>⧫多媒體</a:t>
            </a:r>
            <a:endParaRPr sz="4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 dirty="0"/>
              <a:t>⧫微電影</a:t>
            </a:r>
            <a:endParaRPr sz="4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zh-TW" sz="4400" dirty="0"/>
              <a:t>⧫電腦應用類，如APP。</a:t>
            </a:r>
            <a:endParaRPr sz="4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endParaRPr sz="4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endParaRPr sz="4400" dirty="0"/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54628">
            <a:off x="6400799" y="0"/>
            <a:ext cx="2953371" cy="295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32267">
            <a:off x="188181" y="3617181"/>
            <a:ext cx="1787294" cy="178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1663" y="5300869"/>
            <a:ext cx="2453133" cy="155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9866" r="10604" b="30520"/>
          <a:stretch/>
        </p:blipFill>
        <p:spPr bwMode="auto">
          <a:xfrm>
            <a:off x="-16328" y="0"/>
            <a:ext cx="11759721" cy="67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631561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382</Words>
  <Application>Microsoft Office PowerPoint</Application>
  <PresentationFormat>自訂</PresentationFormat>
  <Paragraphs>49</Paragraphs>
  <Slides>32</Slides>
  <Notes>13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4" baseType="lpstr">
      <vt:lpstr>多面向</vt:lpstr>
      <vt:lpstr>Acrobat Document</vt:lpstr>
      <vt:lpstr>自主學習計畫這樣寫</vt:lpstr>
      <vt:lpstr>PowerPoint 簡報</vt:lpstr>
      <vt:lpstr>2020親子天下雜誌調查師生對自主學習的意見</vt:lpstr>
      <vt:lpstr>PowerPoint 簡報</vt:lpstr>
      <vt:lpstr>PowerPoint 簡報</vt:lpstr>
      <vt:lpstr>大學教授為何重視自主學習?</vt:lpstr>
      <vt:lpstr>自主學習內容</vt:lpstr>
      <vt:lpstr>呈現方式</vt:lpstr>
      <vt:lpstr>PowerPoint 簡報</vt:lpstr>
      <vt:lpstr>PowerPoint 簡報</vt:lpstr>
      <vt:lpstr>PowerPoint 簡報</vt:lpstr>
      <vt:lpstr>PowerPoint 簡報</vt:lpstr>
      <vt:lpstr>自主學習重要提醒</vt:lpstr>
      <vt:lpstr>PowerPoint 簡報</vt:lpstr>
      <vt:lpstr>PowerPoint 簡報</vt:lpstr>
      <vt:lpstr>PowerPoint 簡報</vt:lpstr>
      <vt:lpstr>PowerPoint 簡報</vt:lpstr>
      <vt:lpstr>自主學習重要提醒</vt:lpstr>
      <vt:lpstr>PowerPoint 簡報</vt:lpstr>
      <vt:lpstr>PowerPoint 簡報</vt:lpstr>
      <vt:lpstr>PowerPoint 簡報</vt:lpstr>
      <vt:lpstr>PowerPoint 簡報</vt:lpstr>
      <vt:lpstr>AI輔助小提醒</vt:lpstr>
      <vt:lpstr>To think how to think;                 to learn how to learn.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自主學習計畫這樣寫</dc:title>
  <dc:creator>秀櫻 郭</dc:creator>
  <cp:lastModifiedBy>User</cp:lastModifiedBy>
  <cp:revision>21</cp:revision>
  <dcterms:created xsi:type="dcterms:W3CDTF">2021-08-27T01:17:28Z</dcterms:created>
  <dcterms:modified xsi:type="dcterms:W3CDTF">2023-10-19T01:29:51Z</dcterms:modified>
</cp:coreProperties>
</file>