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9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716" r:id="rId4"/>
    <p:sldMasterId id="2147483743" r:id="rId5"/>
    <p:sldMasterId id="2147483761" r:id="rId6"/>
    <p:sldMasterId id="2147483811" r:id="rId7"/>
    <p:sldMasterId id="2147483825" r:id="rId8"/>
    <p:sldMasterId id="2147483871" r:id="rId9"/>
    <p:sldMasterId id="2147483902" r:id="rId10"/>
    <p:sldMasterId id="2147483909" r:id="rId11"/>
    <p:sldMasterId id="2147483925" r:id="rId12"/>
    <p:sldMasterId id="2147483932" r:id="rId13"/>
  </p:sldMasterIdLst>
  <p:notesMasterIdLst>
    <p:notesMasterId r:id="rId76"/>
  </p:notesMasterIdLst>
  <p:sldIdLst>
    <p:sldId id="326" r:id="rId14"/>
    <p:sldId id="262" r:id="rId15"/>
    <p:sldId id="327" r:id="rId16"/>
    <p:sldId id="263" r:id="rId17"/>
    <p:sldId id="331" r:id="rId18"/>
    <p:sldId id="347" r:id="rId19"/>
    <p:sldId id="346" r:id="rId20"/>
    <p:sldId id="332" r:id="rId21"/>
    <p:sldId id="345" r:id="rId22"/>
    <p:sldId id="257" r:id="rId23"/>
    <p:sldId id="258" r:id="rId24"/>
    <p:sldId id="259" r:id="rId25"/>
    <p:sldId id="260" r:id="rId26"/>
    <p:sldId id="261" r:id="rId27"/>
    <p:sldId id="333" r:id="rId28"/>
    <p:sldId id="328" r:id="rId29"/>
    <p:sldId id="302" r:id="rId30"/>
    <p:sldId id="303" r:id="rId31"/>
    <p:sldId id="304" r:id="rId32"/>
    <p:sldId id="305" r:id="rId33"/>
    <p:sldId id="308" r:id="rId34"/>
    <p:sldId id="309" r:id="rId35"/>
    <p:sldId id="310" r:id="rId36"/>
    <p:sldId id="311" r:id="rId37"/>
    <p:sldId id="335" r:id="rId38"/>
    <p:sldId id="276" r:id="rId39"/>
    <p:sldId id="269" r:id="rId40"/>
    <p:sldId id="270" r:id="rId41"/>
    <p:sldId id="271" r:id="rId42"/>
    <p:sldId id="274" r:id="rId43"/>
    <p:sldId id="342" r:id="rId44"/>
    <p:sldId id="272" r:id="rId45"/>
    <p:sldId id="343" r:id="rId46"/>
    <p:sldId id="316" r:id="rId47"/>
    <p:sldId id="334" r:id="rId48"/>
    <p:sldId id="329" r:id="rId49"/>
    <p:sldId id="330" r:id="rId50"/>
    <p:sldId id="264" r:id="rId51"/>
    <p:sldId id="265" r:id="rId52"/>
    <p:sldId id="266" r:id="rId53"/>
    <p:sldId id="267" r:id="rId54"/>
    <p:sldId id="268" r:id="rId55"/>
    <p:sldId id="313" r:id="rId56"/>
    <p:sldId id="314" r:id="rId57"/>
    <p:sldId id="315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288" r:id="rId68"/>
    <p:sldId id="289" r:id="rId69"/>
    <p:sldId id="290" r:id="rId70"/>
    <p:sldId id="291" r:id="rId71"/>
    <p:sldId id="292" r:id="rId72"/>
    <p:sldId id="336" r:id="rId73"/>
    <p:sldId id="344" r:id="rId74"/>
    <p:sldId id="348" r:id="rId7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8" autoAdjust="0"/>
  </p:normalViewPr>
  <p:slideViewPr>
    <p:cSldViewPr>
      <p:cViewPr>
        <p:scale>
          <a:sx n="90" d="100"/>
          <a:sy n="90" d="100"/>
        </p:scale>
        <p:origin x="-14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16" Type="http://schemas.openxmlformats.org/officeDocument/2006/relationships/slide" Target="slides/slide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E0DC0-5603-4D6F-BCA2-8FAECA94998D}" type="datetimeFigureOut">
              <a:rPr lang="zh-TW" altLang="en-US" smtClean="0"/>
              <a:t>2024/3/1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83D0E-AF8A-4128-A660-A22B895139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38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48B656F-EED4-4251-8A61-A924E9F4992F}" type="slidenum">
              <a:rPr lang="en-US" altLang="zh-TW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07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AB9D6-D69F-4F4A-93F0-6BEEBC229BB2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3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41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4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3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238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1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836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11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322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429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768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0D1397D2-384C-42FF-8ABD-6847133A0AF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36586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DB7A51C4-A388-4A89-9792-AA8BD7794F5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97426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6CBC33A8-8ADB-4E39-9431-65E3CDF7374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85648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D846194A-1F2F-402E-B7AA-A7C868C5E75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431441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C1F14F21-E506-4412-897E-3FFA79FCAF0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580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826711"/>
            <a:ext cx="1492499" cy="44844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11"/>
            <a:ext cx="5241476" cy="44844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641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6242212D-67F1-485D-B3B9-E31B6D7E21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97201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A87D5245-D768-4D0D-94E2-F9A71BE759C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25740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E07F4DF1-3282-411C-88B1-F09C7548A70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18338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05338014-57B8-4D03-A0F7-95C9A088278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898110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19C3A783-34B6-4626-9C88-6CD6BC4B4C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95191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63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63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F7C6BC35-E1AE-4B96-A8F0-2D0CF839D6C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55960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763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1BDB2E2B-B9E9-4428-AD52-012AB02A2B6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566097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CEC96C97-9472-4BA4-8B7C-56B6E0810D9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895824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801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7A38-2859-4730-9710-20D818A4904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80763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C92B8-BA62-47E3-A427-67AA8CA5BC8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44311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38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96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86" y="4962539"/>
            <a:ext cx="7885113" cy="136207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86" y="3462361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AC8D-4F82-4DFB-8E05-A7404763104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74424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E6906-A8DD-4546-9B1F-A943C636B19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990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1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04DD-BE7B-4B20-AB6A-3E35B1DFE51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494549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877FC-7A46-48FB-9EA8-49820A389F5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89882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B694-F73B-40F2-A08E-CB445825CCC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634658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11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9D313-1AC5-45DC-89B9-F805C511332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79865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1"/>
            <a:ext cx="2971800" cy="2405111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0DD0F-5497-4A7A-84AE-A644CC21631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215536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E080-693A-4765-B59C-C949714043B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02427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0BD2-1C4A-4EC2-920F-8BBBFDE756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337914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231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227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760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0342-0B82-4AA0-93B5-7198481E359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539724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1826-3DCB-4558-985B-3E2D657F76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5773391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FA2152F-DB09-46B4-B77F-CD01642C6508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445026-4DCA-4F95-9CEC-F127E9FFA1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356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7438E2-A6AA-4862-A6E7-FD89505A4D7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0B4AEC-7959-4A25-AE3A-1B9A10BE2E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0929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smine\Desktop\1910G\未命名-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63893"/>
            <a:ext cx="7427168" cy="753744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33BBCF-F1C3-4656-BB19-D79927E4D622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AA532B3-C9E9-47A8-93ED-0BE716EA88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5634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EBDE02B-CEEF-4916-BBAD-FDDE2D2A393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C7EAEE-79FF-444F-AF18-57C320C869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7153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FB745D-D1E5-4751-A0E5-0737B792DF4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4BF90C-D17E-452E-AFD6-937F7B7931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007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9A71509-A680-4203-9394-18E72C73AD0B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169CC9B-6C60-4616-92D2-6E8EF018EF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0273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9E72B8-926F-4D98-82A5-10F5D8F09594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E83F6D-F1B7-4B51-99BE-89BA2117FC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8550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AE976F-AE07-4680-9174-CB3204B805E6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88F5-7391-4790-A0F8-66986A94B6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883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101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66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242735-EC78-440E-9FD6-F797C87B50E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0E177B-84AE-4C69-9B79-1975E08B1F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6917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5704E4-2D5C-47DA-AD35-1ACC06B08BF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38B1C6-FB5D-4DC3-AC79-B934BD451A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6091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B66B33-021B-4FC5-82E9-49D37CFCFE0F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450297-7393-4931-8717-199952F211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7253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53D7A9-EDF1-4112-BBBC-6893028AAEA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2F6ED8-890C-4CD7-937F-4676EE1B2C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1006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31D19C-3026-41B9-8EB2-22F940013481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3DAB610-7DDA-4EDC-AB13-EB7BF5E7B5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2470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藍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93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435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E68E54-D1F0-49DD-94B5-BB3C158D3CB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435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D5DD90-D565-490B-8F61-78F0EA6588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4414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910G前進大學ppt版型\1910GAI\底板(綠)補充-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1910G前進大學ppt版型\1910GAI\底板(補充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15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>
            <a:hlinkClick r:id="" action="ppaction://hlinkshowjump?jump=nextslide"/>
          </p:cNvPr>
          <p:cNvSpPr/>
          <p:nvPr userDrawn="1"/>
        </p:nvSpPr>
        <p:spPr>
          <a:xfrm rot="5400000">
            <a:off x="8231256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等腰三角形 6">
            <a:hlinkClick r:id="" action="ppaction://hlinkshowjump?jump=firstslide"/>
          </p:cNvPr>
          <p:cNvSpPr/>
          <p:nvPr userDrawn="1"/>
        </p:nvSpPr>
        <p:spPr>
          <a:xfrm rot="16200000">
            <a:off x="8647113" y="6311993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previousslide"/>
          </p:cNvPr>
          <p:cNvSpPr/>
          <p:nvPr userDrawn="1"/>
        </p:nvSpPr>
        <p:spPr>
          <a:xfrm rot="16200000">
            <a:off x="7635876" y="613101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2DB189-99EF-4CD0-9D2E-AF9AE567A744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2D5172-25D2-4EE5-98C1-527A1200403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1127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8454FC5-B04C-41E0-BA2C-0F5AE4331053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15C613C-D90B-4217-B1F8-B341B5871A7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8820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90DAB49-793D-47B9-9851-7CF5E3BB4AC1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791387-27DF-4E0F-87FC-0349F6DA56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90271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6F404D-4E67-4EBC-8BD2-27BD8E77082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3689797-D87B-4F21-8FA3-571D7039C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9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3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85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C4E1216-6539-4099-8D50-1BA5038FD0DB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8017AA-DEF4-4673-9B6C-F5A034141D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767319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4991BB-0455-43C9-A4B3-DE3C39E83B20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86DF83-D30A-4AFA-9525-BF58482BAA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17021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FBD1A30-4439-4523-AA2C-270FA22C987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39B348-4018-4101-B24A-C3E3F8E74C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0453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smine\Desktop\1910G\未命名-1-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91"/>
            <a:ext cx="9144001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1910G前進大學ppt版型\1910GAI\H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118315"/>
            <a:ext cx="59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等腰三角形 3">
            <a:hlinkClick r:id="" action="ppaction://hlinkshowjump?jump=firstslide"/>
          </p:cNvPr>
          <p:cNvSpPr/>
          <p:nvPr userDrawn="1"/>
        </p:nvSpPr>
        <p:spPr>
          <a:xfrm rot="16200000">
            <a:off x="8539163" y="6200869"/>
            <a:ext cx="674688" cy="53498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D61431F-B97F-4A5E-AA37-8A2B0CCAF67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A93C858-3A38-45AF-8944-048AC73DC2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0493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6597FE-1FB0-4001-B7A3-6191F15A83E3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B1A74B1-9CA8-4873-84E6-DA2449D628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4085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2500F8C-B59B-48C3-BDD9-1EA942FE9FBC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D4E1FB-2E65-4A2B-BA2A-E8BB80A641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34477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8E3CDF5-244B-4D74-963C-16D61C9B6796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EE23E9-C9B5-4C43-8092-F846847C87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17809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51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51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DEAFA0-0D01-4195-B147-FF522E9B675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8B061BA-44C8-409B-B232-36DC85F00E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710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9597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共用\●●SHUTTERSTOCKE\105-6-30\shutterstock_284167820 - 複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8255"/>
            <a:ext cx="8229600" cy="75374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7991"/>
            <a:ext cx="8229600" cy="466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/>
          </p:nvPr>
        </p:nvSpPr>
        <p:spPr>
          <a:xfrm rot="21360000">
            <a:off x="416756" y="6326282"/>
            <a:ext cx="1116013" cy="77673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F068-93B5-468B-BEB2-70CA743E255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59A9-B919-4F1F-B992-30B45355FB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139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73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共用\●●SHUTTERSTOCKE\105-6-30\shutterstock_284167820 - 複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8255"/>
            <a:ext cx="8229600" cy="75374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7991"/>
            <a:ext cx="8229600" cy="466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/>
          </p:nvPr>
        </p:nvSpPr>
        <p:spPr>
          <a:xfrm rot="21360000">
            <a:off x="416756" y="6326282"/>
            <a:ext cx="1116013" cy="77673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9B35-5B5C-4416-8272-59872BE8DFBE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90C9-E718-4EE7-97C2-EA2DDC7CB1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9648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共用\●●SHUTTERSTOCKE\105-6-30\shutterstock_284167820 - 複製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74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18255"/>
            <a:ext cx="8229600" cy="753744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7991"/>
            <a:ext cx="8229600" cy="46661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5"/>
          </p:nvPr>
        </p:nvSpPr>
        <p:spPr>
          <a:xfrm rot="21360000">
            <a:off x="416756" y="6326282"/>
            <a:ext cx="1116013" cy="77673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C8DDF-3CC6-4C04-AAA0-0A6D57D2554F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EABB-E848-49D9-9E0A-F6074C61FB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04674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388"/>
      </p:ext>
    </p:extLst>
  </p:cSld>
  <p:clrMapOvr>
    <a:masterClrMapping/>
  </p:clrMapOvr>
  <p:transition spd="slow">
    <p:push dir="u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5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C17FCF2-9839-43D5-BB37-269875758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186" y="221931"/>
            <a:ext cx="646964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33361"/>
      </p:ext>
    </p:extLst>
  </p:cSld>
  <p:clrMapOvr>
    <a:masterClrMapping/>
  </p:clrMapOvr>
  <p:transition spd="slow">
    <p:push dir="u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5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6850"/>
      </p:ext>
    </p:extLst>
  </p:cSld>
  <p:clrMapOvr>
    <a:masterClrMapping/>
  </p:clrMapOvr>
  <p:transition spd="slow">
    <p:push dir="u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044647"/>
      </p:ext>
    </p:extLst>
  </p:cSld>
  <p:clrMapOvr>
    <a:masterClrMapping/>
  </p:clrMapOvr>
  <p:transition spd="slow">
    <p:push dir="u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 userDrawn="1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467544" y="1316768"/>
            <a:ext cx="8352928" cy="5088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32352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 userDrawn="1"/>
        </p:nvCxnSpPr>
        <p:spPr>
          <a:xfrm flipH="1">
            <a:off x="323531" y="6597352"/>
            <a:ext cx="8640959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圓角矩形 1"/>
          <p:cNvSpPr/>
          <p:nvPr userDrawn="1"/>
        </p:nvSpPr>
        <p:spPr>
          <a:xfrm>
            <a:off x="107504" y="293016"/>
            <a:ext cx="1861754" cy="1407792"/>
          </a:xfrm>
          <a:prstGeom prst="roundRect">
            <a:avLst>
              <a:gd name="adj" fmla="val 838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107504" y="274111"/>
            <a:ext cx="142936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生涯</a:t>
            </a:r>
            <a:endParaRPr lang="en-US" altLang="zh-TW" sz="3200" b="1" dirty="0">
              <a:solidFill>
                <a:srgbClr val="FFFFFF"/>
              </a:solidFill>
              <a:latin typeface="微軟正黑體"/>
            </a:endParaRPr>
          </a:p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小博士</a:t>
            </a:r>
          </a:p>
        </p:txBody>
      </p:sp>
      <p:pic>
        <p:nvPicPr>
          <p:cNvPr id="3074" name="Picture 2" descr="O:\泰宇\生涯\普高-黃\凱方CH1\—Pngtree—master cap_341386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32833" r="21417" b="24667"/>
          <a:stretch/>
        </p:blipFill>
        <p:spPr bwMode="auto">
          <a:xfrm flipH="1">
            <a:off x="1038381" y="47123"/>
            <a:ext cx="1315726" cy="11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 userDrawn="1"/>
        </p:nvCxnSpPr>
        <p:spPr>
          <a:xfrm>
            <a:off x="896448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166772"/>
      </p:ext>
    </p:extLst>
  </p:cSld>
  <p:clrMapOvr>
    <a:masterClrMapping/>
  </p:clrMapOvr>
  <p:transition spd="slow">
    <p:push dir="u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74294"/>
      </p:ext>
    </p:extLst>
  </p:cSld>
  <p:clrMapOvr>
    <a:masterClrMapping/>
  </p:clrMapOvr>
  <p:transition spd="slow">
    <p:push dir="u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9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AD5D3-907A-4F97-AE5E-B72B8AB41FA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046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4984-DA7A-4411-A00A-6E4B83FA997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5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5147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BB69-5B39-42E4-BBA5-7C4762709A0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71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93AB-D743-4D37-9153-2FA439D159A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2344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963D3-4398-4FB9-AEEF-365FC57FE6C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1468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4CDCC-9BA2-406E-B9F8-6E577889C7B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000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24CBE-B88C-4983-9CEF-7040008F6CC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157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D5DF-9652-4314-A8B4-C1CDC40DACA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7948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D7386-8278-4CBE-905E-88B6F47AAF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129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F047-CB85-4BCF-A714-C4287CFDD58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2438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07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07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0FA4-7236-452D-B0CA-9A79E3BD7CB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102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65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AF4C-AC87-4A33-A946-509DC0DDFC6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15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91000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707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BE2E4-F107-41BD-B34D-03B43D0692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6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6B039-B850-4E11-AEAA-0DD03213B79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39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3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4183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90086"/>
      </p:ext>
    </p:extLst>
  </p:cSld>
  <p:clrMapOvr>
    <a:masterClrMapping/>
  </p:clrMapOvr>
  <p:transition spd="slow">
    <p:push dir="u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4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C17FCF2-9839-43D5-BB37-269875758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7182" y="221931"/>
            <a:ext cx="6469641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4615"/>
      </p:ext>
    </p:extLst>
  </p:cSld>
  <p:clrMapOvr>
    <a:masterClrMapping/>
  </p:clrMapOvr>
  <p:transition spd="slow">
    <p:push dir="u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圓角矩形 4"/>
          <p:cNvSpPr/>
          <p:nvPr userDrawn="1"/>
        </p:nvSpPr>
        <p:spPr>
          <a:xfrm>
            <a:off x="179512" y="186344"/>
            <a:ext cx="8784976" cy="6507019"/>
          </a:xfrm>
          <a:prstGeom prst="roundRect">
            <a:avLst>
              <a:gd name="adj" fmla="val 4655"/>
            </a:avLst>
          </a:prstGeom>
          <a:solidFill>
            <a:schemeClr val="bg1"/>
          </a:solidFill>
          <a:ln w="28575">
            <a:solidFill>
              <a:srgbClr val="DD7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88978"/>
      </p:ext>
    </p:extLst>
  </p:cSld>
  <p:clrMapOvr>
    <a:masterClrMapping/>
  </p:clrMapOvr>
  <p:transition spd="slow">
    <p:push dir="u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31181"/>
      </p:ext>
    </p:extLst>
  </p:cSld>
  <p:clrMapOvr>
    <a:masterClrMapping/>
  </p:clrMapOvr>
  <p:transition spd="slow">
    <p:push dir="u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 userDrawn="1">
  <p:cSld name="Title and text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467544" y="1316767"/>
            <a:ext cx="8352928" cy="5088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cxnSp>
        <p:nvCxnSpPr>
          <p:cNvPr id="5" name="直線接點 4"/>
          <p:cNvCxnSpPr/>
          <p:nvPr userDrawn="1"/>
        </p:nvCxnSpPr>
        <p:spPr>
          <a:xfrm>
            <a:off x="32352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 userDrawn="1"/>
        </p:nvCxnSpPr>
        <p:spPr>
          <a:xfrm flipH="1">
            <a:off x="323531" y="6597352"/>
            <a:ext cx="8640959" cy="0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圓角矩形 1"/>
          <p:cNvSpPr/>
          <p:nvPr userDrawn="1"/>
        </p:nvSpPr>
        <p:spPr>
          <a:xfrm>
            <a:off x="107504" y="293016"/>
            <a:ext cx="1861754" cy="1407792"/>
          </a:xfrm>
          <a:prstGeom prst="roundRect">
            <a:avLst>
              <a:gd name="adj" fmla="val 838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13019"/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107504" y="274109"/>
            <a:ext cx="1429362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生涯</a:t>
            </a:r>
            <a:endParaRPr lang="en-US" altLang="zh-TW" sz="3200" b="1" dirty="0">
              <a:solidFill>
                <a:srgbClr val="FFFFFF"/>
              </a:solidFill>
              <a:latin typeface="微軟正黑體"/>
            </a:endParaRPr>
          </a:p>
          <a:p>
            <a:pPr defTabSz="713019">
              <a:lnSpc>
                <a:spcPts val="4000"/>
              </a:lnSpc>
            </a:pPr>
            <a:r>
              <a:rPr lang="zh-TW" altLang="en-US" sz="3200" b="1" dirty="0">
                <a:solidFill>
                  <a:srgbClr val="FFFFFF"/>
                </a:solidFill>
                <a:latin typeface="微軟正黑體"/>
              </a:rPr>
              <a:t>小博士</a:t>
            </a:r>
          </a:p>
        </p:txBody>
      </p:sp>
      <p:pic>
        <p:nvPicPr>
          <p:cNvPr id="3074" name="Picture 2" descr="O:\泰宇\生涯\普高-黃\凱方CH1\—Pngtree—master cap_341386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32833" r="21417" b="24667"/>
          <a:stretch/>
        </p:blipFill>
        <p:spPr bwMode="auto">
          <a:xfrm flipH="1">
            <a:off x="1038381" y="47123"/>
            <a:ext cx="1315726" cy="11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 userDrawn="1"/>
        </p:nvCxnSpPr>
        <p:spPr>
          <a:xfrm>
            <a:off x="8964488" y="1316765"/>
            <a:ext cx="0" cy="5280587"/>
          </a:xfrm>
          <a:prstGeom prst="line">
            <a:avLst/>
          </a:prstGeom>
          <a:ln w="127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1026"/>
      </p:ext>
    </p:extLst>
  </p:cSld>
  <p:clrMapOvr>
    <a:masterClrMapping/>
  </p:clrMapOvr>
  <p:transition spd="slow">
    <p:push dir="u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59832"/>
      </p:ext>
    </p:extLst>
  </p:cSld>
  <p:clrMapOvr>
    <a:masterClrMapping/>
  </p:clrMapOvr>
  <p:transition spd="slow">
    <p:push dir="u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28AC46-DFC5-483B-B4B3-0479FD4A1B73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A14935E7-4194-4B85-988F-3AE367D8F3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222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5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1"/>
            <a:ext cx="4207848" cy="4476615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7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311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CF9D121-9C7A-492C-A27A-C6C0B7CA4C6F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A04E4B-85A3-45B6-BA54-F4F3B59A3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0610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9D2AF2-CF57-4040-BFA3-E268B8859243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7C3AEA-B11B-4420-95DA-85921BD425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7620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E8530A-F87C-457D-92B7-EE92F370B650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2D06B8-202E-4373-A612-F2BA3FA726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4816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3F16191-D9EF-46C6-B5C4-868B069FF94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E11E4AE-FB45-44E9-A749-531823D09B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66757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8A7600-B659-4A42-BEA6-12B52F8C287F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55DBC8-7225-4931-87F7-93B74203EE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32681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D9BC24-D484-4261-95A1-89574CA10E7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DB997C-8D94-4076-B1E4-4AC797010B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8986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E4D910-F663-4968-A5C8-0C346FAF34B3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0DBC39-7EF6-40E8-B8CF-9AA661F142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79478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12923A-1C2C-4444-8860-F9C4427F0FA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B6F79A-C1C1-4E44-A121-E8CEC15F2C6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23249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370A11B-4D5A-4DEB-BA52-296B8A2F34EB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39321C-C662-4685-BCC3-5DCDBF0CEB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38554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C183E83-98A2-487F-B4D0-ACDE9C463BD1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25484A-BEDB-47EB-A06D-9746E75A0B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42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09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25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2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826711"/>
            <a:ext cx="1492499" cy="44844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11"/>
            <a:ext cx="5241476" cy="44844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86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F6B5DE-F95F-4A53-957C-E23E6D3D02E5}" type="datetimeFigureOut">
              <a:rPr lang="zh-TW" altLang="en-US">
                <a:solidFill>
                  <a:srgbClr val="FFFFFF">
                    <a:alpha val="50000"/>
                  </a:srgbClr>
                </a:solidFill>
              </a:rPr>
              <a:pPr>
                <a:defRPr/>
              </a:pPr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D517DC-3234-4442-9079-257C4905A6D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0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E9524A-69A4-48FD-AC96-BBCD4177A083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4EA4F60-4B18-4E72-839F-9ACCD7E682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590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7EF873-4A67-4943-BA68-0ABD2C2F7F78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060FD0-F084-47BA-9676-C621404A2C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493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smine\Desktop\1910G\未命名-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63893"/>
            <a:ext cx="7427168" cy="753744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90D2CD-BDF3-4855-B670-76ACA1CEECA4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B389B63-727F-4D82-A1ED-F71CCF38ED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979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5D792E-AE83-4960-9A1E-5F4B4401DAC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2DFFFB-C2EF-4CFB-A0D2-A8812C9A783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379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5DE2494-257C-4710-9EE6-FF085BCF21F4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C20883-6361-49E1-99DB-7B14E3F0C2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049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7" y="1600206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1F95230-238A-4E65-B660-385E1B0C76E5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886BD6B-03A9-47F5-8FCB-F9ED3EB07E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42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101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5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51648C3-26A1-4B64-82FD-055CDE2F0D63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F79FD0-33E2-4D64-A64E-11CD0EB6CF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232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41AF6C-ACA5-4369-93EF-004847932A8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D0CBF9-10C4-4562-85D2-9DE6EA8F7C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906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AB093F9-5CC7-4F8F-B2EC-2B008F88448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2471E67-EF28-448A-B8CF-3BF0CB609B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139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3D0F63-AFEA-4647-8286-0276AB5ACCAB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1CDB57B-3096-4469-BC17-A36564D25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610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7B51E8-4AA2-4BFB-A6F7-8CEDFC94ECB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02356B6-526D-4191-8981-8E91CDC6CB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48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06ECEC-61D4-4E9F-BA9C-A9C6830A580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4113BB0-5197-4268-B283-AD29AC7125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450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56E370D-02EE-43BF-AF48-FDA1C27D6A0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F43388-5F63-411A-B6B5-10603983BF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081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藍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9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09B8E6B-BD81-4DD5-9D48-8B8E436427E0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0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0A7B817-9CDC-40CE-99C7-81EBC60172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494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910G前進大學ppt版型\1910GAI\底板(綠)補充-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1910G前進大學ppt版型\1910GAI\底板(補充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79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>
            <a:hlinkClick r:id="" action="ppaction://hlinkshowjump?jump=nextslide"/>
          </p:cNvPr>
          <p:cNvSpPr/>
          <p:nvPr userDrawn="1"/>
        </p:nvSpPr>
        <p:spPr>
          <a:xfrm rot="5400000">
            <a:off x="8231195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等腰三角形 6">
            <a:hlinkClick r:id="" action="ppaction://hlinkshowjump?jump=firstslide"/>
          </p:cNvPr>
          <p:cNvSpPr/>
          <p:nvPr userDrawn="1"/>
        </p:nvSpPr>
        <p:spPr>
          <a:xfrm rot="16200000">
            <a:off x="8647113" y="6311910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36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8E91BCC-0CF9-48A1-9217-46CDEB67EF01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C02C161-58D8-4ED6-BDD7-7FD5A4F1521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6647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71A0E73-8C64-4E44-B23F-A21BB7DA9A05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65C3AE0-4FAA-4DDB-A5CF-3CB2ECB379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41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3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0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9F672AE-DABE-41DB-B48A-735573094566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CAEDC22-F18A-41D3-9EB2-E3861E110F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23586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15A4BA7-712B-4A30-B42B-DCE4767CF81B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BF77F8-5F66-419F-B174-0708ABAA8E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901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6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6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8F068A0-AF5A-4976-9ED6-87C0BABC15E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C05D041-E36F-460D-9344-438FD392DA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6122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A55526E-F6A4-43A7-B885-8C872E84FA5C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814345-92C8-4383-B5A9-C6ECC52114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674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E5B9DA3-0272-4216-869B-1E75CCBE753F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759F89-64B8-443F-9241-09F652CAFF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056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smine\Desktop\1910G\未命名-1-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"/>
            <a:ext cx="9144001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1910G前進大學ppt版型\1910GAI\H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118235"/>
            <a:ext cx="59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等腰三角形 3">
            <a:hlinkClick r:id="" action="ppaction://hlinkshowjump?jump=firstslide"/>
          </p:cNvPr>
          <p:cNvSpPr/>
          <p:nvPr userDrawn="1"/>
        </p:nvSpPr>
        <p:spPr>
          <a:xfrm rot="16200000">
            <a:off x="8539163" y="6200785"/>
            <a:ext cx="674688" cy="53498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62E248-332D-4A70-8A42-29FFEB95F68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D9F236-9D4F-47D1-B4A3-8962B7C9BB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655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3291847-B45C-444D-8125-0654014A29C1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FE55B6-3DCB-49F8-83E4-3EEE08D8BC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4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438150-AFFE-4FA0-851B-67C5F68A54FB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56853A-526D-43C3-B68F-B297291D9B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7758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34B1E3-1D09-45CA-9126-81E11160D7F0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BFFBD5-11FC-4F90-A691-BF4B895735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765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70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70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88BB35-09C4-4F1B-94BE-D39238A0D89C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96416C5-D58A-4ACE-BEBE-58919437DF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1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70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8" t="1675" r="26660" b="29427"/>
          <a:stretch>
            <a:fillRect/>
          </a:stretch>
        </p:blipFill>
        <p:spPr bwMode="auto">
          <a:xfrm>
            <a:off x="0" y="7943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262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CE32328-3F04-48D2-8F51-78F7F83388CF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E0EDBF-DB09-4426-BB9B-7385DB69112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751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25971A7-A220-40DC-865E-2AFBEC66A10C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565BA6-CE20-4D9A-8DAC-240B12B34D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858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asmine\Desktop\1910G\未命名-1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等腰三角形 7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等腰三角形 9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663893"/>
            <a:ext cx="7427168" cy="753744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6B3F2EA-0F08-4BA7-9E42-CEEB049838BC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CB79CF-47AB-4011-81BF-6F69677DE7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7438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F6B5DE-F95F-4A53-957C-E23E6D3D02E5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D517DC-3234-4442-9079-257C4905A6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436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F278877-7CEC-49A6-91C6-E3A38BC3AD9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5C723B-E224-48F1-B60A-42E1FE6B31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266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粉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B71232-4B18-4BDA-8DFC-55623D29E468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B92150-BC6E-4F35-866E-A86A40D9C9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37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F03D706-2B2B-4457-91F2-C601C9413821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C6B89B-FAF6-44FA-AACE-930B3EF474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452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65D32F1-FA13-43EC-8E6A-527C064143A4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84000D-77B1-4A4B-BECE-53CCDC0F8C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8103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2717F92-EA9A-4EC8-903E-F0A277D6DF21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B85E3A0-0054-4F30-BBFD-910F09FD9A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35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576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綠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\Desktop\1910G前進大學ppt版型\1910GAI\底板(綠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7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254651-493A-4A6D-A192-4A005F46862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A2A6E1-0C8B-4129-8227-372DD6C163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792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663893"/>
            <a:ext cx="7139136" cy="753744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0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4688E4F-C3BD-4F08-BCA4-71A0A2AB1C75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CCCBE9-88E0-4A55-9480-D6F81C3F16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257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94E644-19E4-41DC-8131-518E10B28C22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D65932-BB72-4102-8BD9-3DAD42B0A2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2434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910G前進大學ppt版型\1910GAI\底板(藍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21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03A6EAF-A5DF-47F5-BEA7-F9D5C17ED5F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E9039C6-896B-4234-9FCF-E2BB93FAAB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5849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藍)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1910G前進大學ppt版型\1910GAI\底板(藍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>
          <a:xfrm>
            <a:off x="2411413" y="6356364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4787BDA-9FC6-49DB-B4F3-E4739DF99128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>
          <a:xfrm>
            <a:off x="4572000" y="6356364"/>
            <a:ext cx="1944688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304ABF-AD0E-4ACA-B28A-B3CBAE7879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2376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910G前進大學ppt版型\1910GAI\底板(綠)補充-0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user\Desktop\1910G前進大學ppt版型\1910GAI\底板(補充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5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等腰三角形 6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64DF573-D6E9-4933-B27E-E51BC5904E3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10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E4210B-6E1A-49C3-8EDB-C01582C6F95F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50532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B4672B0-442D-44EA-A5EC-07AB1F90DD2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2C4036-3A65-486E-8C10-A5F4D406B3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0562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23DE6CA-A626-491D-93C3-A63A2BDFCB35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FCEFE5C-D759-40A1-BF29-45FC952B31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6617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F747BE-1748-48ED-8F68-F77315D3765E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FAA63-0470-4B42-A8AE-31AF9699B2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804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BC5B8E0-7609-4A79-A5C5-1DCA4AAEEB16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5D3FC7-8626-4F3D-A812-D51B054E52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61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78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12DF625-D183-457D-A0C3-015CBC0FAE26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E5456D-4633-4C2A-B576-E9523885FEC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4484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426AFF-09CB-42DA-B2E7-199E47A9BB8F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380B3D-2178-4513-8365-52F98DE486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976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asmine\Desktop\1910G\未命名-1-0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5"/>
            <a:ext cx="9144001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1910G前進大學ppt版型\1910GAI\H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6118239"/>
            <a:ext cx="5969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等腰三角形 3">
            <a:hlinkClick r:id="" action="ppaction://hlinkshowjump?jump=firstslide"/>
          </p:cNvPr>
          <p:cNvSpPr/>
          <p:nvPr userDrawn="1"/>
        </p:nvSpPr>
        <p:spPr>
          <a:xfrm rot="16200000">
            <a:off x="8539163" y="6200789"/>
            <a:ext cx="674688" cy="53498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5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31D19B8-AC96-4A4A-B510-BDE786C5C13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5F32EA9-11BE-4C3E-8EBB-AF6FCFB269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4680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9E2D3E4-2382-4276-97F6-3346B2BD8E5D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6350F5-AB03-4645-AC03-9D849DDDBD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238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5D34791-32A0-4114-A034-94D59A1B4B98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DEA2A9-71E6-4EF3-B6DC-1F52045F79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3830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562704-542A-4795-A4EF-9580FF95EE6C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8A422DE-8339-4C6C-AEDA-6BCA488B6D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105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55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55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D00ABE9-D3FA-440B-8F99-9A5D4EE6908A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65F176-BC0E-4EB9-A601-844E94505C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3287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38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1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794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851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101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5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1"/>
            <a:ext cx="4207848" cy="4476615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7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275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3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66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02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058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759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5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11"/>
            <a:ext cx="4207848" cy="4476615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7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88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02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26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6" y="1826711"/>
            <a:ext cx="1492499" cy="448445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11"/>
            <a:ext cx="5241476" cy="448445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91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87" y="5935666"/>
            <a:ext cx="1493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6">
            <a:hlinkClick r:id="" action="ppaction://hlinkshowjump?jump=nextslide"/>
          </p:cNvPr>
          <p:cNvSpPr/>
          <p:nvPr userDrawn="1"/>
        </p:nvSpPr>
        <p:spPr>
          <a:xfrm rot="5400000">
            <a:off x="8231199" y="6002338"/>
            <a:ext cx="639763" cy="506412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等腰三角形 7">
            <a:hlinkClick r:id="" action="ppaction://hlinkshowjump?jump=firstslide"/>
          </p:cNvPr>
          <p:cNvSpPr/>
          <p:nvPr userDrawn="1"/>
        </p:nvSpPr>
        <p:spPr>
          <a:xfrm rot="16200000">
            <a:off x="8647113" y="6311914"/>
            <a:ext cx="522288" cy="414337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等腰三角形 8">
            <a:hlinkClick r:id="" action="ppaction://hlinkshowjump?jump=previousslide"/>
          </p:cNvPr>
          <p:cNvSpPr/>
          <p:nvPr userDrawn="1"/>
        </p:nvSpPr>
        <p:spPr>
          <a:xfrm rot="16200000">
            <a:off x="7635876" y="6130940"/>
            <a:ext cx="639763" cy="506413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0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127">
            <a:off x="185749" y="6367468"/>
            <a:ext cx="10810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600201"/>
            <a:ext cx="7931224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1" name="日期版面配置區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F6B5DE-F95F-4A53-957C-E23E6D3D02E5}" type="datetimeFigureOut">
              <a:rPr lang="zh-TW" altLang="en-US">
                <a:solidFill>
                  <a:srgbClr val="FFFFFF">
                    <a:alpha val="50000"/>
                  </a:srgbClr>
                </a:solidFill>
              </a:rPr>
              <a:pPr>
                <a:defRPr/>
              </a:pPr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12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D517DC-3234-4442-9079-257C4905A6D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845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1385127">
            <a:off x="186308" y="6366686"/>
            <a:ext cx="1080000" cy="301633"/>
          </a:xfrm>
          <a:prstGeom prst="rect">
            <a:avLst/>
          </a:prstGeom>
          <a:noFill/>
        </p:spPr>
      </p:pic>
      <p:sp>
        <p:nvSpPr>
          <p:cNvPr id="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pic>
        <p:nvPicPr>
          <p:cNvPr id="7" name="Picture 2" descr="C:\Users\user\Desktop\1910G前進大學ppt版型\1910G投影片美工底圖\底板(粉)-0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26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91075"/>
            <a:ext cx="2212876" cy="1362076"/>
          </a:xfrm>
        </p:spPr>
        <p:txBody>
          <a:bodyPr anchor="t">
            <a:noAutofit/>
          </a:bodyPr>
          <a:lstStyle>
            <a:lvl1pPr algn="l">
              <a:defRPr sz="3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>
            <a:noAutofit/>
          </a:bodyPr>
          <a:lstStyle>
            <a:lvl1pPr marL="0" indent="0">
              <a:buNone/>
              <a:defRPr sz="50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F7CE-E9F1-4684-9C7F-923CA53DCD5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192-28E9-4393-B77C-C1B39713E16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9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952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user\Desktop\1910G前進大學ppt版型\1910GAI\底板(粉)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54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F7CE-E9F1-4684-9C7F-923CA53DCD51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>
              <a:solidFill>
                <a:srgbClr val="FFFFFF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192-28E9-4393-B77C-C1B39713E161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1" name="日期版面配置區 3"/>
          <p:cNvSpPr txBox="1">
            <a:spLocks/>
          </p:cNvSpPr>
          <p:nvPr userDrawn="1"/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fld id="{59CCF7CE-E9F1-4684-9C7F-923CA53DCD51}" type="datetimeFigureOut">
              <a:rPr lang="zh-TW" altLang="en-US" sz="1200" smtClean="0">
                <a:solidFill>
                  <a:srgbClr val="FFFFFF">
                    <a:tint val="75000"/>
                  </a:srgbClr>
                </a:solidFill>
              </a:rPr>
              <a:pPr>
                <a:defRPr/>
              </a:pPr>
              <a:t>2024/3/1</a:t>
            </a:fld>
            <a:endParaRPr lang="zh-TW" altLang="en-US" sz="12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投影片編號版面配置區 5"/>
          <p:cNvSpPr txBox="1">
            <a:spLocks/>
          </p:cNvSpPr>
          <p:nvPr userDrawn="1"/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6EC6E192-28E9-4393-B77C-C1B39713E161}" type="slidenum">
              <a:rPr lang="zh-TW" altLang="en-US" sz="1200" smtClean="0">
                <a:solidFill>
                  <a:srgbClr val="FFFFFF">
                    <a:tint val="75000"/>
                  </a:srgbClr>
                </a:solidFill>
              </a:rPr>
              <a:pPr algn="r">
                <a:defRPr/>
              </a:pPr>
              <a:t>‹#›</a:t>
            </a:fld>
            <a:endParaRPr lang="zh-TW" altLang="en-US" sz="120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3" name="Picture 5" descr="C:\Users\user\Desktop\1910G前進大學ppt版型\1910GAI\底板(粉)UD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50180" y="5935982"/>
            <a:ext cx="1493837" cy="922020"/>
          </a:xfrm>
          <a:prstGeom prst="rect">
            <a:avLst/>
          </a:prstGeom>
          <a:noFill/>
        </p:spPr>
      </p:pic>
      <p:sp>
        <p:nvSpPr>
          <p:cNvPr id="14" name="等腰三角形 13">
            <a:hlinkClick r:id="" action="ppaction://hlinkshowjump?jump=nextslide"/>
          </p:cNvPr>
          <p:cNvSpPr/>
          <p:nvPr userDrawn="1"/>
        </p:nvSpPr>
        <p:spPr>
          <a:xfrm rot="5400000">
            <a:off x="8231058" y="6001196"/>
            <a:ext cx="640084" cy="507450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5" name="等腰三角形 14">
            <a:hlinkClick r:id="" action="ppaction://hlinkshowjump?jump=firstslide"/>
          </p:cNvPr>
          <p:cNvSpPr/>
          <p:nvPr userDrawn="1"/>
        </p:nvSpPr>
        <p:spPr>
          <a:xfrm rot="16200000">
            <a:off x="8646954" y="6311866"/>
            <a:ext cx="522635" cy="414338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6" name="等腰三角形 15">
            <a:hlinkClick r:id="" action="ppaction://hlinkshowjump?jump=previousslide"/>
          </p:cNvPr>
          <p:cNvSpPr/>
          <p:nvPr userDrawn="1"/>
        </p:nvSpPr>
        <p:spPr>
          <a:xfrm rot="16200000">
            <a:off x="7635858" y="6129783"/>
            <a:ext cx="640084" cy="507450"/>
          </a:xfrm>
          <a:prstGeom prst="triangl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17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1385127">
            <a:off x="186308" y="6366686"/>
            <a:ext cx="1080000" cy="301633"/>
          </a:xfrm>
          <a:prstGeom prst="rect">
            <a:avLst/>
          </a:prstGeom>
          <a:noFill/>
        </p:spPr>
      </p:pic>
      <p:sp>
        <p:nvSpPr>
          <p:cNvPr id="18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49178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1385127">
            <a:off x="186308" y="6366686"/>
            <a:ext cx="1080000" cy="301633"/>
          </a:xfrm>
          <a:prstGeom prst="rect">
            <a:avLst/>
          </a:prstGeom>
          <a:noFill/>
        </p:spPr>
      </p:pic>
      <p:sp>
        <p:nvSpPr>
          <p:cNvPr id="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pic>
        <p:nvPicPr>
          <p:cNvPr id="7" name="Picture 2" descr="C:\Users\user\Desktop\1910G前進大學ppt版型\1910G投影片美工底圖\底板(粉)-0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26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91075"/>
            <a:ext cx="2212876" cy="1362076"/>
          </a:xfrm>
        </p:spPr>
        <p:txBody>
          <a:bodyPr anchor="t">
            <a:noAutofit/>
          </a:bodyPr>
          <a:lstStyle>
            <a:lvl1pPr algn="l">
              <a:defRPr sz="3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>
            <a:noAutofit/>
          </a:bodyPr>
          <a:lstStyle>
            <a:lvl1pPr marL="0" indent="0">
              <a:buNone/>
              <a:defRPr sz="50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F7CE-E9F1-4684-9C7F-923CA53DCD5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192-28E9-4393-B77C-C1B39713E16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0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1385127">
            <a:off x="186308" y="6366686"/>
            <a:ext cx="1080000" cy="301633"/>
          </a:xfrm>
          <a:prstGeom prst="rect">
            <a:avLst/>
          </a:prstGeom>
          <a:noFill/>
        </p:spPr>
      </p:pic>
      <p:sp>
        <p:nvSpPr>
          <p:cNvPr id="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pic>
        <p:nvPicPr>
          <p:cNvPr id="7" name="Picture 2" descr="C:\Users\user\Desktop\1910G前進大學ppt版型\1910G投影片美工底圖\底板(粉)-0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26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91075"/>
            <a:ext cx="2212876" cy="1362076"/>
          </a:xfrm>
        </p:spPr>
        <p:txBody>
          <a:bodyPr anchor="t">
            <a:noAutofit/>
          </a:bodyPr>
          <a:lstStyle>
            <a:lvl1pPr algn="l">
              <a:defRPr sz="3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>
            <a:noAutofit/>
          </a:bodyPr>
          <a:lstStyle>
            <a:lvl1pPr marL="0" indent="0">
              <a:buNone/>
              <a:defRPr sz="50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F7CE-E9F1-4684-9C7F-923CA53DCD5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192-28E9-4393-B77C-C1B39713E16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2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1910G前進大學ppt版型\藍綠標籤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1385127">
            <a:off x="186308" y="6366686"/>
            <a:ext cx="1080000" cy="301633"/>
          </a:xfrm>
          <a:prstGeom prst="rect">
            <a:avLst/>
          </a:prstGeom>
          <a:noFill/>
        </p:spPr>
      </p:pic>
      <p:sp>
        <p:nvSpPr>
          <p:cNvPr id="9" name="文字版面配置區 18"/>
          <p:cNvSpPr>
            <a:spLocks noGrp="1"/>
          </p:cNvSpPr>
          <p:nvPr>
            <p:ph type="body" sz="quarter" idx="14"/>
          </p:nvPr>
        </p:nvSpPr>
        <p:spPr>
          <a:xfrm rot="21360000">
            <a:off x="346367" y="6316389"/>
            <a:ext cx="1211828" cy="491491"/>
          </a:xfrm>
        </p:spPr>
        <p:txBody>
          <a:bodyPr>
            <a:noAutofit/>
          </a:bodyPr>
          <a:lstStyle>
            <a:lvl1pPr marL="36000" indent="0">
              <a:spcBef>
                <a:spcPts val="0"/>
              </a:spcBef>
              <a:buNone/>
              <a:defRPr sz="1400"/>
            </a:lvl1pPr>
            <a:lvl2pPr marL="36000" indent="0">
              <a:spcBef>
                <a:spcPts val="0"/>
              </a:spcBef>
              <a:defRPr sz="1400"/>
            </a:lvl2pPr>
            <a:lvl3pPr marL="36000" indent="0">
              <a:spcBef>
                <a:spcPts val="0"/>
              </a:spcBef>
              <a:defRPr sz="1400"/>
            </a:lvl3pPr>
            <a:lvl4pPr marL="36000" indent="0">
              <a:spcBef>
                <a:spcPts val="0"/>
              </a:spcBef>
              <a:defRPr sz="1400"/>
            </a:lvl4pPr>
            <a:lvl5pPr marL="36000" indent="0">
              <a:spcBef>
                <a:spcPts val="0"/>
              </a:spcBef>
              <a:defRPr sz="14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pic>
        <p:nvPicPr>
          <p:cNvPr id="7" name="Picture 2" descr="C:\Users\user\Desktop\1910G前進大學ppt版型\1910G投影片美工底圖\底板(粉)-05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26828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91075"/>
            <a:ext cx="2212876" cy="1362076"/>
          </a:xfrm>
        </p:spPr>
        <p:txBody>
          <a:bodyPr anchor="t">
            <a:noAutofit/>
          </a:bodyPr>
          <a:lstStyle>
            <a:lvl1pPr algn="l">
              <a:defRPr sz="3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>
            <a:noAutofit/>
          </a:bodyPr>
          <a:lstStyle>
            <a:lvl1pPr marL="0" indent="0">
              <a:buNone/>
              <a:defRPr sz="5000" b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F7CE-E9F1-4684-9C7F-923CA53DCD51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6E192-28E9-4393-B77C-C1B39713E16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0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062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424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6" y="4962527"/>
            <a:ext cx="7885113" cy="1362076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6" y="3462344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244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713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1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610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1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theme" Target="../theme/theme9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802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2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8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07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02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</p:sldLayoutIdLst>
  <p:transition spd="slow">
    <p:push dir="u"/>
  </p:transition>
  <p:txStyles>
    <p:titleStyle>
      <a:lvl1pPr algn="ctr" defTabSz="848718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687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375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063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751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17277" indent="-31727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080" indent="-26492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92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446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1600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41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1604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65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328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861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9724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58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44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30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917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403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89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5D92A-37C4-47A5-B2FA-87FAD4B475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1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38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</p:sldLayoutIdLst>
  <p:transition spd="slow">
    <p:push dir="u"/>
  </p:transition>
  <p:txStyles>
    <p:titleStyle>
      <a:lvl1pPr algn="ctr" defTabSz="848718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687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375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0638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7519" algn="ctr" defTabSz="84871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17277" indent="-31727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080" indent="-264927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92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446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1600" indent="-210991" algn="l" defTabSz="84871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6741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61604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65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328" indent="-212432" algn="l" defTabSz="84972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861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9724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58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44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4309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917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4033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895" algn="l" defTabSz="84972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strike="noStrike" spc="60" baseline="0">
                <a:solidFill>
                  <a:srgbClr val="FFFFFF"/>
                </a:solidFill>
                <a:latin typeface="Arial Narrow"/>
                <a:ea typeface="微軟正黑體"/>
              </a:defRPr>
            </a:lvl1pPr>
          </a:lstStyle>
          <a:p>
            <a:pPr>
              <a:defRPr/>
            </a:pPr>
            <a:fld id="{7B4F3D56-242C-43AF-99B4-C8A279CBD0DE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 cap="all" spc="60" baseline="0">
                <a:solidFill>
                  <a:srgbClr val="FFFFFF"/>
                </a:solidFill>
                <a:latin typeface="Arial Narrow"/>
                <a:ea typeface="微軟正黑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 baseline="0">
                <a:solidFill>
                  <a:srgbClr val="FFFFFF"/>
                </a:solidFill>
                <a:latin typeface="Arial Narrow"/>
                <a:ea typeface="微軟正黑體"/>
              </a:defRPr>
            </a:lvl1pPr>
          </a:lstStyle>
          <a:p>
            <a:pPr>
              <a:defRPr/>
            </a:pPr>
            <a:fld id="{668A0903-E1DB-47BF-B23A-EE9EEA2ADE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483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802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2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8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76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663579"/>
            <a:ext cx="822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1836A4D8-EDBE-4C77-AD0A-C705B8D0344C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482C8D31-5DED-4461-8865-1971EB0899A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88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663579"/>
            <a:ext cx="822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BAB71CE-41EC-4158-A2BC-5B64688CD6A9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AE645EA-6636-4424-95DB-0ED5748FAA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7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741" r:id="rId25"/>
    <p:sldLayoutId id="2147483742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10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10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6"/>
            <a:ext cx="7315200" cy="11540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7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802"/>
            <a:ext cx="1189132" cy="2979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>
                    <a:alpha val="50000"/>
                  </a:srgbClr>
                </a:solidFill>
              </a:rPr>
              <a:pPr/>
              <a:t>2024/3/1</a:t>
            </a:fld>
            <a:endParaRPr lang="zh-TW" altLang="en-US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29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91" y="855959"/>
            <a:ext cx="2246489" cy="301228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27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6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srgbClr val="FFFFFF"/>
                </a:solidFill>
              </a:rPr>
              <a:pPr/>
              <a:t>2024/3/1</a:t>
            </a:fld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6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zh-TW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新細明體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E717-8784-4BB7-9670-BF4BD9216C19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487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orizon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444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4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ea typeface="新細明體" pitchFamily="18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44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rgbClr val="FFFFFF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AD8A7-44A7-43A7-AAED-25AB180E3A15}" type="slidenum">
              <a:rPr kumimoji="1" lang="en-US" altLang="zh-TW"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385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微軟正黑體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663579"/>
            <a:ext cx="822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4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7BA33E84-F723-40F3-AD91-45A8E7B353D7}" type="datetimeFigureOut">
              <a:rPr lang="zh-TW" altLang="en-US"/>
              <a:pPr>
                <a:defRPr/>
              </a:pPr>
              <a:t>2024/3/1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4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4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0DFCB9E-3FDA-4697-8443-24FC3DE47A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524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.tw/p.html" TargetMode="External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tkgsh.tn.edu.tw/nss/p/index" TargetMode="Externa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36984;&#22635;&#24535;&#39000;/109-2&#33267;4&#31185;&#19981;&#21516;&#31185;&#30446;&#32068;&#21512;&#32026;&#20998;&#20154;&#25976;&#30334;&#20998;&#27604;&#32047;&#35336;&#34920;(&#21521;&#19979;&#32047;&#35336;)109.xls" TargetMode="External"/><Relationship Id="rId2" Type="http://schemas.openxmlformats.org/officeDocument/2006/relationships/hyperlink" Target="&#36984;&#22635;&#24535;&#39000;/110-2&#33267;4&#31185;&#19981;&#21516;&#31185;&#30446;&#32068;&#21512;&#32026;&#20998;&#20154;&#25976;&#30334;&#20998;&#27604;&#32047;&#35336;&#34920;.xls" TargetMode="External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31185;&#31995;&#36984;&#25799;&#21934;(&#32321;&#26143;).docx" TargetMode="External"/><Relationship Id="rId2" Type="http://schemas.openxmlformats.org/officeDocument/2006/relationships/hyperlink" Target="http://www.tkgsh.tn.edu.tw/tkacc/Star/Index.HTM" TargetMode="External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ac.ccu.edu.tw/caac104/104apply_Sieve_3pkd/html_sivev_mi/Standard/report/016.htm" TargetMode="External"/><Relationship Id="rId2" Type="http://schemas.openxmlformats.org/officeDocument/2006/relationships/hyperlink" Target="https://www.caac.ccu.edu.tw/caac104/104apply_Sieve_3pkd/html_sivev_mi/Standard/report/002.htm" TargetMode="External"/><Relationship Id="rId1" Type="http://schemas.openxmlformats.org/officeDocument/2006/relationships/slideLayout" Target="../slideLayouts/slideLayout134.xml"/><Relationship Id="rId6" Type="http://schemas.openxmlformats.org/officeDocument/2006/relationships/hyperlink" Target="https://www.caac.ccu.edu.tw/caac104/104apply_Sieve_3pkd/html_sivev_mi/Standard/report/023.htm" TargetMode="External"/><Relationship Id="rId5" Type="http://schemas.openxmlformats.org/officeDocument/2006/relationships/hyperlink" Target="https://www.caac.ccu.edu.tw/caac104/104apply_Sieve_3pkd/html_sivev_mi/Standard/report/004.htm" TargetMode="External"/><Relationship Id="rId4" Type="http://schemas.openxmlformats.org/officeDocument/2006/relationships/hyperlink" Target="https://www.caac.ccu.edu.tw/caac104/104apply_Sieve_3pkd/html_sivev_mi/Standard/report/006.htm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o.edu.tw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tnews.com.tw/shibao/" TargetMode="External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111&#22823;&#23416;&#20154;&#25976;&#32113;&#35336;&#34920;.xlsx" TargetMode="External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 txBox="1">
            <a:spLocks noChangeArrowheads="1"/>
          </p:cNvSpPr>
          <p:nvPr/>
        </p:nvSpPr>
        <p:spPr bwMode="auto">
          <a:xfrm>
            <a:off x="532659" y="757684"/>
            <a:ext cx="8062913" cy="59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德光中學</a:t>
            </a:r>
            <a:endParaRPr lang="en-US" altLang="zh-TW" sz="6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學測升學講座</a:t>
            </a:r>
            <a:endParaRPr lang="en-US" altLang="zh-TW" sz="6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推甄申請</a:t>
            </a:r>
            <a:r>
              <a:rPr lang="zh-TW" altLang="en-US" sz="6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制度</a:t>
            </a:r>
            <a:endParaRPr lang="en-US" altLang="zh-TW" sz="6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4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主講人：輔導組長王志豪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日期：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113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03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01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18:30-19:25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TW" altLang="en-US" sz="48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7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8000"/>
              </p:ext>
            </p:extLst>
          </p:nvPr>
        </p:nvGraphicFramePr>
        <p:xfrm>
          <a:off x="827584" y="404667"/>
          <a:ext cx="7272808" cy="21396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二月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00FF"/>
                          </a:solidFill>
                        </a:rPr>
                        <a:t>16</a:t>
                      </a:r>
                      <a:endParaRPr lang="zh-TW" alt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zh-TW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TW" altLang="en-US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00FFFF"/>
                          </a:solidFill>
                        </a:rPr>
                        <a:t>27</a:t>
                      </a:r>
                      <a:endParaRPr lang="zh-TW" altLang="en-US" sz="2800" dirty="0">
                        <a:solidFill>
                          <a:srgbClr val="00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62749" y="3111691"/>
            <a:ext cx="8875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2/16      </a:t>
            </a:r>
            <a:r>
              <a:rPr lang="zh-TW" altLang="en-US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開學</a:t>
            </a:r>
            <a:endParaRPr lang="en-US" altLang="zh-TW" sz="3600" dirty="0" smtClean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2/27</a:t>
            </a:r>
            <a:r>
              <a:rPr lang="zh-TW" altLang="en-US" sz="36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公布</a:t>
            </a:r>
            <a:r>
              <a:rPr lang="zh-TW" altLang="en-US" sz="36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在校百分比、學測成績</a:t>
            </a:r>
            <a:endParaRPr lang="en-US" altLang="zh-TW" sz="3600" b="1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2/29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zh-TW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術科</a:t>
            </a:r>
            <a:r>
              <a:rPr lang="zh-TW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成績單</a:t>
            </a:r>
            <a:endParaRPr lang="en-US" altLang="zh-TW" sz="36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3/01 1830 </a:t>
            </a:r>
            <a:r>
              <a:rPr lang="zh-TW" altLang="en-US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3600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、學生申請、繁星說明</a:t>
            </a:r>
            <a:r>
              <a:rPr lang="zh-TW" altLang="en-US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3600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2/29-3/04 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學生進入政高系統確定自己的學測成績及校排百分比資料正確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4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24336"/>
              </p:ext>
            </p:extLst>
          </p:nvPr>
        </p:nvGraphicFramePr>
        <p:xfrm>
          <a:off x="827584" y="404668"/>
          <a:ext cx="7272808" cy="3176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三月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六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2"/>
                          </a:solidFill>
                        </a:rPr>
                        <a:t>22</a:t>
                      </a:r>
                      <a:endParaRPr lang="zh-TW" altLang="en-US" sz="2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33CC"/>
                          </a:solidFill>
                        </a:rPr>
                        <a:t>28</a:t>
                      </a:r>
                      <a:endParaRPr lang="zh-TW" altLang="en-US" sz="2800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61983" y="3754694"/>
            <a:ext cx="8875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3/04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三繁星</a:t>
            </a:r>
            <a:r>
              <a:rPr lang="zh-TW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推薦擬</a:t>
            </a:r>
            <a:r>
              <a:rPr lang="zh-TW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真選填</a:t>
            </a:r>
            <a:r>
              <a:rPr lang="en-US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endParaRPr lang="en-US" altLang="zh-TW" sz="36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3/06</a:t>
            </a:r>
            <a:r>
              <a:rPr lang="zh-TW" altLang="en-US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三繁星推薦正式選</a:t>
            </a:r>
            <a:r>
              <a:rPr lang="zh-TW" altLang="zh-TW" sz="36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endParaRPr lang="en-US" altLang="zh-TW" sz="36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3/19</a:t>
            </a:r>
            <a:r>
              <a:rPr lang="zh-TW" altLang="en-US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公布</a:t>
            </a:r>
            <a:r>
              <a:rPr lang="zh-TW" altLang="zh-TW" sz="3600" dirty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繁星第一階段篩選</a:t>
            </a:r>
            <a:r>
              <a:rPr lang="zh-TW" altLang="zh-TW" sz="36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結果</a:t>
            </a:r>
            <a:endParaRPr lang="en-US" altLang="zh-TW" sz="3600" dirty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3/21-22</a:t>
            </a:r>
            <a:r>
              <a:rPr lang="zh-TW" altLang="en-US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TW" sz="3600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申請入學志願</a:t>
            </a:r>
            <a:r>
              <a:rPr lang="zh-TW" altLang="zh-TW" sz="36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報名截止</a:t>
            </a:r>
            <a:endParaRPr lang="en-US" altLang="zh-TW" sz="3600" dirty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6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3/28</a:t>
            </a:r>
            <a:r>
              <a:rPr lang="zh-TW" altLang="en-US" sz="36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600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TW" sz="3600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申請公告第一階段篩選結果</a:t>
            </a:r>
            <a:endParaRPr lang="en-US" altLang="zh-TW" sz="3600" dirty="0" smtClean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05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85980"/>
              </p:ext>
            </p:extLst>
          </p:nvPr>
        </p:nvGraphicFramePr>
        <p:xfrm>
          <a:off x="827584" y="404668"/>
          <a:ext cx="7272808" cy="3176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900100"/>
                <a:gridCol w="846094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四月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2"/>
                          </a:solidFill>
                        </a:rPr>
                        <a:t>1</a:t>
                      </a:r>
                      <a:endParaRPr lang="zh-TW" altLang="en-US" sz="2800" b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zh-TW" altLang="en-US" sz="28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九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33CC"/>
                          </a:solidFill>
                        </a:rPr>
                        <a:t>27</a:t>
                      </a:r>
                      <a:endParaRPr lang="zh-TW" altLang="en-US" sz="2800" b="1" dirty="0">
                        <a:solidFill>
                          <a:srgbClr val="FF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十二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0" y="3800737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4/7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三學生上傳高三上學期課程成果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2359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</a:t>
            </a:r>
            <a:endParaRPr lang="en-US" altLang="zh-TW" sz="3200" b="1" dirty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4/9</a:t>
            </a:r>
            <a:r>
              <a:rPr lang="zh-TW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課程成果教師</a:t>
            </a:r>
            <a:r>
              <a:rPr lang="zh-TW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認証</a:t>
            </a:r>
            <a:r>
              <a:rPr lang="en-US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2359</a:t>
            </a:r>
            <a:r>
              <a:rPr lang="zh-TW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</a:t>
            </a:r>
            <a:endParaRPr lang="en-US" altLang="zh-TW" sz="32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4/11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zh-TW" sz="3200" b="1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三學生上傳多元成果及勾選、課程勾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2359</a:t>
            </a:r>
            <a:r>
              <a:rPr lang="zh-TW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截止</a:t>
            </a:r>
            <a:r>
              <a:rPr lang="en-US" altLang="zh-TW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3200" b="1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4/15-5/10 1500-1700 </a:t>
            </a:r>
            <a:r>
              <a:rPr lang="zh-TW" altLang="en-US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愛心媽媽陪你練口試</a:t>
            </a:r>
            <a:endParaRPr lang="en-US" altLang="zh-TW" sz="3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4/27(</a:t>
            </a:r>
            <a:r>
              <a:rPr lang="zh-TW" altLang="en-US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德光高三模擬面試</a:t>
            </a:r>
            <a:r>
              <a:rPr lang="en-US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真教授</a:t>
            </a:r>
            <a:r>
              <a:rPr lang="en-US" altLang="zh-TW" sz="3200" b="1" dirty="0" smtClean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84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96050"/>
              </p:ext>
            </p:extLst>
          </p:nvPr>
        </p:nvGraphicFramePr>
        <p:xfrm>
          <a:off x="827584" y="404668"/>
          <a:ext cx="7272808" cy="3176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五月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十六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72413" y="4005067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5/02-08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申請入學第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通過篩選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考生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選）審查資料至甄選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endParaRPr lang="en-US" altLang="zh-TW" sz="3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5/13-14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zh-TW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甄選會系統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確認考生</a:t>
            </a:r>
            <a:r>
              <a:rPr lang="zh-TW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 </a:t>
            </a:r>
            <a:r>
              <a:rPr lang="zh-TW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學期修課紀</a:t>
            </a:r>
            <a:r>
              <a:rPr lang="zh-TW" altLang="zh-TW" sz="32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錄</a:t>
            </a:r>
            <a:endParaRPr lang="en-US" altLang="zh-TW" sz="3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5/16-6/02</a:t>
            </a:r>
            <a:r>
              <a:rPr lang="zh-TW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申請入學第二階段甄試</a:t>
            </a:r>
            <a:r>
              <a:rPr lang="en-US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面試</a:t>
            </a:r>
            <a:r>
              <a:rPr lang="en-US" altLang="zh-TW" sz="3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69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4496"/>
              </p:ext>
            </p:extLst>
          </p:nvPr>
        </p:nvGraphicFramePr>
        <p:xfrm>
          <a:off x="827584" y="404668"/>
          <a:ext cx="7272808" cy="31760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0120"/>
                <a:gridCol w="954106"/>
                <a:gridCol w="990110"/>
                <a:gridCol w="756084"/>
                <a:gridCol w="873097"/>
                <a:gridCol w="873097"/>
                <a:gridCol w="810089"/>
                <a:gridCol w="936105"/>
              </a:tblGrid>
              <a:tr h="5852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bg2"/>
                          </a:solidFill>
                        </a:rPr>
                        <a:t>六月</a:t>
                      </a:r>
                      <a:endParaRPr lang="zh-TW" alt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一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三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四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五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六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</a:rPr>
                        <a:t>日</a:t>
                      </a:r>
                      <a:endParaRPr lang="zh-TW" alt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smtClean="0"/>
                        <a:t>十六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TW" altLang="en-US" sz="2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十八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zh-TW" altLang="en-US" sz="2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十九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二十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zh-TW" alt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zh-TW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39552" y="3800737"/>
            <a:ext cx="8589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6/4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畢業典禮</a:t>
            </a:r>
            <a:endParaRPr lang="en-US" altLang="zh-TW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6/5</a:t>
            </a:r>
            <a:r>
              <a:rPr lang="zh-TW" altLang="en-US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繁星第八類群公布錄取名單</a:t>
            </a:r>
            <a:endParaRPr lang="en-US" altLang="zh-TW" sz="3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6/6-7</a:t>
            </a:r>
            <a:r>
              <a:rPr lang="zh-TW" altLang="en-US" sz="3200" dirty="0" smtClean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正備取生登記統一分發就讀志願序</a:t>
            </a:r>
            <a:endParaRPr lang="en-US" altLang="zh-TW" sz="3200" dirty="0" smtClean="0">
              <a:solidFill>
                <a:srgbClr val="00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6/8-18</a:t>
            </a:r>
            <a:r>
              <a:rPr lang="zh-TW" altLang="en-US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分科測驗報名</a:t>
            </a:r>
            <a:endParaRPr lang="en-US" altLang="zh-TW" sz="3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6/13</a:t>
            </a:r>
            <a:r>
              <a:rPr lang="zh-TW" altLang="en-US" sz="3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公告大學申請統一分發結果名單</a:t>
            </a:r>
            <a:endParaRPr lang="en-US" altLang="zh-TW" sz="3200" dirty="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7/12-13</a:t>
            </a:r>
            <a:r>
              <a:rPr lang="zh-TW" altLang="en-US" sz="32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大學分科測驗</a:t>
            </a:r>
            <a:endParaRPr lang="en-US" altLang="zh-TW" sz="32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75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xmlns="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975A7913-B87D-49BC-95E4-4B8A83D461EA}"/>
              </a:ext>
            </a:extLst>
          </p:cNvPr>
          <p:cNvGrpSpPr/>
          <p:nvPr/>
        </p:nvGrpSpPr>
        <p:grpSpPr>
          <a:xfrm>
            <a:off x="194103" y="2322523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:a16="http://schemas.microsoft.com/office/drawing/2014/main" xmlns="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9269C1CF-8F5A-4D8C-8031-7E7963A1071B}"/>
              </a:ext>
            </a:extLst>
          </p:cNvPr>
          <p:cNvSpPr txBox="1"/>
          <p:nvPr/>
        </p:nvSpPr>
        <p:spPr>
          <a:xfrm>
            <a:off x="646209" y="2252429"/>
            <a:ext cx="80302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第一步 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 一定要會看</a:t>
            </a:r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</a:rPr>
              <a:t>簡章</a:t>
            </a:r>
            <a:r>
              <a:rPr lang="en-US" altLang="zh-TW" sz="4000" b="1" dirty="0">
                <a:solidFill>
                  <a:srgbClr val="FFFFFF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FFFFFF"/>
                </a:solidFill>
                <a:latin typeface="微軟正黑體" panose="020B0604030504040204" pitchFamily="34" charset="-120"/>
              </a:rPr>
              <a:t>很重要喔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773" y="2914149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2">
            <a:extLst>
              <a:ext uri="{FF2B5EF4-FFF2-40B4-BE49-F238E27FC236}">
                <a16:creationId xmlns:a16="http://schemas.microsoft.com/office/drawing/2014/main" xmlns="" id="{D4ABCA9D-D1B5-48C6-86B3-959C885C5D02}"/>
              </a:ext>
            </a:extLst>
          </p:cNvPr>
          <p:cNvSpPr txBox="1"/>
          <p:nvPr/>
        </p:nvSpPr>
        <p:spPr>
          <a:xfrm>
            <a:off x="1299236" y="3429000"/>
            <a:ext cx="6176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學會看簡章</a:t>
            </a:r>
            <a:r>
              <a:rPr lang="en-US" altLang="zh-TW" sz="4000" dirty="0">
                <a:solidFill>
                  <a:srgbClr val="2F1932"/>
                </a:solidFill>
                <a:latin typeface="微軟正黑體"/>
              </a:rPr>
              <a:t>-</a:t>
            </a: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很重要喔</a:t>
            </a:r>
            <a:endParaRPr lang="en-US" altLang="zh-TW" sz="4000" dirty="0">
              <a:solidFill>
                <a:srgbClr val="2F1932"/>
              </a:solidFill>
              <a:latin typeface="微軟正黑體"/>
            </a:endParaRPr>
          </a:p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簡章</a:t>
            </a:r>
            <a:r>
              <a:rPr lang="en-US" altLang="zh-TW" sz="4000" dirty="0">
                <a:solidFill>
                  <a:srgbClr val="2F1932"/>
                </a:solidFill>
                <a:latin typeface="微軟正黑體"/>
              </a:rPr>
              <a:t>=</a:t>
            </a:r>
            <a:r>
              <a:rPr lang="zh-TW" altLang="en-US" sz="4000" dirty="0">
                <a:solidFill>
                  <a:srgbClr val="2F1932"/>
                </a:solidFill>
                <a:latin typeface="微軟正黑體"/>
              </a:rPr>
              <a:t>使用說明書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0"/>
            <a:ext cx="9317201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622"/>
            <a:ext cx="9144000" cy="450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FC14457-DB96-4A50-9E8C-349AE8747F1E}"/>
              </a:ext>
            </a:extLst>
          </p:cNvPr>
          <p:cNvGrpSpPr/>
          <p:nvPr/>
        </p:nvGrpSpPr>
        <p:grpSpPr>
          <a:xfrm>
            <a:off x="8532440" y="6129070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sp>
        <p:nvSpPr>
          <p:cNvPr id="21" name="圓角矩形 7">
            <a:extLst>
              <a:ext uri="{FF2B5EF4-FFF2-40B4-BE49-F238E27FC236}">
                <a16:creationId xmlns:a16="http://schemas.microsoft.com/office/drawing/2014/main" xmlns="" id="{FCD54AE3-A31E-4BB2-82AA-F7170E396D68}"/>
              </a:ext>
            </a:extLst>
          </p:cNvPr>
          <p:cNvSpPr/>
          <p:nvPr/>
        </p:nvSpPr>
        <p:spPr>
          <a:xfrm>
            <a:off x="1763688" y="1305622"/>
            <a:ext cx="1255522" cy="2267785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2" name="直線圖說文字 2 (加上強調線) 8">
            <a:extLst>
              <a:ext uri="{FF2B5EF4-FFF2-40B4-BE49-F238E27FC236}">
                <a16:creationId xmlns:a16="http://schemas.microsoft.com/office/drawing/2014/main" xmlns="" id="{40819F09-BEE8-48F9-8C61-C41ED1D3A712}"/>
              </a:ext>
            </a:extLst>
          </p:cNvPr>
          <p:cNvSpPr/>
          <p:nvPr/>
        </p:nvSpPr>
        <p:spPr>
          <a:xfrm>
            <a:off x="1844069" y="4106707"/>
            <a:ext cx="2067537" cy="104552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solidFill>
            <a:srgbClr val="FFFFC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713019">
              <a:defRPr/>
            </a:pPr>
            <a:r>
              <a:rPr lang="en-US" altLang="zh-TW" sz="2800" b="1" dirty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</a:t>
            </a:r>
            <a:r>
              <a:rPr lang="zh-TW" altLang="en-US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先篩選</a:t>
            </a:r>
            <a:endParaRPr lang="en-US" altLang="zh-TW" sz="2800" b="1" dirty="0">
              <a:solidFill>
                <a:srgbClr val="2F1932"/>
              </a:solidFill>
              <a:latin typeface="微軟正黑體"/>
              <a:ea typeface="微軟正黑體"/>
            </a:endParaRPr>
          </a:p>
          <a:p>
            <a:pPr defTabSz="713019">
              <a:defRPr/>
            </a:pPr>
            <a:r>
              <a:rPr lang="en-US" altLang="zh-TW" b="1" dirty="0">
                <a:solidFill>
                  <a:srgbClr val="2F1932"/>
                </a:solidFill>
                <a:latin typeface="微軟正黑體"/>
                <a:ea typeface="微軟正黑體"/>
              </a:rPr>
              <a:t>(</a:t>
            </a:r>
            <a:r>
              <a:rPr lang="zh-TW" altLang="en-US" b="1" dirty="0">
                <a:solidFill>
                  <a:srgbClr val="2F1932"/>
                </a:solidFill>
                <a:latin typeface="微軟正黑體"/>
                <a:ea typeface="微軟正黑體"/>
              </a:rPr>
              <a:t>先檢定、後篩選</a:t>
            </a:r>
            <a:r>
              <a:rPr lang="en-US" altLang="zh-TW" b="1" dirty="0">
                <a:solidFill>
                  <a:srgbClr val="2F1932"/>
                </a:solidFill>
                <a:latin typeface="微軟正黑體"/>
                <a:ea typeface="微軟正黑體"/>
              </a:rPr>
              <a:t>)</a:t>
            </a:r>
          </a:p>
          <a:p>
            <a:pPr defTabSz="713019">
              <a:defRPr/>
            </a:pPr>
            <a:endParaRPr lang="zh-TW" altLang="en-US" sz="1200" dirty="0">
              <a:solidFill>
                <a:srgbClr val="2F1932"/>
              </a:solidFill>
              <a:latin typeface="微軟正黑體"/>
              <a:ea typeface="微軟正黑體"/>
            </a:endParaRPr>
          </a:p>
        </p:txBody>
      </p:sp>
      <p:sp>
        <p:nvSpPr>
          <p:cNvPr id="23" name="橢圓 22">
            <a:extLst>
              <a:ext uri="{FF2B5EF4-FFF2-40B4-BE49-F238E27FC236}">
                <a16:creationId xmlns:a16="http://schemas.microsoft.com/office/drawing/2014/main" xmlns="" id="{2657366F-53AC-4E83-B1DB-22DEC7DF16CD}"/>
              </a:ext>
            </a:extLst>
          </p:cNvPr>
          <p:cNvSpPr/>
          <p:nvPr/>
        </p:nvSpPr>
        <p:spPr>
          <a:xfrm>
            <a:off x="1167741" y="2158441"/>
            <a:ext cx="450881" cy="886971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4" name="圓角矩形 10">
            <a:extLst>
              <a:ext uri="{FF2B5EF4-FFF2-40B4-BE49-F238E27FC236}">
                <a16:creationId xmlns:a16="http://schemas.microsoft.com/office/drawing/2014/main" xmlns="" id="{9159A98E-941C-404A-B8C7-89F5DFC38107}"/>
              </a:ext>
            </a:extLst>
          </p:cNvPr>
          <p:cNvSpPr/>
          <p:nvPr/>
        </p:nvSpPr>
        <p:spPr>
          <a:xfrm>
            <a:off x="4144276" y="1304135"/>
            <a:ext cx="1483034" cy="2269271"/>
          </a:xfrm>
          <a:prstGeom prst="roundRect">
            <a:avLst/>
          </a:prstGeom>
          <a:noFill/>
          <a:ln w="254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5" name="圓角矩形 11">
            <a:extLst>
              <a:ext uri="{FF2B5EF4-FFF2-40B4-BE49-F238E27FC236}">
                <a16:creationId xmlns:a16="http://schemas.microsoft.com/office/drawing/2014/main" xmlns="" id="{E7104FD0-C180-4A72-A5B7-54290FC98DC5}"/>
              </a:ext>
            </a:extLst>
          </p:cNvPr>
          <p:cNvSpPr/>
          <p:nvPr/>
        </p:nvSpPr>
        <p:spPr>
          <a:xfrm>
            <a:off x="5906455" y="1328404"/>
            <a:ext cx="831179" cy="2269272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r>
              <a:rPr lang="en-US" altLang="zh-TW" sz="1400" dirty="0">
                <a:solidFill>
                  <a:srgbClr val="FFFFFF"/>
                </a:solidFill>
              </a:rPr>
              <a:t>111111</a:t>
            </a:r>
            <a:endParaRPr lang="zh-TW" altLang="en-US" sz="1400" dirty="0">
              <a:solidFill>
                <a:srgbClr val="FFFFFF"/>
              </a:solidFill>
            </a:endParaRPr>
          </a:p>
        </p:txBody>
      </p:sp>
      <p:sp>
        <p:nvSpPr>
          <p:cNvPr id="26" name="圓角矩形 12">
            <a:extLst>
              <a:ext uri="{FF2B5EF4-FFF2-40B4-BE49-F238E27FC236}">
                <a16:creationId xmlns:a16="http://schemas.microsoft.com/office/drawing/2014/main" xmlns="" id="{06338EFC-E51B-4B07-A3F9-C3E495ACCA7E}"/>
              </a:ext>
            </a:extLst>
          </p:cNvPr>
          <p:cNvSpPr/>
          <p:nvPr/>
        </p:nvSpPr>
        <p:spPr>
          <a:xfrm>
            <a:off x="3019210" y="1329150"/>
            <a:ext cx="1120742" cy="2267785"/>
          </a:xfrm>
          <a:prstGeom prst="round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 anchor="ctr"/>
          <a:lstStyle/>
          <a:p>
            <a:pPr algn="ctr" defTabSz="713019">
              <a:defRPr/>
            </a:pPr>
            <a:endParaRPr lang="zh-TW" altLang="en-US" sz="1400">
              <a:solidFill>
                <a:srgbClr val="FFFFFF"/>
              </a:solidFill>
            </a:endParaRPr>
          </a:p>
        </p:txBody>
      </p:sp>
      <p:sp>
        <p:nvSpPr>
          <p:cNvPr id="27" name="直線圖說文字 2 (加上強調線) 13">
            <a:extLst>
              <a:ext uri="{FF2B5EF4-FFF2-40B4-BE49-F238E27FC236}">
                <a16:creationId xmlns:a16="http://schemas.microsoft.com/office/drawing/2014/main" xmlns="" id="{E5F5A3C0-FEC3-41F6-B896-83C26E993EE7}"/>
              </a:ext>
            </a:extLst>
          </p:cNvPr>
          <p:cNvSpPr/>
          <p:nvPr/>
        </p:nvSpPr>
        <p:spPr>
          <a:xfrm>
            <a:off x="4012288" y="4114132"/>
            <a:ext cx="1615022" cy="103067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solidFill>
            <a:srgbClr val="99CCF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713019">
              <a:defRPr/>
            </a:pPr>
            <a:r>
              <a:rPr lang="en-US" altLang="zh-TW" sz="2800" b="1" dirty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</a:t>
            </a:r>
            <a:r>
              <a:rPr lang="zh-TW" altLang="en-US" sz="2800" b="1" dirty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再甄試</a:t>
            </a:r>
            <a:endParaRPr lang="en-US" altLang="zh-TW" sz="2800" b="1" dirty="0">
              <a:solidFill>
                <a:srgbClr val="2F1932"/>
              </a:solidFill>
              <a:latin typeface="微軟正黑體"/>
              <a:ea typeface="微軟正黑體"/>
            </a:endParaRPr>
          </a:p>
          <a:p>
            <a:pPr defTabSz="713019">
              <a:defRPr/>
            </a:pPr>
            <a:endParaRPr lang="zh-TW" altLang="en-US" sz="1200" dirty="0">
              <a:solidFill>
                <a:srgbClr val="2F193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直線圖說文字 2 (加上強調線) 14">
            <a:extLst>
              <a:ext uri="{FF2B5EF4-FFF2-40B4-BE49-F238E27FC236}">
                <a16:creationId xmlns:a16="http://schemas.microsoft.com/office/drawing/2014/main" xmlns="" id="{1F76C886-0D6B-4844-85DA-20FC6E4FD9EA}"/>
              </a:ext>
            </a:extLst>
          </p:cNvPr>
          <p:cNvSpPr/>
          <p:nvPr/>
        </p:nvSpPr>
        <p:spPr>
          <a:xfrm>
            <a:off x="5732097" y="4114135"/>
            <a:ext cx="2590770" cy="103067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99734"/>
              <a:gd name="adj6" fmla="val 4933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299" tIns="35653" rIns="71299" bIns="35653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713019">
              <a:defRPr/>
            </a:pPr>
            <a:r>
              <a:rPr lang="en-US" altLang="zh-TW" sz="2800" b="1" dirty="0">
                <a:solidFill>
                  <a:srgbClr val="2F1932"/>
                </a:solidFill>
                <a:latin typeface="微軟正黑體"/>
                <a:ea typeface="微軟正黑體"/>
                <a:sym typeface="Wingdings 2" panose="05020102010507070707" pitchFamily="18" charset="2"/>
              </a:rPr>
              <a:t></a:t>
            </a:r>
            <a:r>
              <a:rPr lang="zh-TW" altLang="en-US" sz="2800" b="1" dirty="0">
                <a:solidFill>
                  <a:srgbClr val="2F1932"/>
                </a:solidFill>
                <a:latin typeface="微軟正黑體"/>
                <a:ea typeface="微軟正黑體"/>
              </a:rPr>
              <a:t>算總分</a:t>
            </a:r>
            <a:endParaRPr lang="en-US" altLang="zh-TW" sz="2800" b="1" dirty="0">
              <a:solidFill>
                <a:srgbClr val="2F1932"/>
              </a:solidFill>
              <a:latin typeface="微軟正黑體"/>
              <a:ea typeface="微軟正黑體"/>
            </a:endParaRPr>
          </a:p>
          <a:p>
            <a:pPr defTabSz="713019">
              <a:defRPr/>
            </a:pPr>
            <a:r>
              <a:rPr lang="en-US" altLang="zh-TW" b="1" dirty="0">
                <a:solidFill>
                  <a:srgbClr val="2F1932"/>
                </a:solidFill>
                <a:latin typeface="微軟正黑體"/>
                <a:ea typeface="微軟正黑體"/>
              </a:rPr>
              <a:t>(</a:t>
            </a:r>
            <a:r>
              <a:rPr lang="zh-TW" altLang="en-US" b="1" dirty="0">
                <a:solidFill>
                  <a:srgbClr val="2F1932"/>
                </a:solidFill>
                <a:latin typeface="微軟正黑體"/>
                <a:ea typeface="微軟正黑體"/>
              </a:rPr>
              <a:t>學測</a:t>
            </a:r>
            <a:r>
              <a:rPr lang="en-US" altLang="zh-TW" b="1" dirty="0">
                <a:solidFill>
                  <a:srgbClr val="2F1932"/>
                </a:solidFill>
                <a:latin typeface="微軟正黑體"/>
                <a:ea typeface="微軟正黑體"/>
              </a:rPr>
              <a:t>+</a:t>
            </a:r>
            <a:r>
              <a:rPr lang="zh-TW" altLang="en-US" b="1" dirty="0">
                <a:solidFill>
                  <a:srgbClr val="2F1932"/>
                </a:solidFill>
                <a:latin typeface="微軟正黑體"/>
                <a:ea typeface="微軟正黑體"/>
              </a:rPr>
              <a:t>甄選成績</a:t>
            </a:r>
            <a:r>
              <a:rPr lang="en-US" altLang="zh-TW" b="1" dirty="0">
                <a:solidFill>
                  <a:srgbClr val="2F1932"/>
                </a:solidFill>
                <a:latin typeface="微軟正黑體"/>
                <a:ea typeface="微軟正黑體"/>
              </a:rPr>
              <a:t>)</a:t>
            </a:r>
          </a:p>
          <a:p>
            <a:pPr defTabSz="713019">
              <a:defRPr/>
            </a:pPr>
            <a:endParaRPr lang="zh-TW" altLang="en-US" sz="1200" dirty="0">
              <a:solidFill>
                <a:srgbClr val="2F193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239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610" name="Group 117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37003044"/>
              </p:ext>
            </p:extLst>
          </p:nvPr>
        </p:nvGraphicFramePr>
        <p:xfrm>
          <a:off x="97" y="-27383"/>
          <a:ext cx="9130123" cy="7396154"/>
        </p:xfrm>
        <a:graphic>
          <a:graphicData uri="http://schemas.openxmlformats.org/drawingml/2006/table">
            <a:tbl>
              <a:tblPr/>
              <a:tblGrid>
                <a:gridCol w="608388"/>
                <a:gridCol w="787983"/>
                <a:gridCol w="787983"/>
                <a:gridCol w="892339"/>
                <a:gridCol w="859617"/>
                <a:gridCol w="859617"/>
                <a:gridCol w="931252"/>
                <a:gridCol w="644714"/>
                <a:gridCol w="1328341"/>
                <a:gridCol w="1200904"/>
                <a:gridCol w="228985"/>
              </a:tblGrid>
              <a:tr h="822983"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成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功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大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學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經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濟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系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第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一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階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段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anchorCtr="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代碼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392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審查資料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1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7190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名額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英文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*1.25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面試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30%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0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21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要求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數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*1.25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甄選總成績同分參酌之順序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74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63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96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一、面試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二、學測數學</a:t>
                      </a: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三、學測英文級分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四、學測國文級分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95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原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住民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293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同級分超額篩選方式</a:t>
                      </a:r>
                      <a:endParaRPr lang="zh-TW" altLang="en-US" sz="19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003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費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53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38108" marB="3810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zh-TW" altLang="en-US" sz="23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一、學測國文、英文、數</a:t>
                      </a:r>
                      <a:r>
                        <a:rPr lang="en-US" altLang="zh-TW" sz="23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23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之級分總和　二、學測數學</a:t>
                      </a:r>
                      <a:r>
                        <a:rPr lang="en-US" altLang="zh-TW" sz="23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23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級分　三、學測英文級分　四、學測國文級分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492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0531" name="AutoShape 1091"/>
          <p:cNvSpPr>
            <a:spLocks noChangeArrowheads="1"/>
          </p:cNvSpPr>
          <p:nvPr/>
        </p:nvSpPr>
        <p:spPr bwMode="auto">
          <a:xfrm>
            <a:off x="2699794" y="4240906"/>
            <a:ext cx="2519363" cy="1655764"/>
          </a:xfrm>
          <a:prstGeom prst="wedgeRectCallout">
            <a:avLst>
              <a:gd name="adj1" fmla="val -76602"/>
              <a:gd name="adj2" fmla="val -2067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確定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招生名額</a:t>
            </a:r>
          </a:p>
        </p:txBody>
      </p:sp>
      <p:sp>
        <p:nvSpPr>
          <p:cNvPr id="190532" name="AutoShape 1092"/>
          <p:cNvSpPr>
            <a:spLocks noChangeArrowheads="1"/>
          </p:cNvSpPr>
          <p:nvPr/>
        </p:nvSpPr>
        <p:spPr bwMode="auto">
          <a:xfrm>
            <a:off x="6335712" y="1677822"/>
            <a:ext cx="2808288" cy="1527175"/>
          </a:xfrm>
          <a:prstGeom prst="wedgeRectCallout">
            <a:avLst>
              <a:gd name="adj1" fmla="val -115856"/>
              <a:gd name="adj2" fmla="val -13069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先尋找倍數最大的</a:t>
            </a:r>
          </a:p>
        </p:txBody>
      </p:sp>
      <p:sp>
        <p:nvSpPr>
          <p:cNvPr id="190533" name="AutoShape 1093"/>
          <p:cNvSpPr>
            <a:spLocks noChangeArrowheads="1"/>
          </p:cNvSpPr>
          <p:nvPr/>
        </p:nvSpPr>
        <p:spPr bwMode="auto">
          <a:xfrm>
            <a:off x="6079554" y="4941170"/>
            <a:ext cx="2879725" cy="2376487"/>
          </a:xfrm>
          <a:prstGeom prst="wedgeRectCallout">
            <a:avLst>
              <a:gd name="adj1" fmla="val -105842"/>
              <a:gd name="adj2" fmla="val -14951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5.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倍數最小的就是第二階段的名額</a:t>
            </a:r>
          </a:p>
        </p:txBody>
      </p:sp>
      <p:sp>
        <p:nvSpPr>
          <p:cNvPr id="190541" name="AutoShape 1101"/>
          <p:cNvSpPr>
            <a:spLocks noChangeArrowheads="1"/>
          </p:cNvSpPr>
          <p:nvPr/>
        </p:nvSpPr>
        <p:spPr bwMode="auto">
          <a:xfrm>
            <a:off x="2" y="4759227"/>
            <a:ext cx="2519363" cy="2274887"/>
          </a:xfrm>
          <a:prstGeom prst="wedgeRectCallout">
            <a:avLst>
              <a:gd name="adj1" fmla="val 89634"/>
              <a:gd name="adj2" fmla="val -14363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先確定是否達到標準</a:t>
            </a:r>
          </a:p>
        </p:txBody>
      </p:sp>
      <p:sp>
        <p:nvSpPr>
          <p:cNvPr id="190543" name="Line 1103"/>
          <p:cNvSpPr>
            <a:spLocks noChangeShapeType="1"/>
          </p:cNvSpPr>
          <p:nvPr/>
        </p:nvSpPr>
        <p:spPr bwMode="auto">
          <a:xfrm rot="10800000">
            <a:off x="2051721" y="3169773"/>
            <a:ext cx="4027833" cy="2563484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0611" name="AutoShape 1171"/>
          <p:cNvSpPr>
            <a:spLocks noChangeArrowheads="1"/>
          </p:cNvSpPr>
          <p:nvPr/>
        </p:nvSpPr>
        <p:spPr bwMode="auto">
          <a:xfrm>
            <a:off x="6228186" y="3319365"/>
            <a:ext cx="2808287" cy="1439863"/>
          </a:xfrm>
          <a:prstGeom prst="wedgeRectCallout">
            <a:avLst>
              <a:gd name="adj1" fmla="val -109639"/>
              <a:gd name="adj2" fmla="val -1815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依次倍數篩選</a:t>
            </a:r>
          </a:p>
        </p:txBody>
      </p:sp>
      <p:sp>
        <p:nvSpPr>
          <p:cNvPr id="10" name="AutoShape 89"/>
          <p:cNvSpPr>
            <a:spLocks noChangeArrowheads="1"/>
          </p:cNvSpPr>
          <p:nvPr/>
        </p:nvSpPr>
        <p:spPr bwMode="auto">
          <a:xfrm>
            <a:off x="2807742" y="5472012"/>
            <a:ext cx="2303462" cy="1570037"/>
          </a:xfrm>
          <a:prstGeom prst="wedgeRectCallout">
            <a:avLst>
              <a:gd name="adj1" fmla="val 90778"/>
              <a:gd name="adj2" fmla="val -1589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6.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超額</a:t>
            </a:r>
            <a:endParaRPr kumimoji="1" lang="en-US" altLang="zh-TW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的比法</a:t>
            </a:r>
          </a:p>
        </p:txBody>
      </p:sp>
    </p:spTree>
    <p:extLst>
      <p:ext uri="{BB962C8B-B14F-4D97-AF65-F5344CB8AC3E}">
        <p14:creationId xmlns:p14="http://schemas.microsoft.com/office/powerpoint/2010/main" val="24898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31" grpId="0" animBg="1"/>
      <p:bldP spid="190532" grpId="0" animBg="1"/>
      <p:bldP spid="190533" grpId="0" animBg="1"/>
      <p:bldP spid="190541" grpId="0" animBg="1"/>
      <p:bldP spid="190543" grpId="0" animBg="1"/>
      <p:bldP spid="190611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17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2998990"/>
              </p:ext>
            </p:extLst>
          </p:nvPr>
        </p:nvGraphicFramePr>
        <p:xfrm>
          <a:off x="77352" y="59"/>
          <a:ext cx="9055086" cy="7152301"/>
        </p:xfrm>
        <a:graphic>
          <a:graphicData uri="http://schemas.openxmlformats.org/drawingml/2006/table">
            <a:tbl>
              <a:tblPr/>
              <a:tblGrid>
                <a:gridCol w="603725"/>
                <a:gridCol w="781942"/>
                <a:gridCol w="781942"/>
                <a:gridCol w="885499"/>
                <a:gridCol w="853028"/>
                <a:gridCol w="853028"/>
                <a:gridCol w="924114"/>
                <a:gridCol w="639771"/>
                <a:gridCol w="1318159"/>
                <a:gridCol w="1191699"/>
                <a:gridCol w="222179"/>
              </a:tblGrid>
              <a:tr h="828932">
                <a:tc rowSpan="10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個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請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代碼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004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392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國文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8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*1.00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10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審查資料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20%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rowSpan="10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7183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名額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英文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*1.25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面試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30%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05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90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10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要求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無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數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均標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*1.25 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甄選總成績同分參酌之順序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39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人數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63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622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一、面試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二、學測數學</a:t>
                      </a: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三、學測英文級分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四、學測國文級分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880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原住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民外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加名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額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26" marB="4572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88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同級分超額篩選方式</a:t>
                      </a:r>
                      <a:endParaRPr lang="zh-TW" altLang="en-US" sz="19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711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費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1500</a:t>
                      </a: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一、學測國文、英文、數</a:t>
                      </a:r>
                      <a:r>
                        <a:rPr lang="en-US" altLang="zh-TW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之級分總和　二、學測數學</a:t>
                      </a:r>
                      <a:r>
                        <a:rPr lang="en-US" altLang="zh-TW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級分　三、學測英文級分　四、學測國文級分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31" marB="45731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0490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1" marB="45731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8744" name="AutoShape 88"/>
          <p:cNvSpPr>
            <a:spLocks noChangeArrowheads="1"/>
          </p:cNvSpPr>
          <p:nvPr/>
        </p:nvSpPr>
        <p:spPr bwMode="auto">
          <a:xfrm>
            <a:off x="376943" y="5250935"/>
            <a:ext cx="2303462" cy="1439863"/>
          </a:xfrm>
          <a:prstGeom prst="wedgeRectCallout">
            <a:avLst>
              <a:gd name="adj1" fmla="val 141588"/>
              <a:gd name="adj2" fmla="val -31461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各科的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加權</a:t>
            </a:r>
          </a:p>
        </p:txBody>
      </p:sp>
      <p:sp>
        <p:nvSpPr>
          <p:cNvPr id="198745" name="AutoShape 89"/>
          <p:cNvSpPr>
            <a:spLocks noChangeArrowheads="1"/>
          </p:cNvSpPr>
          <p:nvPr/>
        </p:nvSpPr>
        <p:spPr bwMode="auto">
          <a:xfrm>
            <a:off x="899592" y="937115"/>
            <a:ext cx="2303462" cy="1570039"/>
          </a:xfrm>
          <a:prstGeom prst="wedgeRectCallout">
            <a:avLst>
              <a:gd name="adj1" fmla="val 161074"/>
              <a:gd name="adj2" fmla="val 9876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學科佔的百分比</a:t>
            </a:r>
          </a:p>
        </p:txBody>
      </p:sp>
      <p:sp>
        <p:nvSpPr>
          <p:cNvPr id="198746" name="AutoShape 90"/>
          <p:cNvSpPr>
            <a:spLocks noChangeArrowheads="1"/>
          </p:cNvSpPr>
          <p:nvPr/>
        </p:nvSpPr>
        <p:spPr bwMode="auto">
          <a:xfrm>
            <a:off x="3923928" y="836714"/>
            <a:ext cx="2303462" cy="1439863"/>
          </a:xfrm>
          <a:prstGeom prst="wedgeRectCallout">
            <a:avLst>
              <a:gd name="adj1" fmla="val 60890"/>
              <a:gd name="adj2" fmla="val -452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其他佔的百分比</a:t>
            </a:r>
          </a:p>
        </p:txBody>
      </p:sp>
      <p:sp>
        <p:nvSpPr>
          <p:cNvPr id="11" name="AutoShape 89"/>
          <p:cNvSpPr>
            <a:spLocks noChangeArrowheads="1"/>
          </p:cNvSpPr>
          <p:nvPr/>
        </p:nvSpPr>
        <p:spPr bwMode="auto">
          <a:xfrm>
            <a:off x="2915816" y="3356992"/>
            <a:ext cx="2303462" cy="1570037"/>
          </a:xfrm>
          <a:prstGeom prst="wedgeRectCallout">
            <a:avLst>
              <a:gd name="adj1" fmla="val 101535"/>
              <a:gd name="adj2" fmla="val -294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超額時的比法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9944" y="663945"/>
            <a:ext cx="553998" cy="19434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5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44" grpId="0" animBg="1"/>
      <p:bldP spid="198745" grpId="0" animBg="1"/>
      <p:bldP spid="19874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70" name="Group 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42633381"/>
              </p:ext>
            </p:extLst>
          </p:nvPr>
        </p:nvGraphicFramePr>
        <p:xfrm>
          <a:off x="539750" y="127003"/>
          <a:ext cx="8229600" cy="6778628"/>
        </p:xfrm>
        <a:graphic>
          <a:graphicData uri="http://schemas.openxmlformats.org/drawingml/2006/table">
            <a:tbl>
              <a:tblPr/>
              <a:tblGrid>
                <a:gridCol w="4127500"/>
                <a:gridCol w="4102100"/>
              </a:tblGrid>
              <a:tr h="10790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寄發</a:t>
                      </a:r>
                      <a:r>
                        <a:rPr lang="en-US" altLang="zh-TW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或公告</a:t>
                      </a:r>
                      <a:r>
                        <a:rPr lang="en-US" altLang="zh-TW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指定</a:t>
                      </a:r>
                      <a:b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900" b="1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項目甄試通知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113.4.3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9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43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繳交資料截止</a:t>
                      </a:r>
                      <a:endParaRPr kumimoji="1" lang="en-US" altLang="zh-TW" sz="3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113.5.7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76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90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指定項目甄試日期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113.5.17-18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榜示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113.5.30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總成績複查截止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113.5.30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0771" name="AutoShape 67"/>
          <p:cNvSpPr>
            <a:spLocks noChangeArrowheads="1"/>
          </p:cNvSpPr>
          <p:nvPr/>
        </p:nvSpPr>
        <p:spPr bwMode="auto">
          <a:xfrm>
            <a:off x="11958" y="3349021"/>
            <a:ext cx="3535193" cy="2275123"/>
          </a:xfrm>
          <a:prstGeom prst="wedgeRectCallout">
            <a:avLst>
              <a:gd name="adj1" fmla="val 112666"/>
              <a:gd name="adj2" fmla="val -11759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通知第一階段通過與繳交備審的時間</a:t>
            </a:r>
          </a:p>
        </p:txBody>
      </p:sp>
      <p:sp>
        <p:nvSpPr>
          <p:cNvPr id="200772" name="AutoShape 68"/>
          <p:cNvSpPr>
            <a:spLocks noChangeArrowheads="1"/>
          </p:cNvSpPr>
          <p:nvPr/>
        </p:nvSpPr>
        <p:spPr bwMode="auto">
          <a:xfrm>
            <a:off x="467546" y="260650"/>
            <a:ext cx="2884587" cy="2303599"/>
          </a:xfrm>
          <a:prstGeom prst="wedgeRectCallout">
            <a:avLst>
              <a:gd name="adj1" fmla="val 110357"/>
              <a:gd name="adj2" fmla="val 861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面試日期是否與他校有衝突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577926" y="1700808"/>
            <a:ext cx="2663825" cy="1422400"/>
          </a:xfrm>
          <a:prstGeom prst="wedgeRectCallout">
            <a:avLst>
              <a:gd name="adj1" fmla="val 140731"/>
              <a:gd name="adj2" fmla="val 1658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5.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該校的</a:t>
            </a:r>
            <a:endParaRPr kumimoji="1" lang="en-US" altLang="zh-TW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放榜日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9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71" grpId="0" animBg="1"/>
      <p:bldP spid="20077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6489"/>
            <a:ext cx="8467328" cy="1154099"/>
          </a:xfrm>
        </p:spPr>
        <p:txBody>
          <a:bodyPr>
            <a:noAutofit/>
          </a:bodyPr>
          <a:lstStyle/>
          <a:p>
            <a:r>
              <a:rPr lang="zh-TW" altLang="zh-TW" sz="5400" dirty="0"/>
              <a:t>學測成績出來後</a:t>
            </a:r>
            <a:r>
              <a:rPr lang="en-US" altLang="zh-TW" sz="5400" dirty="0" smtClean="0"/>
              <a:t>….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256584"/>
          </a:xfrm>
        </p:spPr>
        <p:txBody>
          <a:bodyPr>
            <a:noAutofit/>
          </a:bodyPr>
          <a:lstStyle/>
          <a:p>
            <a:pPr lvl="0"/>
            <a:r>
              <a:rPr lang="zh-TW" altLang="zh-TW" sz="4800" dirty="0"/>
              <a:t>分數出來之後：</a:t>
            </a:r>
            <a:r>
              <a:rPr lang="zh-TW" altLang="zh-TW" sz="4800" dirty="0" smtClean="0">
                <a:solidFill>
                  <a:srgbClr val="FFFF00"/>
                </a:solidFill>
              </a:rPr>
              <a:t>請</a:t>
            </a:r>
            <a:r>
              <a:rPr lang="zh-TW" altLang="en-US" sz="4800" dirty="0">
                <a:solidFill>
                  <a:srgbClr val="FFFF00"/>
                </a:solidFill>
              </a:rPr>
              <a:t>冷靜</a:t>
            </a:r>
            <a:r>
              <a:rPr lang="zh-TW" altLang="zh-TW" sz="4800" dirty="0" smtClean="0">
                <a:solidFill>
                  <a:srgbClr val="FFFF00"/>
                </a:solidFill>
              </a:rPr>
              <a:t>自己</a:t>
            </a:r>
            <a:r>
              <a:rPr lang="zh-TW" altLang="zh-TW" sz="4800" dirty="0">
                <a:solidFill>
                  <a:srgbClr val="FFFF00"/>
                </a:solidFill>
              </a:rPr>
              <a:t>的</a:t>
            </a:r>
            <a:r>
              <a:rPr lang="zh-TW" altLang="zh-TW" sz="4800" dirty="0" smtClean="0">
                <a:solidFill>
                  <a:srgbClr val="FFFF00"/>
                </a:solidFill>
              </a:rPr>
              <a:t>心</a:t>
            </a:r>
            <a:r>
              <a:rPr lang="zh-TW" altLang="en-US" sz="4800" dirty="0" smtClean="0">
                <a:solidFill>
                  <a:srgbClr val="FFFF00"/>
                </a:solidFill>
              </a:rPr>
              <a:t>情</a:t>
            </a:r>
            <a:r>
              <a:rPr lang="zh-TW" altLang="zh-TW" sz="4800" dirty="0" smtClean="0"/>
              <a:t>，</a:t>
            </a:r>
            <a:r>
              <a:rPr lang="zh-TW" altLang="zh-TW" sz="4800" b="1" dirty="0">
                <a:solidFill>
                  <a:srgbClr val="FFFF00"/>
                </a:solidFill>
              </a:rPr>
              <a:t>真誠的面對這個分數</a:t>
            </a:r>
            <a:r>
              <a:rPr lang="zh-TW" altLang="zh-TW" sz="4800" dirty="0" smtClean="0"/>
              <a:t>，</a:t>
            </a:r>
            <a:r>
              <a:rPr lang="zh-TW" altLang="en-US" sz="4800" dirty="0" smtClean="0"/>
              <a:t>不論是</a:t>
            </a:r>
            <a:r>
              <a:rPr lang="zh-TW" altLang="zh-TW" sz="4800" dirty="0" smtClean="0">
                <a:solidFill>
                  <a:schemeClr val="tx2"/>
                </a:solidFill>
              </a:rPr>
              <a:t>進步</a:t>
            </a:r>
            <a:r>
              <a:rPr lang="zh-TW" altLang="zh-TW" sz="4800" dirty="0"/>
              <a:t>或</a:t>
            </a:r>
            <a:r>
              <a:rPr lang="zh-TW" altLang="zh-TW" sz="4800" dirty="0" smtClean="0">
                <a:solidFill>
                  <a:schemeClr val="tx2"/>
                </a:solidFill>
              </a:rPr>
              <a:t>退步</a:t>
            </a:r>
            <a:r>
              <a:rPr lang="zh-TW" altLang="zh-TW" sz="4800" dirty="0" smtClean="0"/>
              <a:t>或</a:t>
            </a:r>
            <a:r>
              <a:rPr lang="zh-TW" altLang="zh-TW" sz="4800" dirty="0">
                <a:solidFill>
                  <a:schemeClr val="tx2"/>
                </a:solidFill>
              </a:rPr>
              <a:t>差不多</a:t>
            </a:r>
            <a:r>
              <a:rPr lang="zh-TW" altLang="zh-TW" sz="4800" dirty="0" smtClean="0"/>
              <a:t>，</a:t>
            </a:r>
            <a:r>
              <a:rPr lang="zh-TW" altLang="en-US" sz="4800" dirty="0" smtClean="0"/>
              <a:t>這個</a:t>
            </a:r>
            <a:r>
              <a:rPr lang="zh-TW" altLang="zh-TW" sz="4800" dirty="0" smtClean="0"/>
              <a:t>分數</a:t>
            </a:r>
            <a:r>
              <a:rPr lang="zh-TW" altLang="en-US" sz="4800" dirty="0" smtClean="0"/>
              <a:t>都是現在你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妳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這段日子</a:t>
            </a:r>
            <a:r>
              <a:rPr lang="en-US" altLang="zh-TW" sz="4800" dirty="0" smtClean="0">
                <a:solidFill>
                  <a:srgbClr val="FF0000"/>
                </a:solidFill>
              </a:rPr>
              <a:t>”</a:t>
            </a:r>
            <a:r>
              <a:rPr lang="zh-TW" altLang="en-US" sz="4800" dirty="0" smtClean="0">
                <a:solidFill>
                  <a:srgbClr val="FF0000"/>
                </a:solidFill>
              </a:rPr>
              <a:t>因</a:t>
            </a:r>
            <a:r>
              <a:rPr lang="en-US" altLang="zh-TW" sz="4800" dirty="0" smtClean="0">
                <a:solidFill>
                  <a:srgbClr val="FF0000"/>
                </a:solidFill>
              </a:rPr>
              <a:t>”</a:t>
            </a:r>
            <a:r>
              <a:rPr lang="zh-TW" altLang="en-US" sz="4800" dirty="0" smtClean="0"/>
              <a:t>生出來的</a:t>
            </a:r>
            <a:r>
              <a:rPr lang="en-US" altLang="zh-TW" sz="4800" dirty="0" smtClean="0"/>
              <a:t>”</a:t>
            </a:r>
            <a:r>
              <a:rPr lang="zh-TW" altLang="en-US" sz="4800" dirty="0" smtClean="0">
                <a:solidFill>
                  <a:srgbClr val="FF0000"/>
                </a:solidFill>
              </a:rPr>
              <a:t>果</a:t>
            </a:r>
            <a:r>
              <a:rPr lang="en-US" altLang="zh-TW" sz="4800" dirty="0" smtClean="0"/>
              <a:t>”</a:t>
            </a:r>
            <a:r>
              <a:rPr lang="zh-TW" altLang="en-US" sz="4800" dirty="0" smtClean="0"/>
              <a:t>，不論如何都要接受</a:t>
            </a:r>
            <a:r>
              <a:rPr lang="zh-TW" altLang="en-US" sz="4800" dirty="0"/>
              <a:t>它</a:t>
            </a:r>
            <a:r>
              <a:rPr lang="zh-TW" altLang="en-US" sz="4800" dirty="0" smtClean="0"/>
              <a:t>，因為這就是一個真實的成果。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5662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73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88100097"/>
              </p:ext>
            </p:extLst>
          </p:nvPr>
        </p:nvGraphicFramePr>
        <p:xfrm>
          <a:off x="0" y="260648"/>
          <a:ext cx="9144000" cy="6457741"/>
        </p:xfrm>
        <a:graphic>
          <a:graphicData uri="http://schemas.openxmlformats.org/drawingml/2006/table">
            <a:tbl>
              <a:tblPr/>
              <a:tblGrid>
                <a:gridCol w="900113"/>
                <a:gridCol w="935037"/>
                <a:gridCol w="7308850"/>
              </a:tblGrid>
              <a:tr h="4019389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審查</a:t>
                      </a:r>
                      <a:b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資料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項目：</a:t>
                      </a:r>
                    </a:p>
                    <a:p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修課紀錄</a:t>
                      </a:r>
                      <a:r>
                        <a:rPr kumimoji="1" lang="en-US" altLang="zh-TW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(A)</a:t>
                      </a:r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endParaRPr kumimoji="1" lang="en-US" altLang="zh-TW" sz="4000" b="0" i="0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課程學習成果</a:t>
                      </a:r>
                      <a:r>
                        <a:rPr kumimoji="1" lang="en-US" altLang="zh-TW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(B</a:t>
                      </a:r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en-US" altLang="zh-TW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E)</a:t>
                      </a:r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endParaRPr kumimoji="1" lang="en-US" altLang="zh-TW" sz="4000" b="0" i="0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多元表現</a:t>
                      </a:r>
                      <a:r>
                        <a:rPr kumimoji="1" lang="en-US" altLang="zh-TW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(M</a:t>
                      </a:r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en-US" altLang="zh-TW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N)</a:t>
                      </a:r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endParaRPr kumimoji="1" lang="en-US" altLang="zh-TW" sz="4000" b="0" i="0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學習歷程自述</a:t>
                      </a:r>
                      <a:r>
                        <a:rPr kumimoji="1" lang="en-US" altLang="zh-TW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(P</a:t>
                      </a:r>
                      <a:r>
                        <a:rPr kumimoji="1" lang="zh-TW" altLang="en-US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en-US" altLang="zh-TW" sz="40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Q)</a:t>
                      </a:r>
                      <a:endParaRPr kumimoji="1" lang="zh-TW" altLang="en-US" sz="4000" b="0" i="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3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說明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、於招生名額內優先錄取低收入戶及中低收入戶考生，至多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名。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zh-TW" altLang="en-US" sz="2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2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、面試於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113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年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5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月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17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日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五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)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下午及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113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年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5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月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18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日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六</a:t>
                      </a:r>
                      <a:r>
                        <a:rPr kumimoji="1" lang="en-US" altLang="zh-TW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)</a:t>
                      </a:r>
                      <a:r>
                        <a:rPr kumimoji="1" lang="zh-TW" altLang="en-US" sz="28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上午舉行。</a:t>
                      </a: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733" name="AutoShape 53"/>
          <p:cNvSpPr>
            <a:spLocks noChangeArrowheads="1"/>
          </p:cNvSpPr>
          <p:nvPr/>
        </p:nvSpPr>
        <p:spPr bwMode="auto">
          <a:xfrm>
            <a:off x="-20736" y="4123979"/>
            <a:ext cx="5096792" cy="2305051"/>
          </a:xfrm>
          <a:prstGeom prst="wedgeRectCallout">
            <a:avLst>
              <a:gd name="adj1" fmla="val -21484"/>
              <a:gd name="adj2" fmla="val -10113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審查資料的內容</a:t>
            </a:r>
            <a:endParaRPr kumimoji="1" lang="en-US" altLang="zh-TW" sz="4000" b="1" dirty="0" smtClean="0">
              <a:solidFill>
                <a:srgbClr val="3333FF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詳細的內容要到該科系的網頁查詢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)</a:t>
            </a:r>
            <a:endParaRPr kumimoji="1" lang="zh-TW" altLang="en-US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99734" name="AutoShape 54"/>
          <p:cNvSpPr>
            <a:spLocks noChangeArrowheads="1"/>
          </p:cNvSpPr>
          <p:nvPr/>
        </p:nvSpPr>
        <p:spPr bwMode="auto">
          <a:xfrm>
            <a:off x="5097040" y="2060849"/>
            <a:ext cx="3816350" cy="1568451"/>
          </a:xfrm>
          <a:prstGeom prst="wedgeRectCallout">
            <a:avLst>
              <a:gd name="adj1" fmla="val -38346"/>
              <a:gd name="adj2" fmla="val 1057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面試時間</a:t>
            </a:r>
            <a:endParaRPr kumimoji="1" lang="en-US" altLang="zh-TW" sz="4000" b="1" dirty="0" smtClean="0">
              <a:solidFill>
                <a:srgbClr val="3333FF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的安排</a:t>
            </a:r>
          </a:p>
        </p:txBody>
      </p:sp>
    </p:spTree>
    <p:extLst>
      <p:ext uri="{BB962C8B-B14F-4D97-AF65-F5344CB8AC3E}">
        <p14:creationId xmlns:p14="http://schemas.microsoft.com/office/powerpoint/2010/main" val="210501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33" grpId="0" animBg="1"/>
      <p:bldP spid="1997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845" name="Group 33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1025068"/>
              </p:ext>
            </p:extLst>
          </p:nvPr>
        </p:nvGraphicFramePr>
        <p:xfrm>
          <a:off x="0" y="-100473"/>
          <a:ext cx="9114958" cy="7129873"/>
        </p:xfrm>
        <a:graphic>
          <a:graphicData uri="http://schemas.openxmlformats.org/drawingml/2006/table">
            <a:tbl>
              <a:tblPr/>
              <a:tblGrid>
                <a:gridCol w="555748"/>
                <a:gridCol w="699831"/>
                <a:gridCol w="701546"/>
                <a:gridCol w="933108"/>
                <a:gridCol w="933108"/>
                <a:gridCol w="389367"/>
                <a:gridCol w="1089198"/>
                <a:gridCol w="845630"/>
                <a:gridCol w="1502100"/>
                <a:gridCol w="1220249"/>
                <a:gridCol w="245073"/>
              </a:tblGrid>
              <a:tr h="1056871">
                <a:tc rowSpan="8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國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醫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 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系 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第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一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階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段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代碼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052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國文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8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審查資料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20%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8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141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名額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152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面談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30%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5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要求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無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數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A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甄選總成績同分參酌之順序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443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人數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456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社會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一、面談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二、學測國英數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自之級分總和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三、學測自然級分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四、學測英文級分</a:t>
                      </a:r>
                      <a:endParaRPr kumimoji="1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1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原住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民外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加名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14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自然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*1.25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8050" marB="3805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8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同級分超額篩選方式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738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一、學測國文、英文、數學</a:t>
                      </a:r>
                      <a:r>
                        <a:rPr lang="en-US" altLang="zh-TW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、自然之級分總和　</a:t>
                      </a:r>
                      <a:endParaRPr lang="en-US" altLang="zh-TW" sz="19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二、學測自然級分　</a:t>
                      </a:r>
                      <a:endParaRPr lang="en-US" altLang="zh-TW" sz="19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三、學測英文級分　</a:t>
                      </a:r>
                      <a:endParaRPr lang="en-US" altLang="zh-TW" sz="1900" b="1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四、學測數學</a:t>
                      </a:r>
                      <a:r>
                        <a:rPr lang="en-US" altLang="zh-TW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19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5479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費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1100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英聽</a:t>
                      </a:r>
                      <a:r>
                        <a:rPr kumimoji="1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B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級</a:t>
                      </a:r>
                      <a:r>
                        <a:rPr kumimoji="1" lang="en-US" altLang="zh-TW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2847" name="AutoShape 335"/>
          <p:cNvSpPr>
            <a:spLocks noChangeArrowheads="1"/>
          </p:cNvSpPr>
          <p:nvPr/>
        </p:nvSpPr>
        <p:spPr bwMode="auto">
          <a:xfrm>
            <a:off x="0" y="3356993"/>
            <a:ext cx="2195736" cy="2320884"/>
          </a:xfrm>
          <a:prstGeom prst="wedgeRectCallout">
            <a:avLst>
              <a:gd name="adj1" fmla="val 93151"/>
              <a:gd name="adj2" fmla="val -11316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先確定是否達到標準</a:t>
            </a:r>
          </a:p>
        </p:txBody>
      </p:sp>
      <p:sp>
        <p:nvSpPr>
          <p:cNvPr id="192848" name="AutoShape 336"/>
          <p:cNvSpPr>
            <a:spLocks noChangeArrowheads="1"/>
          </p:cNvSpPr>
          <p:nvPr/>
        </p:nvSpPr>
        <p:spPr bwMode="auto">
          <a:xfrm>
            <a:off x="-15799" y="2659009"/>
            <a:ext cx="2519363" cy="1620839"/>
          </a:xfrm>
          <a:prstGeom prst="wedgeRectCallout">
            <a:avLst>
              <a:gd name="adj1" fmla="val 15308"/>
              <a:gd name="adj2" fmla="val -10783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確定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招生名額</a:t>
            </a:r>
          </a:p>
        </p:txBody>
      </p:sp>
      <p:sp>
        <p:nvSpPr>
          <p:cNvPr id="192849" name="AutoShape 337"/>
          <p:cNvSpPr>
            <a:spLocks noChangeArrowheads="1"/>
          </p:cNvSpPr>
          <p:nvPr/>
        </p:nvSpPr>
        <p:spPr bwMode="auto">
          <a:xfrm>
            <a:off x="4499994" y="2237743"/>
            <a:ext cx="2808287" cy="1555751"/>
          </a:xfrm>
          <a:prstGeom prst="wedgeRectCallout">
            <a:avLst>
              <a:gd name="adj1" fmla="val -63466"/>
              <a:gd name="adj2" fmla="val 11541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再尋找倍數最大的</a:t>
            </a:r>
          </a:p>
        </p:txBody>
      </p:sp>
      <p:sp>
        <p:nvSpPr>
          <p:cNvPr id="192851" name="AutoShape 339"/>
          <p:cNvSpPr>
            <a:spLocks noChangeArrowheads="1"/>
          </p:cNvSpPr>
          <p:nvPr/>
        </p:nvSpPr>
        <p:spPr bwMode="auto">
          <a:xfrm>
            <a:off x="5724130" y="2489"/>
            <a:ext cx="2879725" cy="2417763"/>
          </a:xfrm>
          <a:prstGeom prst="wedgeRectCallout">
            <a:avLst>
              <a:gd name="adj1" fmla="val -108480"/>
              <a:gd name="adj2" fmla="val 409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倍數最小的就是第二階段的名額</a:t>
            </a:r>
          </a:p>
        </p:txBody>
      </p:sp>
      <p:sp>
        <p:nvSpPr>
          <p:cNvPr id="192852" name="Line 340"/>
          <p:cNvSpPr>
            <a:spLocks noChangeShapeType="1"/>
          </p:cNvSpPr>
          <p:nvPr/>
        </p:nvSpPr>
        <p:spPr bwMode="auto">
          <a:xfrm rot="10800000" flipV="1">
            <a:off x="1835696" y="2564905"/>
            <a:ext cx="2016224" cy="901427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AutoShape 89"/>
          <p:cNvSpPr>
            <a:spLocks noChangeArrowheads="1"/>
          </p:cNvSpPr>
          <p:nvPr/>
        </p:nvSpPr>
        <p:spPr bwMode="auto">
          <a:xfrm>
            <a:off x="2987826" y="5517234"/>
            <a:ext cx="2303463" cy="1570039"/>
          </a:xfrm>
          <a:prstGeom prst="wedgeRectCallout">
            <a:avLst>
              <a:gd name="adj1" fmla="val 86907"/>
              <a:gd name="adj2" fmla="val -2620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5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超額時的比法</a:t>
            </a:r>
          </a:p>
        </p:txBody>
      </p:sp>
    </p:spTree>
    <p:extLst>
      <p:ext uri="{BB962C8B-B14F-4D97-AF65-F5344CB8AC3E}">
        <p14:creationId xmlns:p14="http://schemas.microsoft.com/office/powerpoint/2010/main" val="26296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47" grpId="0" animBg="1"/>
      <p:bldP spid="192848" grpId="0" animBg="1"/>
      <p:bldP spid="192849" grpId="0" animBg="1"/>
      <p:bldP spid="192851" grpId="0" animBg="1"/>
      <p:bldP spid="19285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3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11778"/>
              </p:ext>
            </p:extLst>
          </p:nvPr>
        </p:nvGraphicFramePr>
        <p:xfrm>
          <a:off x="0" y="15"/>
          <a:ext cx="9114958" cy="7403760"/>
        </p:xfrm>
        <a:graphic>
          <a:graphicData uri="http://schemas.openxmlformats.org/drawingml/2006/table">
            <a:tbl>
              <a:tblPr/>
              <a:tblGrid>
                <a:gridCol w="555748"/>
                <a:gridCol w="699831"/>
                <a:gridCol w="701546"/>
                <a:gridCol w="933108"/>
                <a:gridCol w="933108"/>
                <a:gridCol w="389367"/>
                <a:gridCol w="1089198"/>
                <a:gridCol w="845630"/>
                <a:gridCol w="1502100"/>
                <a:gridCol w="1220249"/>
                <a:gridCol w="245073"/>
              </a:tblGrid>
              <a:tr h="1056871"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國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醫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大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 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藥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學</a:t>
                      </a:r>
                      <a:endParaRPr kumimoji="1" lang="en-US" altLang="zh-TW" sz="2400" b="1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系 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請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第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二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階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段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校系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代碼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052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國文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審查資料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20%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7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8141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招生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名額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152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英文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面談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30%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95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性別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要求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無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數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A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3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甄選總成績同分參酌之順序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2443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預計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人數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456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社會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一、面談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二、學測國英數</a:t>
                      </a:r>
                      <a:r>
                        <a:rPr kumimoji="1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自之級分總和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三、學測自然級分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四、學測英文級分</a:t>
                      </a:r>
                      <a:endPara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1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原住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民外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加名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額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14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自然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均標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*1.25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38050" marB="3805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 vMerge="1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T="45652" marB="45652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22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同級分超額篩選方式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286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費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1100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英聽</a:t>
                      </a:r>
                      <a:r>
                        <a:rPr kumimoji="1" lang="zh-TW" alt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B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級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-- </a:t>
                      </a: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一、學測國文、英文、數學</a:t>
                      </a:r>
                      <a:r>
                        <a:rPr lang="en-US" altLang="zh-TW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、自然之級分總和　</a:t>
                      </a:r>
                      <a:endParaRPr lang="en-US" altLang="zh-TW" sz="19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二、學測自然級分　</a:t>
                      </a:r>
                      <a:endParaRPr lang="en-US" altLang="zh-TW" sz="19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三、學測英文級分　</a:t>
                      </a:r>
                      <a:endParaRPr lang="en-US" altLang="zh-TW" sz="19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四、學測數學</a:t>
                      </a:r>
                      <a:r>
                        <a:rPr lang="en-US" altLang="zh-TW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TW" altLang="en-US" sz="19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級分</a:t>
                      </a: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60" marB="4566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651" name="AutoShape 91"/>
          <p:cNvSpPr>
            <a:spLocks noChangeArrowheads="1"/>
          </p:cNvSpPr>
          <p:nvPr/>
        </p:nvSpPr>
        <p:spPr bwMode="auto">
          <a:xfrm>
            <a:off x="0" y="5517233"/>
            <a:ext cx="2303462" cy="1700212"/>
          </a:xfrm>
          <a:prstGeom prst="wedgeRectCallout">
            <a:avLst>
              <a:gd name="adj1" fmla="val 148537"/>
              <a:gd name="adj2" fmla="val -26111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各科的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加權</a:t>
            </a:r>
          </a:p>
        </p:txBody>
      </p:sp>
      <p:sp>
        <p:nvSpPr>
          <p:cNvPr id="194652" name="AutoShape 92"/>
          <p:cNvSpPr>
            <a:spLocks noChangeArrowheads="1"/>
          </p:cNvSpPr>
          <p:nvPr/>
        </p:nvSpPr>
        <p:spPr bwMode="auto">
          <a:xfrm>
            <a:off x="3635896" y="908721"/>
            <a:ext cx="2303462" cy="1627187"/>
          </a:xfrm>
          <a:prstGeom prst="wedgeRectCallout">
            <a:avLst>
              <a:gd name="adj1" fmla="val 41574"/>
              <a:gd name="adj2" fmla="val 11032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學科佔的百分比</a:t>
            </a:r>
          </a:p>
        </p:txBody>
      </p:sp>
      <p:sp>
        <p:nvSpPr>
          <p:cNvPr id="194653" name="AutoShape 93"/>
          <p:cNvSpPr>
            <a:spLocks noChangeArrowheads="1"/>
          </p:cNvSpPr>
          <p:nvPr/>
        </p:nvSpPr>
        <p:spPr bwMode="auto">
          <a:xfrm>
            <a:off x="4211960" y="2348881"/>
            <a:ext cx="2303462" cy="1655764"/>
          </a:xfrm>
          <a:prstGeom prst="wedgeRectCallout">
            <a:avLst>
              <a:gd name="adj1" fmla="val 117385"/>
              <a:gd name="adj2" fmla="val -1310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其他佔的百分比</a:t>
            </a:r>
          </a:p>
        </p:txBody>
      </p:sp>
      <p:sp>
        <p:nvSpPr>
          <p:cNvPr id="7" name="AutoShape 93"/>
          <p:cNvSpPr>
            <a:spLocks noChangeArrowheads="1"/>
          </p:cNvSpPr>
          <p:nvPr/>
        </p:nvSpPr>
        <p:spPr bwMode="auto">
          <a:xfrm>
            <a:off x="2447764" y="3502756"/>
            <a:ext cx="2376264" cy="2028785"/>
          </a:xfrm>
          <a:prstGeom prst="wedgeRectCallout">
            <a:avLst>
              <a:gd name="adj1" fmla="val 108361"/>
              <a:gd name="adj2" fmla="val -390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kumimoji="1"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甄選總成績同分參酌之順序</a:t>
            </a:r>
          </a:p>
        </p:txBody>
      </p:sp>
    </p:spTree>
    <p:extLst>
      <p:ext uri="{BB962C8B-B14F-4D97-AF65-F5344CB8AC3E}">
        <p14:creationId xmlns:p14="http://schemas.microsoft.com/office/powerpoint/2010/main" val="11189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1" grpId="0" animBg="1"/>
      <p:bldP spid="194652" grpId="0" animBg="1"/>
      <p:bldP spid="19465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757" name="Group 17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94061808"/>
              </p:ext>
            </p:extLst>
          </p:nvPr>
        </p:nvGraphicFramePr>
        <p:xfrm>
          <a:off x="34926" y="5"/>
          <a:ext cx="9109074" cy="6741363"/>
        </p:xfrm>
        <a:graphic>
          <a:graphicData uri="http://schemas.openxmlformats.org/drawingml/2006/table">
            <a:tbl>
              <a:tblPr/>
              <a:tblGrid>
                <a:gridCol w="1440730"/>
                <a:gridCol w="1728192"/>
                <a:gridCol w="648072"/>
                <a:gridCol w="648072"/>
                <a:gridCol w="4644008"/>
              </a:tblGrid>
              <a:tr h="14325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寄發</a:t>
                      </a:r>
                      <a:endParaRPr kumimoji="1" lang="en-US" altLang="zh-TW" sz="2300" b="0" i="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甄試</a:t>
                      </a:r>
                      <a:endParaRPr kumimoji="1" lang="en-US" altLang="zh-TW" sz="2300" b="0" i="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3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通知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113.3.28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指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項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審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查</a:t>
                      </a:r>
                      <a:b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資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料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項目：修課紀錄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(A)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、課程學習成果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(D)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、多元表現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(F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G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I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M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N)</a:t>
                      </a: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、學習歷程自述</a:t>
                      </a:r>
                      <a:r>
                        <a:rPr kumimoji="1" lang="en-US" altLang="zh-TW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(P)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88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繳交</a:t>
                      </a:r>
                      <a:endParaRPr kumimoji="1" lang="en-US" altLang="zh-TW" sz="2900" b="0" i="0" kern="1200" dirty="0" smtClean="0"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截止</a:t>
                      </a:r>
                      <a:endParaRPr kumimoji="1" lang="en-US" altLang="zh-TW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113.5.8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64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甄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明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5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面談著重學生的人文素養、責任感、獨立性思考、同理心、語言溝通能力。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86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指定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甄試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日期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113.5.25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至</a:t>
                      </a:r>
                      <a:endParaRPr lang="en-US" altLang="zh-TW" sz="2900" b="0" i="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9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113.5.26</a:t>
                      </a:r>
                      <a:endParaRPr kumimoji="1" lang="en-US" altLang="zh-TW" sz="2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37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F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榜示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+mn-cs"/>
                        </a:rPr>
                        <a:t>111.5.31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備</a:t>
                      </a:r>
                      <a:endParaRPr kumimoji="1" lang="en-US" altLang="zh-TW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註</a:t>
                      </a:r>
                    </a:p>
                  </a:txBody>
                  <a:tcPr marL="91446" marR="91446" marT="45728" marB="45728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EF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marL="91446" marR="91446" marT="45728" marB="45728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4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</a:rPr>
                        <a:t>成績複查</a:t>
                      </a:r>
                      <a:endParaRPr lang="en-US" altLang="zh-TW" sz="23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300" dirty="0" smtClean="0">
                          <a:solidFill>
                            <a:schemeClr val="bg1"/>
                          </a:solidFill>
                        </a:rPr>
                        <a:t>截止</a:t>
                      </a:r>
                      <a:endParaRPr lang="zh-TW" alt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300" dirty="0">
                          <a:solidFill>
                            <a:schemeClr val="bg1"/>
                          </a:solidFill>
                        </a:rPr>
                        <a:t>111.6.2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759" name="AutoShape 175"/>
          <p:cNvSpPr>
            <a:spLocks noChangeArrowheads="1"/>
          </p:cNvSpPr>
          <p:nvPr/>
        </p:nvSpPr>
        <p:spPr bwMode="auto">
          <a:xfrm>
            <a:off x="1331640" y="5283357"/>
            <a:ext cx="2736304" cy="1584325"/>
          </a:xfrm>
          <a:prstGeom prst="wedgeRectCallout">
            <a:avLst>
              <a:gd name="adj1" fmla="val 55498"/>
              <a:gd name="adj2" fmla="val -26277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審查資料的內容</a:t>
            </a:r>
          </a:p>
        </p:txBody>
      </p:sp>
      <p:sp>
        <p:nvSpPr>
          <p:cNvPr id="195762" name="AutoShape 178"/>
          <p:cNvSpPr>
            <a:spLocks noChangeArrowheads="1"/>
          </p:cNvSpPr>
          <p:nvPr/>
        </p:nvSpPr>
        <p:spPr bwMode="auto">
          <a:xfrm>
            <a:off x="5084342" y="3284985"/>
            <a:ext cx="2808287" cy="2333059"/>
          </a:xfrm>
          <a:prstGeom prst="wedgeRectCallout">
            <a:avLst>
              <a:gd name="adj1" fmla="val -133702"/>
              <a:gd name="adj2" fmla="val -1804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3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面試日期是否與其他大學衝突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AutoShape 178"/>
          <p:cNvSpPr>
            <a:spLocks noChangeArrowheads="1"/>
          </p:cNvSpPr>
          <p:nvPr/>
        </p:nvSpPr>
        <p:spPr bwMode="auto">
          <a:xfrm>
            <a:off x="5274295" y="5243804"/>
            <a:ext cx="2439987" cy="1602613"/>
          </a:xfrm>
          <a:prstGeom prst="wedgeRectCallout">
            <a:avLst>
              <a:gd name="adj1" fmla="val -136814"/>
              <a:gd name="adj2" fmla="val -372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4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該校的</a:t>
            </a:r>
            <a:endParaRPr kumimoji="1" lang="en-US" altLang="zh-TW" sz="4000" b="1" dirty="0" smtClean="0">
              <a:solidFill>
                <a:srgbClr val="FF0000"/>
              </a:solidFill>
              <a:latin typeface="Arial" pitchFamily="34" charset="0"/>
              <a:ea typeface="標楷體" pitchFamily="65" charset="-12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放榜日</a:t>
            </a:r>
            <a:endParaRPr kumimoji="1" lang="zh-TW" altLang="en-US" sz="18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AutoShape 67"/>
          <p:cNvSpPr>
            <a:spLocks noChangeArrowheads="1"/>
          </p:cNvSpPr>
          <p:nvPr/>
        </p:nvSpPr>
        <p:spPr bwMode="auto">
          <a:xfrm>
            <a:off x="5076057" y="1124673"/>
            <a:ext cx="3535193" cy="2333059"/>
          </a:xfrm>
          <a:prstGeom prst="wedgeRectCallout">
            <a:avLst>
              <a:gd name="adj1" fmla="val -109806"/>
              <a:gd name="adj2" fmla="val -27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1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Arial" pitchFamily="34" charset="0"/>
                <a:ea typeface="標楷體" pitchFamily="65" charset="-120"/>
              </a:rPr>
              <a:t>通知第一階段通過與繳交備審的時間</a:t>
            </a:r>
          </a:p>
        </p:txBody>
      </p:sp>
    </p:spTree>
    <p:extLst>
      <p:ext uri="{BB962C8B-B14F-4D97-AF65-F5344CB8AC3E}">
        <p14:creationId xmlns:p14="http://schemas.microsoft.com/office/powerpoint/2010/main" val="6764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59" grpId="0" animBg="1"/>
      <p:bldP spid="195762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732" name="Group 5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16208519"/>
              </p:ext>
            </p:extLst>
          </p:nvPr>
        </p:nvGraphicFramePr>
        <p:xfrm>
          <a:off x="0" y="-86332"/>
          <a:ext cx="9144000" cy="7505120"/>
        </p:xfrm>
        <a:graphic>
          <a:graphicData uri="http://schemas.openxmlformats.org/drawingml/2006/table">
            <a:tbl>
              <a:tblPr/>
              <a:tblGrid>
                <a:gridCol w="900113"/>
                <a:gridCol w="935037"/>
                <a:gridCol w="7308850"/>
              </a:tblGrid>
              <a:tr h="523440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指定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項目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內容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審查</a:t>
                      </a:r>
                      <a:b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endParaRPr kumimoji="1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資料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項目：修課紀錄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(A)</a:t>
                      </a: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、課程學習成果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(D)</a:t>
                      </a: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、多元表現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(F</a:t>
                      </a: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G</a:t>
                      </a: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I</a:t>
                      </a: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M</a:t>
                      </a: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N)</a:t>
                      </a:r>
                      <a:r>
                        <a:rPr kumimoji="1" lang="zh-TW" altLang="en-US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、學習歷程自述</a:t>
                      </a:r>
                      <a:r>
                        <a:rPr kumimoji="1" lang="en-US" altLang="zh-TW" sz="5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(P)</a:t>
                      </a:r>
                      <a:endParaRPr kumimoji="1" lang="en-US" altLang="zh-TW" sz="6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7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甄試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說明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kumimoji="1" lang="zh-TW" altLang="en-US" sz="29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面談著重學生的人文素養、責任感、獨立性思考、同理心、語言溝通能力。</a:t>
                      </a:r>
                      <a:endParaRPr kumimoji="1" lang="en-US" altLang="zh-TW" sz="2900" b="0" i="0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kumimoji="1" lang="zh-TW" altLang="en-US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本系於招生名額內優先錄取低收入戶考生</a:t>
                      </a:r>
                      <a:r>
                        <a:rPr kumimoji="1" lang="en-US" altLang="zh-TW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kumimoji="1" lang="zh-TW" altLang="en-US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名。</a:t>
                      </a:r>
                      <a:endParaRPr kumimoji="1" lang="en-US" altLang="zh-TW" sz="1700" b="0" i="0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kumimoji="1" lang="zh-TW" altLang="en-US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請</a:t>
                      </a:r>
                      <a:r>
                        <a:rPr kumimoji="1" lang="en-US" altLang="zh-TW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111.3.31</a:t>
                      </a:r>
                      <a:r>
                        <a:rPr kumimoji="1" lang="zh-TW" altLang="en-US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至大學甄選入學委員會網頁，確認是否通過本校各學系第一階段篩選，不另紙本通知。</a:t>
                      </a:r>
                      <a:endParaRPr kumimoji="1" lang="en-US" altLang="zh-TW" sz="1700" b="0" i="0" kern="120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kumimoji="1" lang="zh-TW" altLang="en-US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本校第二階段指定項目甄試網路報名時間、繳費方式等相關規定及面談時段將於</a:t>
                      </a:r>
                      <a:r>
                        <a:rPr kumimoji="1" lang="en-US" altLang="zh-TW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111.3.31</a:t>
                      </a:r>
                      <a:r>
                        <a:rPr kumimoji="1" lang="zh-TW" altLang="en-US" sz="1700" b="0" i="0" kern="1200" dirty="0" smtClean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中午公告於本校招生資訊網頁</a:t>
                      </a:r>
                      <a:endParaRPr kumimoji="1" lang="zh-TW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733" name="AutoShape 53"/>
          <p:cNvSpPr>
            <a:spLocks noChangeArrowheads="1"/>
          </p:cNvSpPr>
          <p:nvPr/>
        </p:nvSpPr>
        <p:spPr bwMode="auto">
          <a:xfrm>
            <a:off x="27" y="2701424"/>
            <a:ext cx="1908175" cy="2305051"/>
          </a:xfrm>
          <a:prstGeom prst="wedgeRectCallout">
            <a:avLst>
              <a:gd name="adj1" fmla="val 51718"/>
              <a:gd name="adj2" fmla="val -91391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1.</a:t>
            </a: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審查資料的內容</a:t>
            </a:r>
          </a:p>
        </p:txBody>
      </p:sp>
      <p:sp>
        <p:nvSpPr>
          <p:cNvPr id="199734" name="AutoShape 54"/>
          <p:cNvSpPr>
            <a:spLocks noChangeArrowheads="1"/>
          </p:cNvSpPr>
          <p:nvPr/>
        </p:nvSpPr>
        <p:spPr bwMode="auto">
          <a:xfrm>
            <a:off x="5305395" y="3608360"/>
            <a:ext cx="3816350" cy="1568451"/>
          </a:xfrm>
          <a:prstGeom prst="wedgeRectCallout">
            <a:avLst>
              <a:gd name="adj1" fmla="val -68069"/>
              <a:gd name="adj2" fmla="val 4377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zh-TW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1" lang="zh-TW" altLang="en-US" sz="4000" b="1" dirty="0" smtClean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面試的</a:t>
            </a:r>
            <a:r>
              <a:rPr kumimoji="1" lang="zh-TW" altLang="en-US" sz="4000" b="1" dirty="0">
                <a:solidFill>
                  <a:srgbClr val="3333FF"/>
                </a:solidFill>
                <a:latin typeface="Arial" pitchFamily="34" charset="0"/>
                <a:ea typeface="標楷體" pitchFamily="65" charset="-120"/>
              </a:rPr>
              <a:t>解釋</a:t>
            </a:r>
            <a:endParaRPr kumimoji="1" lang="zh-TW" altLang="en-US" sz="4000" b="1" dirty="0" smtClean="0">
              <a:solidFill>
                <a:srgbClr val="3333FF"/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36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33" grpId="0" animBg="1"/>
      <p:bldP spid="1997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xmlns="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975A7913-B87D-49BC-95E4-4B8A83D461EA}"/>
              </a:ext>
            </a:extLst>
          </p:cNvPr>
          <p:cNvGrpSpPr/>
          <p:nvPr/>
        </p:nvGrpSpPr>
        <p:grpSpPr>
          <a:xfrm>
            <a:off x="223847" y="1650448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:a16="http://schemas.microsoft.com/office/drawing/2014/main" xmlns="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9269C1CF-8F5A-4D8C-8031-7E7963A1071B}"/>
              </a:ext>
            </a:extLst>
          </p:cNvPr>
          <p:cNvSpPr txBox="1"/>
          <p:nvPr/>
        </p:nvSpPr>
        <p:spPr>
          <a:xfrm>
            <a:off x="1200442" y="1674416"/>
            <a:ext cx="754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第二步 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 使用落點分析</a:t>
            </a:r>
            <a:endParaRPr lang="zh-TW" altLang="en-US" sz="4000" b="1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773" y="2914149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2">
            <a:extLst>
              <a:ext uri="{FF2B5EF4-FFF2-40B4-BE49-F238E27FC236}">
                <a16:creationId xmlns:a16="http://schemas.microsoft.com/office/drawing/2014/main" xmlns="" id="{D4ABCA9D-D1B5-48C6-86B3-959C885C5D02}"/>
              </a:ext>
            </a:extLst>
          </p:cNvPr>
          <p:cNvSpPr txBox="1"/>
          <p:nvPr/>
        </p:nvSpPr>
        <p:spPr>
          <a:xfrm>
            <a:off x="1419798" y="2558422"/>
            <a:ext cx="6176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善用免費的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/>
              </a:rPr>
              <a:t>落點</a:t>
            </a: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，再加上自己的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/>
              </a:rPr>
              <a:t>驗算</a:t>
            </a: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，會更方便預測。</a:t>
            </a:r>
            <a:endParaRPr lang="en-US" altLang="zh-TW" sz="4000" dirty="0" smtClean="0">
              <a:solidFill>
                <a:srgbClr val="2F1932"/>
              </a:solidFill>
              <a:latin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207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19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872" cy="4248472"/>
          </a:xfrm>
        </p:spPr>
        <p:txBody>
          <a:bodyPr/>
          <a:lstStyle/>
          <a:p>
            <a:pPr algn="ctr"/>
            <a:r>
              <a:rPr lang="zh-TW" altLang="en-US" sz="6000" dirty="0" smtClean="0"/>
              <a:t>落點分析：</a:t>
            </a:r>
            <a:r>
              <a:rPr lang="zh-TW" altLang="en-US" sz="6000" dirty="0" smtClean="0">
                <a:hlinkClick r:id="rId2"/>
              </a:rPr>
              <a:t>交叉</a:t>
            </a:r>
            <a:r>
              <a:rPr lang="zh-TW" altLang="en-US" sz="6000" dirty="0">
                <a:hlinkClick r:id="rId2"/>
              </a:rPr>
              <a:t>查</a:t>
            </a:r>
            <a:r>
              <a:rPr lang="zh-TW" altLang="en-US" sz="6000" dirty="0" smtClean="0">
                <a:hlinkClick r:id="rId2"/>
              </a:rPr>
              <a:t>榜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en-US" altLang="zh-TW" sz="4000" dirty="0">
                <a:hlinkClick r:id="rId2"/>
              </a:rPr>
              <a:t>https://www.com.tw/p.html</a:t>
            </a:r>
            <a:r>
              <a:rPr lang="zh-TW" altLang="en-US" sz="4000" dirty="0" smtClean="0">
                <a:hlinkClick r:id="rId2"/>
              </a:rPr>
              <a:t>                         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zh-TW" altLang="en-US" sz="6000" dirty="0"/>
              <a:t> </a:t>
            </a:r>
            <a:r>
              <a:rPr lang="zh-TW" altLang="en-US" sz="6000" dirty="0" smtClean="0"/>
              <a:t>                      免費的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987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2699" r="25000" b="26349"/>
          <a:stretch/>
        </p:blipFill>
        <p:spPr bwMode="auto">
          <a:xfrm>
            <a:off x="-14536" y="404664"/>
            <a:ext cx="9158536" cy="61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2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/>
          <a:lstStyle/>
          <a:p>
            <a:r>
              <a:rPr lang="en-US" altLang="zh-TW" sz="4000" dirty="0">
                <a:solidFill>
                  <a:srgbClr val="FFFF00"/>
                </a:solidFill>
              </a:rPr>
              <a:t>【</a:t>
            </a:r>
            <a:r>
              <a:rPr lang="en-US" altLang="zh-TW" sz="4000" dirty="0" smtClean="0">
                <a:solidFill>
                  <a:srgbClr val="FFFF00"/>
                </a:solidFill>
              </a:rPr>
              <a:t>113</a:t>
            </a:r>
            <a:r>
              <a:rPr lang="zh-TW" altLang="en-US" sz="4000" dirty="0" smtClean="0">
                <a:solidFill>
                  <a:srgbClr val="FFFF00"/>
                </a:solidFill>
              </a:rPr>
              <a:t>學</a:t>
            </a:r>
            <a:r>
              <a:rPr lang="zh-TW" altLang="en-US" sz="4000" dirty="0">
                <a:solidFill>
                  <a:srgbClr val="FFFF00"/>
                </a:solidFill>
              </a:rPr>
              <a:t>測</a:t>
            </a:r>
            <a:r>
              <a:rPr lang="en-US" altLang="zh-TW" sz="4000" dirty="0">
                <a:solidFill>
                  <a:srgbClr val="FFFF00"/>
                </a:solidFill>
              </a:rPr>
              <a:t>】</a:t>
            </a:r>
            <a:r>
              <a:rPr lang="zh-TW" altLang="en-US" sz="4000" dirty="0">
                <a:solidFill>
                  <a:srgbClr val="FFFF00"/>
                </a:solidFill>
              </a:rPr>
              <a:t>簡單</a:t>
            </a:r>
            <a:r>
              <a:rPr lang="en-US" altLang="zh-TW" sz="4000" dirty="0">
                <a:solidFill>
                  <a:srgbClr val="FFFF00"/>
                </a:solidFill>
              </a:rPr>
              <a:t>3</a:t>
            </a:r>
            <a:r>
              <a:rPr lang="zh-TW" altLang="en-US" sz="4000" dirty="0">
                <a:solidFill>
                  <a:srgbClr val="FFFF00"/>
                </a:solidFill>
              </a:rPr>
              <a:t>步驟，</a:t>
            </a:r>
            <a:r>
              <a:rPr lang="zh-TW" altLang="en-US" sz="4000" dirty="0" smtClean="0">
                <a:solidFill>
                  <a:srgbClr val="FFFF00"/>
                </a:solidFill>
              </a:rPr>
              <a:t>自己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驗算</a:t>
            </a:r>
            <a:r>
              <a:rPr lang="zh-TW" altLang="en-US" sz="4000" dirty="0" smtClean="0">
                <a:solidFill>
                  <a:srgbClr val="FFFF00"/>
                </a:solidFill>
              </a:rPr>
              <a:t>落</a:t>
            </a:r>
            <a:r>
              <a:rPr lang="zh-TW" altLang="en-US" sz="4000" dirty="0" smtClean="0">
                <a:solidFill>
                  <a:srgbClr val="FFFF00"/>
                </a:solidFill>
              </a:rPr>
              <a:t>點</a:t>
            </a:r>
            <a:endParaRPr lang="zh-TW" altLang="en-US" sz="4000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4000" dirty="0"/>
              <a:t>拿到</a:t>
            </a:r>
            <a:r>
              <a:rPr lang="en-US" altLang="zh-TW" sz="4000" dirty="0" smtClean="0"/>
              <a:t>113</a:t>
            </a:r>
            <a:r>
              <a:rPr lang="zh-TW" altLang="en-US" sz="4000" dirty="0" smtClean="0"/>
              <a:t>學</a:t>
            </a:r>
            <a:r>
              <a:rPr lang="zh-TW" altLang="en-US" sz="4000" dirty="0"/>
              <a:t>測成績後，你也可以由學測科目組合的級分推算自已的成績落點。首先，必須準備自己報考學測科目組合</a:t>
            </a:r>
            <a:r>
              <a:rPr lang="en-US" altLang="zh-TW" sz="4000" dirty="0" smtClean="0"/>
              <a:t>113</a:t>
            </a:r>
            <a:r>
              <a:rPr lang="zh-TW" altLang="en-US" sz="4000" dirty="0" smtClean="0"/>
              <a:t>年</a:t>
            </a:r>
            <a:r>
              <a:rPr lang="zh-TW" altLang="en-US" sz="4000" dirty="0"/>
              <a:t>和</a:t>
            </a:r>
            <a:r>
              <a:rPr lang="en-US" altLang="zh-TW" sz="4000" dirty="0" smtClean="0"/>
              <a:t>112</a:t>
            </a:r>
            <a:r>
              <a:rPr lang="zh-TW" altLang="en-US" sz="4000" dirty="0" smtClean="0"/>
              <a:t>年</a:t>
            </a:r>
            <a:r>
              <a:rPr lang="zh-TW" altLang="en-US" sz="4000" dirty="0"/>
              <a:t>的級分累計人數表，再將兩者相比對，就可以找出自己在選填志願時的可能落點所在。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5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步驟</a:t>
            </a:r>
            <a:r>
              <a:rPr lang="en-US" altLang="zh-TW" sz="4800" b="1" dirty="0"/>
              <a:t>1</a:t>
            </a:r>
            <a:r>
              <a:rPr lang="zh-TW" altLang="en-US" sz="4800" b="1" dirty="0"/>
              <a:t>：下載人數累計</a:t>
            </a:r>
            <a:r>
              <a:rPr lang="zh-TW" altLang="en-US" sz="4800" b="1" dirty="0" smtClean="0"/>
              <a:t>表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/>
              <a:t>放在學校首頁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b="1" dirty="0">
                <a:hlinkClick r:id="rId2" action="ppaction://hlinkfile"/>
              </a:rPr>
              <a:t>★</a:t>
            </a:r>
            <a:r>
              <a:rPr lang="en-US" altLang="zh-TW" sz="2800" dirty="0" smtClean="0">
                <a:hlinkClick r:id="rId2" action="ppaction://hlinkfile"/>
              </a:rPr>
              <a:t>113</a:t>
            </a:r>
            <a:r>
              <a:rPr lang="zh-TW" altLang="en-US" sz="2800" dirty="0" smtClean="0">
                <a:hlinkClick r:id="rId2" action="ppaction://hlinkfile"/>
              </a:rPr>
              <a:t>學</a:t>
            </a:r>
            <a:r>
              <a:rPr lang="zh-TW" altLang="en-US" sz="2800" dirty="0">
                <a:hlinkClick r:id="rId2" action="ppaction://hlinkfile"/>
              </a:rPr>
              <a:t>測</a:t>
            </a:r>
            <a:r>
              <a:rPr lang="zh-TW" altLang="en-US" sz="2800" dirty="0" smtClean="0">
                <a:hlinkClick r:id="rId2" action="ppaction://hlinkfile"/>
              </a:rPr>
              <a:t>「</a:t>
            </a:r>
            <a:r>
              <a:rPr lang="en-US" altLang="zh-TW" sz="2800" dirty="0">
                <a:hlinkClick r:id="rId2" action="ppaction://hlinkfile"/>
              </a:rPr>
              <a:t>1</a:t>
            </a:r>
            <a:r>
              <a:rPr lang="zh-TW" altLang="en-US" sz="2800" dirty="0" smtClean="0">
                <a:hlinkClick r:id="rId2" action="ppaction://hlinkfile"/>
              </a:rPr>
              <a:t>至</a:t>
            </a:r>
            <a:r>
              <a:rPr lang="en-US" altLang="zh-TW" sz="2800" dirty="0">
                <a:hlinkClick r:id="rId2" action="ppaction://hlinkfile"/>
              </a:rPr>
              <a:t>4</a:t>
            </a:r>
            <a:r>
              <a:rPr lang="zh-TW" altLang="en-US" sz="2800" dirty="0">
                <a:hlinkClick r:id="rId2" action="ppaction://hlinkfile"/>
              </a:rPr>
              <a:t>科不同科目組合級分人數百分比累計表」</a:t>
            </a: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dirty="0"/>
              <a:t/>
            </a:r>
            <a:br>
              <a:rPr lang="zh-TW" altLang="en-US" sz="2800" dirty="0"/>
            </a:br>
            <a:r>
              <a:rPr lang="zh-TW" altLang="en-US" sz="2800" b="1" dirty="0">
                <a:hlinkClick r:id="rId3" action="ppaction://hlinkfile"/>
              </a:rPr>
              <a:t>★</a:t>
            </a:r>
            <a:r>
              <a:rPr lang="en-US" altLang="zh-TW" sz="2800" dirty="0" smtClean="0">
                <a:hlinkClick r:id="rId3" action="ppaction://hlinkfile"/>
              </a:rPr>
              <a:t>112</a:t>
            </a:r>
            <a:r>
              <a:rPr lang="zh-TW" altLang="en-US" sz="2800" dirty="0" smtClean="0">
                <a:hlinkClick r:id="rId3" action="ppaction://hlinkfile"/>
              </a:rPr>
              <a:t>學</a:t>
            </a:r>
            <a:r>
              <a:rPr lang="zh-TW" altLang="en-US" sz="2800" dirty="0">
                <a:hlinkClick r:id="rId3" action="ppaction://hlinkfile"/>
              </a:rPr>
              <a:t>測</a:t>
            </a:r>
            <a:r>
              <a:rPr lang="zh-TW" altLang="en-US" sz="2800" dirty="0" smtClean="0">
                <a:hlinkClick r:id="rId3" action="ppaction://hlinkfile"/>
              </a:rPr>
              <a:t>「</a:t>
            </a:r>
            <a:r>
              <a:rPr lang="en-US" altLang="zh-TW" sz="2800" dirty="0">
                <a:hlinkClick r:id="rId3" action="ppaction://hlinkfile"/>
              </a:rPr>
              <a:t>1</a:t>
            </a:r>
            <a:r>
              <a:rPr lang="zh-TW" altLang="en-US" sz="2800" dirty="0" smtClean="0">
                <a:hlinkClick r:id="rId3" action="ppaction://hlinkfile"/>
              </a:rPr>
              <a:t>至</a:t>
            </a:r>
            <a:r>
              <a:rPr lang="en-US" altLang="zh-TW" sz="2800" dirty="0">
                <a:hlinkClick r:id="rId3" action="ppaction://hlinkfile"/>
              </a:rPr>
              <a:t>4</a:t>
            </a:r>
            <a:r>
              <a:rPr lang="zh-TW" altLang="en-US" sz="2800" dirty="0">
                <a:hlinkClick r:id="rId3" action="ppaction://hlinkfile"/>
              </a:rPr>
              <a:t>科不同科目組合級分人數百分比累計表」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34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256584"/>
          </a:xfrm>
        </p:spPr>
        <p:txBody>
          <a:bodyPr>
            <a:noAutofit/>
          </a:bodyPr>
          <a:lstStyle/>
          <a:p>
            <a:pPr lvl="0"/>
            <a:r>
              <a:rPr lang="zh-TW" altLang="en-US" sz="4000" dirty="0" smtClean="0"/>
              <a:t>就先用這個分數算算看可以到哪個學校哪個科系</a:t>
            </a:r>
            <a:r>
              <a:rPr lang="zh-TW" altLang="zh-TW" sz="4000" dirty="0" smtClean="0"/>
              <a:t>，</a:t>
            </a:r>
            <a:r>
              <a:rPr lang="zh-TW" altLang="en-US" sz="4000" dirty="0" smtClean="0"/>
              <a:t>看看</a:t>
            </a:r>
            <a:r>
              <a:rPr lang="zh-TW" altLang="zh-TW" sz="4000" dirty="0" smtClean="0">
                <a:solidFill>
                  <a:srgbClr val="FF0000"/>
                </a:solidFill>
              </a:rPr>
              <a:t>是否</a:t>
            </a:r>
            <a:r>
              <a:rPr lang="zh-TW" altLang="zh-TW" sz="4000" dirty="0">
                <a:solidFill>
                  <a:srgbClr val="FF0000"/>
                </a:solidFill>
              </a:rPr>
              <a:t>會</a:t>
            </a:r>
            <a:r>
              <a:rPr lang="zh-TW" altLang="zh-TW" sz="4000" dirty="0" smtClean="0">
                <a:solidFill>
                  <a:srgbClr val="FF0000"/>
                </a:solidFill>
              </a:rPr>
              <a:t>遺憾</a:t>
            </a:r>
            <a:r>
              <a:rPr lang="zh-TW" altLang="en-US" sz="4000" dirty="0" smtClean="0">
                <a:solidFill>
                  <a:srgbClr val="FF0000"/>
                </a:solidFill>
              </a:rPr>
              <a:t>後悔</a:t>
            </a:r>
            <a:r>
              <a:rPr lang="zh-TW" altLang="zh-TW" sz="4000" dirty="0" smtClean="0"/>
              <a:t>，</a:t>
            </a:r>
            <a:r>
              <a:rPr lang="zh-TW" altLang="zh-TW" sz="4000" dirty="0"/>
              <a:t>如果不會，就</a:t>
            </a:r>
            <a:r>
              <a:rPr lang="zh-TW" altLang="zh-TW" sz="4000" dirty="0" smtClean="0"/>
              <a:t>試</a:t>
            </a:r>
            <a:r>
              <a:rPr lang="zh-TW" altLang="en-US" sz="4000" dirty="0" smtClean="0"/>
              <a:t>著</a:t>
            </a:r>
            <a:r>
              <a:rPr lang="zh-TW" altLang="zh-TW" sz="4000" dirty="0"/>
              <a:t>申請看看吧。如果心裡有</a:t>
            </a:r>
            <a:r>
              <a:rPr lang="zh-TW" altLang="zh-TW" sz="4000" dirty="0">
                <a:solidFill>
                  <a:schemeClr val="tx2"/>
                </a:solidFill>
              </a:rPr>
              <a:t>百般的</a:t>
            </a:r>
            <a:r>
              <a:rPr lang="zh-TW" altLang="zh-TW" sz="4000" dirty="0" smtClean="0">
                <a:solidFill>
                  <a:schemeClr val="tx2"/>
                </a:solidFill>
              </a:rPr>
              <a:t>掙扎</a:t>
            </a:r>
            <a:r>
              <a:rPr lang="zh-TW" altLang="en-US" sz="4000" dirty="0" smtClean="0">
                <a:solidFill>
                  <a:schemeClr val="tx2"/>
                </a:solidFill>
              </a:rPr>
              <a:t>與奮鬥</a:t>
            </a:r>
            <a:r>
              <a:rPr lang="zh-TW" altLang="en-US" sz="4000" dirty="0" smtClean="0"/>
              <a:t>的想法</a:t>
            </a:r>
            <a:r>
              <a:rPr lang="zh-TW" altLang="zh-TW" sz="4000" dirty="0" smtClean="0"/>
              <a:t>，</a:t>
            </a:r>
            <a:r>
              <a:rPr lang="zh-TW" altLang="zh-TW" sz="4000" dirty="0"/>
              <a:t>給</a:t>
            </a:r>
            <a:r>
              <a:rPr lang="zh-TW" altLang="zh-TW" sz="4000" dirty="0" smtClean="0"/>
              <a:t>自己</a:t>
            </a:r>
            <a:r>
              <a:rPr lang="zh-TW" altLang="en-US" sz="4000" dirty="0" smtClean="0"/>
              <a:t>一點</a:t>
            </a:r>
            <a:r>
              <a:rPr lang="zh-TW" altLang="zh-TW" sz="4000" dirty="0" smtClean="0"/>
              <a:t>時間</a:t>
            </a:r>
            <a:r>
              <a:rPr lang="zh-TW" altLang="zh-TW" sz="4000" dirty="0"/>
              <a:t>，好好的思考，</a:t>
            </a:r>
            <a:r>
              <a:rPr lang="zh-TW" altLang="zh-TW" sz="4000" b="1" dirty="0">
                <a:solidFill>
                  <a:srgbClr val="FFFF00"/>
                </a:solidFill>
              </a:rPr>
              <a:t>有捨才</a:t>
            </a:r>
            <a:r>
              <a:rPr lang="zh-TW" altLang="zh-TW" sz="4000" b="1" dirty="0" smtClean="0">
                <a:solidFill>
                  <a:srgbClr val="FFFF00"/>
                </a:solidFill>
              </a:rPr>
              <a:t>有得</a:t>
            </a:r>
            <a:r>
              <a:rPr lang="zh-TW" altLang="en-US" sz="4000" b="1" dirty="0" smtClean="0">
                <a:solidFill>
                  <a:srgbClr val="FFFF00"/>
                </a:solidFill>
              </a:rPr>
              <a:t>，</a:t>
            </a:r>
            <a:r>
              <a:rPr lang="zh-TW" altLang="en-US" sz="4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仍有分科的第二次機會</a:t>
            </a:r>
            <a:r>
              <a:rPr lang="zh-TW" altLang="en-US" sz="4000" dirty="0" smtClean="0"/>
              <a:t>。即使真的要重考一年，對一輩子的人生也只是一年而已。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1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/>
              <a:t>步驟</a:t>
            </a:r>
            <a:r>
              <a:rPr lang="en-US" altLang="zh-TW" sz="5400" b="1" dirty="0"/>
              <a:t>2</a:t>
            </a:r>
            <a:r>
              <a:rPr lang="zh-TW" altLang="en-US" sz="5400" b="1" dirty="0" smtClean="0"/>
              <a:t>：</a:t>
            </a:r>
            <a:r>
              <a:rPr lang="zh-TW" altLang="en-US" sz="5400" b="1" dirty="0"/>
              <a:t>找出去年級</a:t>
            </a:r>
            <a:r>
              <a:rPr lang="zh-TW" altLang="en-US" sz="5400" b="1" dirty="0" smtClean="0"/>
              <a:t>分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4800" dirty="0" smtClean="0"/>
              <a:t>再來</a:t>
            </a:r>
            <a:r>
              <a:rPr lang="zh-TW" altLang="en-US" sz="4800" dirty="0"/>
              <a:t>，看看自己的學測級分累計人數為多少，再找出</a:t>
            </a:r>
            <a:r>
              <a:rPr lang="en-US" altLang="zh-TW" sz="4800" dirty="0" smtClean="0"/>
              <a:t>112</a:t>
            </a:r>
            <a:r>
              <a:rPr lang="zh-TW" altLang="en-US" sz="4800" dirty="0" smtClean="0"/>
              <a:t>年</a:t>
            </a:r>
            <a:r>
              <a:rPr lang="zh-TW" altLang="en-US" sz="4800" dirty="0"/>
              <a:t>最相近的累計人數值，就可得知自己</a:t>
            </a:r>
            <a:r>
              <a:rPr lang="en-US" altLang="zh-TW" sz="4800" dirty="0" smtClean="0"/>
              <a:t>113</a:t>
            </a:r>
            <a:r>
              <a:rPr lang="zh-TW" altLang="en-US" sz="4800" dirty="0" smtClean="0"/>
              <a:t>學</a:t>
            </a:r>
            <a:r>
              <a:rPr lang="zh-TW" altLang="en-US" sz="4800" dirty="0"/>
              <a:t>測級分約等於</a:t>
            </a:r>
            <a:r>
              <a:rPr lang="en-US" altLang="zh-TW" sz="4800" dirty="0" smtClean="0"/>
              <a:t>112</a:t>
            </a:r>
            <a:r>
              <a:rPr lang="zh-TW" altLang="en-US" sz="4800" dirty="0" smtClean="0"/>
              <a:t>年</a:t>
            </a:r>
            <a:r>
              <a:rPr lang="zh-TW" altLang="en-US" sz="4800" dirty="0"/>
              <a:t>的幾級分了</a:t>
            </a:r>
            <a:r>
              <a:rPr lang="zh-TW" altLang="en-US" sz="4800" dirty="0" smtClean="0"/>
              <a:t>。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658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410200" cy="6858000"/>
          </a:xfrm>
        </p:spPr>
      </p:pic>
      <p:sp>
        <p:nvSpPr>
          <p:cNvPr id="18435" name="文字方塊 3"/>
          <p:cNvSpPr txBox="1">
            <a:spLocks noChangeArrowheads="1"/>
          </p:cNvSpPr>
          <p:nvPr/>
        </p:nvSpPr>
        <p:spPr bwMode="auto">
          <a:xfrm>
            <a:off x="1692275" y="2924175"/>
            <a:ext cx="2592388" cy="36988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0" y="106363"/>
            <a:ext cx="1512888" cy="3178175"/>
          </a:xfrm>
          <a:prstGeom prst="wedgeRoundRectCallout">
            <a:avLst>
              <a:gd name="adj1" fmla="val 59121"/>
              <a:gd name="adj2" fmla="val 4477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dirty="0">
                <a:solidFill>
                  <a:srgbClr val="FFFFFF"/>
                </a:solidFill>
              </a:rPr>
              <a:t>你的級分累計人數</a:t>
            </a:r>
          </a:p>
        </p:txBody>
      </p:sp>
      <p:sp>
        <p:nvSpPr>
          <p:cNvPr id="18437" name="文字方塊 6"/>
          <p:cNvSpPr txBox="1">
            <a:spLocks noChangeArrowheads="1"/>
          </p:cNvSpPr>
          <p:nvPr/>
        </p:nvSpPr>
        <p:spPr bwMode="auto">
          <a:xfrm>
            <a:off x="4437063" y="2133600"/>
            <a:ext cx="2590800" cy="3683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7624763" y="93663"/>
            <a:ext cx="1512887" cy="3178175"/>
          </a:xfrm>
          <a:prstGeom prst="wedgeRoundRectCallout">
            <a:avLst>
              <a:gd name="adj1" fmla="val -83318"/>
              <a:gd name="adj2" fmla="val 1791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dirty="0">
                <a:solidFill>
                  <a:srgbClr val="FFFFFF"/>
                </a:solidFill>
              </a:rPr>
              <a:t>該科系的級分累計人數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37063" y="375230"/>
            <a:ext cx="648072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112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92089" y="375231"/>
            <a:ext cx="6480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b="1" dirty="0" smtClean="0"/>
              <a:t>步驟</a:t>
            </a:r>
            <a:r>
              <a:rPr lang="en-US" altLang="zh-TW" sz="4400" b="1" dirty="0"/>
              <a:t>3</a:t>
            </a:r>
            <a:r>
              <a:rPr lang="zh-TW" altLang="en-US" sz="4400" b="1" dirty="0" smtClean="0"/>
              <a:t>：判斷夢幻、務實、保守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09600" y="2132856"/>
            <a:ext cx="7924800" cy="3582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dirty="0">
                <a:solidFill>
                  <a:srgbClr val="FF0000"/>
                </a:solidFill>
              </a:rPr>
              <a:t>夢幻* ？</a:t>
            </a:r>
            <a:r>
              <a:rPr lang="en-US" altLang="zh-TW" sz="4800" b="1" dirty="0">
                <a:solidFill>
                  <a:srgbClr val="FF0000"/>
                </a:solidFill>
              </a:rPr>
              <a:t>(-1)</a:t>
            </a:r>
          </a:p>
          <a:p>
            <a:pPr marL="0" indent="0" algn="ctr">
              <a:buNone/>
            </a:pPr>
            <a:r>
              <a:rPr lang="zh-TW" altLang="en-US" sz="4800" b="1" dirty="0"/>
              <a:t>務實* ？</a:t>
            </a:r>
            <a:r>
              <a:rPr lang="en-US" altLang="zh-TW" sz="4800" b="1" dirty="0"/>
              <a:t>(0,+1)</a:t>
            </a:r>
            <a:r>
              <a:rPr lang="zh-TW" altLang="en-US" sz="4800" b="1" dirty="0"/>
              <a:t>    </a:t>
            </a:r>
            <a:endParaRPr lang="en-US" altLang="zh-TW" sz="4800" b="1" dirty="0"/>
          </a:p>
          <a:p>
            <a:pPr marL="0" indent="0" algn="ctr">
              <a:buNone/>
            </a:pPr>
            <a:r>
              <a:rPr lang="zh-TW" altLang="en-US" sz="4800" b="1" dirty="0">
                <a:solidFill>
                  <a:schemeClr val="tx2"/>
                </a:solidFill>
              </a:rPr>
              <a:t>保險* ？ </a:t>
            </a:r>
            <a:r>
              <a:rPr lang="en-US" altLang="zh-TW" sz="4800" b="1" dirty="0">
                <a:solidFill>
                  <a:schemeClr val="tx2"/>
                </a:solidFill>
              </a:rPr>
              <a:t>(+2</a:t>
            </a:r>
            <a:r>
              <a:rPr lang="en-US" altLang="zh-TW" sz="4800" b="1" dirty="0" smtClean="0">
                <a:solidFill>
                  <a:schemeClr val="tx2"/>
                </a:solidFill>
              </a:rPr>
              <a:t>)</a:t>
            </a:r>
            <a:endParaRPr lang="zh-TW" alt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875"/>
            <a:ext cx="5410200" cy="6858000"/>
          </a:xfrm>
        </p:spPr>
      </p:pic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107950" y="3227388"/>
            <a:ext cx="2592388" cy="3683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460" name="文字方塊 6"/>
          <p:cNvSpPr txBox="1">
            <a:spLocks noChangeArrowheads="1"/>
          </p:cNvSpPr>
          <p:nvPr/>
        </p:nvSpPr>
        <p:spPr bwMode="auto">
          <a:xfrm>
            <a:off x="2843213" y="2163763"/>
            <a:ext cx="2665412" cy="36988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zh-TW" altLang="en-US" sz="1800" smtClean="0">
              <a:solidFill>
                <a:srgbClr val="FFFFFF"/>
              </a:solidFill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461" name="文字方塊 1"/>
          <p:cNvSpPr txBox="1">
            <a:spLocks noChangeArrowheads="1"/>
          </p:cNvSpPr>
          <p:nvPr/>
        </p:nvSpPr>
        <p:spPr bwMode="auto">
          <a:xfrm>
            <a:off x="5651500" y="1398588"/>
            <a:ext cx="1657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smtClean="0">
                <a:solidFill>
                  <a:srgbClr val="FF0000"/>
                </a:solidFill>
                <a:latin typeface="Arial" pitchFamily="34" charset="0"/>
                <a:ea typeface="新細明體" pitchFamily="18" charset="-120"/>
              </a:rPr>
              <a:t>夢幻</a:t>
            </a:r>
          </a:p>
        </p:txBody>
      </p:sp>
      <p:sp>
        <p:nvSpPr>
          <p:cNvPr id="19462" name="文字方塊 8"/>
          <p:cNvSpPr txBox="1">
            <a:spLocks noChangeArrowheads="1"/>
          </p:cNvSpPr>
          <p:nvPr/>
        </p:nvSpPr>
        <p:spPr bwMode="auto">
          <a:xfrm>
            <a:off x="5724525" y="2057400"/>
            <a:ext cx="16557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smtClean="0">
                <a:solidFill>
                  <a:srgbClr val="3333FF"/>
                </a:solidFill>
                <a:latin typeface="Arial" pitchFamily="34" charset="0"/>
                <a:ea typeface="文鼎海報體" pitchFamily="49" charset="-120"/>
              </a:rPr>
              <a:t>務實</a:t>
            </a:r>
          </a:p>
        </p:txBody>
      </p:sp>
      <p:sp>
        <p:nvSpPr>
          <p:cNvPr id="19463" name="文字方塊 9"/>
          <p:cNvSpPr txBox="1">
            <a:spLocks noChangeArrowheads="1"/>
          </p:cNvSpPr>
          <p:nvPr/>
        </p:nvSpPr>
        <p:spPr bwMode="auto">
          <a:xfrm>
            <a:off x="5940425" y="2705100"/>
            <a:ext cx="16557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zh-TW" altLang="en-US" sz="4000" b="1" smtClean="0">
                <a:solidFill>
                  <a:srgbClr val="000000"/>
                </a:solidFill>
                <a:latin typeface="Arial" pitchFamily="34" charset="0"/>
                <a:ea typeface="新細明體" pitchFamily="18" charset="-120"/>
              </a:rPr>
              <a:t>保守</a:t>
            </a:r>
          </a:p>
        </p:txBody>
      </p:sp>
      <p:sp>
        <p:nvSpPr>
          <p:cNvPr id="3" name="向上箭號 2"/>
          <p:cNvSpPr/>
          <p:nvPr/>
        </p:nvSpPr>
        <p:spPr>
          <a:xfrm>
            <a:off x="6954838" y="1174750"/>
            <a:ext cx="504825" cy="88265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7027863" y="2468563"/>
            <a:ext cx="468312" cy="8556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en-US">
              <a:solidFill>
                <a:srgbClr val="FFFF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1520" y="332666"/>
            <a:ext cx="648072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112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033700" y="316642"/>
            <a:ext cx="6480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00"/>
                </a:solidFill>
              </a:rPr>
              <a:t>113</a:t>
            </a:r>
            <a:endParaRPr lang="zh-TW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98565"/>
              </p:ext>
            </p:extLst>
          </p:nvPr>
        </p:nvGraphicFramePr>
        <p:xfrm>
          <a:off x="971561" y="836619"/>
          <a:ext cx="7777165" cy="197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800" u="none" strike="noStrike" dirty="0" smtClean="0">
                          <a:effectLst/>
                        </a:rPr>
                        <a:t>A</a:t>
                      </a:r>
                      <a:endParaRPr lang="zh-TW" altLang="en-US" sz="28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800" u="none" strike="noStrike" dirty="0" smtClean="0">
                          <a:effectLst/>
                        </a:rPr>
                        <a:t>B</a:t>
                      </a:r>
                      <a:endParaRPr lang="zh-TW" altLang="en-US" sz="2800" b="0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15</a:t>
                      </a:r>
                      <a:endParaRPr lang="zh-TW" altLang="en-US" sz="4000" dirty="0"/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A+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30275"/>
              </p:ext>
            </p:extLst>
          </p:nvPr>
        </p:nvGraphicFramePr>
        <p:xfrm>
          <a:off x="179512" y="3068960"/>
          <a:ext cx="8836664" cy="3344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7"/>
                <a:gridCol w="1870207"/>
                <a:gridCol w="3026338"/>
                <a:gridCol w="3148032"/>
              </a:tblGrid>
              <a:tr h="4670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              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上榜的                                                      </a:t>
                      </a:r>
                      <a:endParaRPr lang="zh-TW" altLang="en-US" sz="28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800" b="1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你的</a:t>
                      </a:r>
                      <a:endParaRPr lang="zh-TW" altLang="en-US" sz="2800" b="1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</a:t>
                      </a:r>
                      <a:endParaRPr lang="en-US" altLang="zh-TW" sz="28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中興大學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(3397)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endParaRPr lang="zh-TW" altLang="en-US" sz="28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(3258)</a:t>
                      </a:r>
                      <a:endParaRPr lang="zh-TW" altLang="en-US" sz="28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資訊科學</a:t>
                      </a:r>
                      <a:endParaRPr lang="en-US" altLang="zh-TW" sz="2800" b="1" i="0" u="none" strike="noStrike" dirty="0" smtClean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與工程學系</a:t>
                      </a:r>
                      <a:endParaRPr lang="zh-TW" altLang="en-US" sz="28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(5449)</a:t>
                      </a:r>
                      <a:endParaRPr lang="zh-TW" altLang="en-US" sz="28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endParaRPr lang="zh-TW" altLang="en-US" sz="28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</a:t>
                      </a:r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2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(4718)</a:t>
                      </a:r>
                      <a:endParaRPr lang="zh-TW" altLang="en-US" sz="28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國英數自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(3348)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 fontAlgn="b"/>
                      <a:endParaRPr lang="zh-TW" altLang="en-US" sz="23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國英數自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(3117)</a:t>
                      </a:r>
                      <a:endParaRPr lang="zh-TW" altLang="en-US" sz="24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xmlns="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975A7913-B87D-49BC-95E4-4B8A83D461EA}"/>
              </a:ext>
            </a:extLst>
          </p:cNvPr>
          <p:cNvGrpSpPr/>
          <p:nvPr/>
        </p:nvGrpSpPr>
        <p:grpSpPr>
          <a:xfrm>
            <a:off x="223847" y="1650448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:a16="http://schemas.microsoft.com/office/drawing/2014/main" xmlns="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9269C1CF-8F5A-4D8C-8031-7E7963A1071B}"/>
              </a:ext>
            </a:extLst>
          </p:cNvPr>
          <p:cNvSpPr txBox="1"/>
          <p:nvPr/>
        </p:nvSpPr>
        <p:spPr>
          <a:xfrm>
            <a:off x="1200442" y="1674416"/>
            <a:ext cx="754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第三步 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—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 擬定好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策略</a:t>
            </a:r>
            <a:r>
              <a:rPr lang="en-US" altLang="zh-TW" sz="4000" b="1" dirty="0" smtClean="0">
                <a:solidFill>
                  <a:srgbClr val="FFFFFF"/>
                </a:solidFill>
                <a:latin typeface="微軟正黑體" panose="020B0604030504040204" pitchFamily="34" charset="-120"/>
              </a:rPr>
              <a:t>”</a:t>
            </a:r>
            <a:endParaRPr lang="zh-TW" altLang="en-US" sz="4000" b="1" dirty="0">
              <a:solidFill>
                <a:srgbClr val="FFFF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773" y="2914149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文字方塊 12">
            <a:extLst>
              <a:ext uri="{FF2B5EF4-FFF2-40B4-BE49-F238E27FC236}">
                <a16:creationId xmlns:a16="http://schemas.microsoft.com/office/drawing/2014/main" xmlns="" id="{D4ABCA9D-D1B5-48C6-86B3-959C885C5D02}"/>
              </a:ext>
            </a:extLst>
          </p:cNvPr>
          <p:cNvSpPr txBox="1"/>
          <p:nvPr/>
        </p:nvSpPr>
        <p:spPr>
          <a:xfrm>
            <a:off x="1419798" y="2558422"/>
            <a:ext cx="617653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每個人都可以申請大學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/>
              </a:rPr>
              <a:t>六個</a:t>
            </a: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科系，科大</a:t>
            </a:r>
            <a:r>
              <a:rPr lang="zh-TW" altLang="en-US" sz="4400" b="1" dirty="0" smtClean="0">
                <a:solidFill>
                  <a:srgbClr val="FF0000"/>
                </a:solidFill>
                <a:latin typeface="微軟正黑體"/>
              </a:rPr>
              <a:t>六個</a:t>
            </a:r>
            <a:r>
              <a:rPr lang="zh-TW" altLang="en-US" sz="4000" dirty="0" smtClean="0">
                <a:solidFill>
                  <a:srgbClr val="2F1932"/>
                </a:solidFill>
                <a:latin typeface="微軟正黑體"/>
              </a:rPr>
              <a:t>科系，但是最後我們只能選擇一個科系就讀。</a:t>
            </a:r>
            <a:endParaRPr lang="en-US" altLang="zh-TW" sz="4000" dirty="0" smtClean="0">
              <a:solidFill>
                <a:srgbClr val="2F1932"/>
              </a:solidFill>
              <a:latin typeface="微軟正黑體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207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21446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26809"/>
              </p:ext>
            </p:extLst>
          </p:nvPr>
        </p:nvGraphicFramePr>
        <p:xfrm>
          <a:off x="467551" y="3297100"/>
          <a:ext cx="8438129" cy="3271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2218576"/>
                <a:gridCol w="1296144"/>
                <a:gridCol w="4189657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國立中興大學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115291" y="2529587"/>
            <a:ext cx="129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全通過</a:t>
            </a:r>
          </a:p>
        </p:txBody>
      </p:sp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73409" y="322026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59" grpId="0" autoUpdateAnimBg="0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3517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J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81382"/>
              </p:ext>
            </p:extLst>
          </p:nvPr>
        </p:nvGraphicFramePr>
        <p:xfrm>
          <a:off x="107504" y="3041543"/>
          <a:ext cx="8905678" cy="34671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409"/>
                <a:gridCol w="2141406"/>
                <a:gridCol w="2252042"/>
                <a:gridCol w="3737821"/>
              </a:tblGrid>
              <a:tr h="743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交通管理科學系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A10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都市計劃學系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A35  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A11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2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工業設計學系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國立中山大學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海洋科學系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A7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應用化學系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7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建築學系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245985" y="4986405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395536" y="836715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u="sng" dirty="0" smtClean="0">
                <a:solidFill>
                  <a:srgbClr val="3333FF"/>
                </a:solidFill>
              </a:rPr>
              <a:t>  </a:t>
            </a:r>
            <a:r>
              <a:rPr lang="zh-TW" altLang="en-US" sz="4400" dirty="0" smtClean="0">
                <a:solidFill>
                  <a:srgbClr val="3333FF"/>
                </a:solidFill>
              </a:rPr>
              <a:t>選填技巧</a:t>
            </a: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1844837"/>
            <a:ext cx="8136136" cy="475138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zh-TW" altLang="en-US" sz="3600" dirty="0"/>
              <a:t>以落點預測評估大約的</a:t>
            </a:r>
            <a:r>
              <a:rPr lang="zh-TW" altLang="en-US" sz="3600" dirty="0" smtClean="0">
                <a:solidFill>
                  <a:srgbClr val="FF0000"/>
                </a:solidFill>
                <a:hlinkClick r:id="rId2"/>
              </a:rPr>
              <a:t>學系群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zh-TW" altLang="en-US" sz="3600" dirty="0" smtClean="0"/>
              <a:t>以</a:t>
            </a:r>
            <a:r>
              <a:rPr lang="zh-TW" altLang="en-US" sz="3600" dirty="0">
                <a:hlinkClick r:id="rId3" action="ppaction://hlinkfile"/>
              </a:rPr>
              <a:t>紀錄單</a:t>
            </a:r>
            <a:r>
              <a:rPr lang="zh-TW" altLang="en-US" sz="3600" dirty="0"/>
              <a:t>來評估</a:t>
            </a:r>
            <a:r>
              <a:rPr lang="zh-TW" altLang="en-US" sz="3600" dirty="0" smtClean="0"/>
              <a:t>各校系的機率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marL="514350" indent="-514350">
              <a:buFont typeface="Calibri" pitchFamily="34" charset="0"/>
              <a:buAutoNum type="arabicPeriod"/>
            </a:pPr>
            <a:r>
              <a:rPr lang="zh-TW" altLang="en-US" sz="3600" dirty="0" smtClean="0"/>
              <a:t>衡量</a:t>
            </a:r>
            <a:r>
              <a:rPr lang="en-US" altLang="zh-TW" sz="3600" dirty="0" smtClean="0"/>
              <a:t>6</a:t>
            </a:r>
            <a:r>
              <a:rPr lang="zh-TW" altLang="en-US" sz="3600" dirty="0" smtClean="0"/>
              <a:t>間校系的機會，要確定</a:t>
            </a:r>
            <a:r>
              <a:rPr lang="zh-TW" altLang="en-US" sz="3600" b="1" u="sng" dirty="0" smtClean="0">
                <a:solidFill>
                  <a:srgbClr val="7030A0"/>
                </a:solidFill>
              </a:rPr>
              <a:t>策略</a:t>
            </a:r>
            <a:r>
              <a:rPr lang="zh-TW" altLang="en-US" sz="3600" dirty="0" smtClean="0"/>
              <a:t>：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sz="3600" dirty="0" smtClean="0"/>
              <a:t>夢幻 *</a:t>
            </a:r>
            <a:r>
              <a:rPr lang="en-US" altLang="zh-TW" sz="3600" dirty="0" smtClean="0"/>
              <a:t>?</a:t>
            </a:r>
            <a:r>
              <a:rPr lang="zh-TW" altLang="en-US" sz="3600" dirty="0" smtClean="0"/>
              <a:t>             務實*</a:t>
            </a:r>
            <a:r>
              <a:rPr lang="en-US" altLang="zh-TW" sz="3600" dirty="0" smtClean="0"/>
              <a:t>?</a:t>
            </a:r>
            <a:r>
              <a:rPr lang="zh-TW" altLang="en-US" sz="3600" dirty="0" smtClean="0"/>
              <a:t>             保險*</a:t>
            </a:r>
            <a:r>
              <a:rPr lang="en-US" altLang="zh-TW" sz="3600" dirty="0" smtClean="0"/>
              <a:t>?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8268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7544" y="1196757"/>
            <a:ext cx="8229600" cy="754063"/>
          </a:xfrm>
        </p:spPr>
        <p:txBody>
          <a:bodyPr>
            <a:normAutofit fontScale="90000"/>
          </a:bodyPr>
          <a:lstStyle/>
          <a:p>
            <a:r>
              <a:rPr lang="en-US" altLang="zh-TW" sz="5400" b="1" dirty="0" smtClean="0">
                <a:solidFill>
                  <a:srgbClr val="3333FF"/>
                </a:solidFill>
              </a:rPr>
              <a:t/>
            </a:r>
            <a:br>
              <a:rPr lang="en-US" altLang="zh-TW" sz="5400" b="1" dirty="0" smtClean="0">
                <a:solidFill>
                  <a:srgbClr val="3333FF"/>
                </a:solidFill>
              </a:rPr>
            </a:br>
            <a:r>
              <a:rPr lang="en-US" altLang="zh-TW" sz="5400" b="1" dirty="0">
                <a:solidFill>
                  <a:srgbClr val="3333FF"/>
                </a:solidFill>
              </a:rPr>
              <a:t/>
            </a:r>
            <a:br>
              <a:rPr lang="en-US" altLang="zh-TW" sz="5400" b="1" dirty="0">
                <a:solidFill>
                  <a:srgbClr val="3333FF"/>
                </a:solidFill>
              </a:rPr>
            </a:br>
            <a:r>
              <a:rPr lang="en-US" altLang="zh-TW" sz="5400" b="1" dirty="0" smtClean="0">
                <a:solidFill>
                  <a:srgbClr val="3333FF"/>
                </a:solidFill>
              </a:rPr>
              <a:t/>
            </a:r>
            <a:br>
              <a:rPr lang="en-US" altLang="zh-TW" sz="5400" b="1" dirty="0" smtClean="0">
                <a:solidFill>
                  <a:srgbClr val="3333FF"/>
                </a:solidFill>
              </a:rPr>
            </a:br>
            <a:r>
              <a:rPr lang="zh-TW" altLang="en-US" sz="5400" b="1" dirty="0" smtClean="0">
                <a:solidFill>
                  <a:srgbClr val="3333FF"/>
                </a:solidFill>
              </a:rPr>
              <a:t>你的選填策略？才是重點</a:t>
            </a: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611560" y="2132869"/>
            <a:ext cx="7776864" cy="4319339"/>
          </a:xfrm>
        </p:spPr>
        <p:txBody>
          <a:bodyPr/>
          <a:lstStyle/>
          <a:p>
            <a:pPr marL="0" indent="0">
              <a:buNone/>
            </a:pPr>
            <a:endParaRPr lang="en-US" altLang="zh-TW" sz="2400" b="1" dirty="0" smtClean="0">
              <a:solidFill>
                <a:srgbClr val="CC00FF"/>
              </a:solidFill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CC00FF"/>
                </a:solidFill>
              </a:rPr>
              <a:t>夢幻* ？</a:t>
            </a:r>
            <a:r>
              <a:rPr lang="en-US" altLang="zh-TW" sz="5400" b="1" dirty="0" smtClean="0">
                <a:solidFill>
                  <a:srgbClr val="CC00FF"/>
                </a:solidFill>
              </a:rPr>
              <a:t>(-1)</a:t>
            </a: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CC00FF"/>
                </a:solidFill>
              </a:rPr>
              <a:t>務實* ？</a:t>
            </a:r>
            <a:r>
              <a:rPr lang="en-US" altLang="zh-TW" sz="5400" b="1" dirty="0" smtClean="0">
                <a:solidFill>
                  <a:srgbClr val="CC00FF"/>
                </a:solidFill>
              </a:rPr>
              <a:t>(0,+1)</a:t>
            </a:r>
            <a:r>
              <a:rPr lang="zh-TW" altLang="en-US" sz="5400" b="1" dirty="0" smtClean="0">
                <a:solidFill>
                  <a:srgbClr val="CC00FF"/>
                </a:solidFill>
              </a:rPr>
              <a:t>    </a:t>
            </a:r>
            <a:endParaRPr lang="en-US" altLang="zh-TW" sz="5400" b="1" dirty="0" smtClean="0">
              <a:solidFill>
                <a:srgbClr val="CC00FF"/>
              </a:solidFill>
            </a:endParaRPr>
          </a:p>
          <a:p>
            <a:pPr marL="0" indent="0" algn="ctr">
              <a:buNone/>
            </a:pPr>
            <a:r>
              <a:rPr lang="zh-TW" altLang="en-US" sz="5400" b="1" dirty="0" smtClean="0">
                <a:solidFill>
                  <a:srgbClr val="CC00FF"/>
                </a:solidFill>
              </a:rPr>
              <a:t>保險* ？ </a:t>
            </a:r>
            <a:r>
              <a:rPr lang="en-US" altLang="zh-TW" sz="5400" b="1" dirty="0" smtClean="0">
                <a:solidFill>
                  <a:srgbClr val="CC00FF"/>
                </a:solidFill>
              </a:rPr>
              <a:t>(+2)</a:t>
            </a:r>
            <a:endParaRPr lang="zh-TW" altLang="en-US" sz="4000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076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139771"/>
              </p:ext>
            </p:extLst>
          </p:nvPr>
        </p:nvGraphicFramePr>
        <p:xfrm>
          <a:off x="539552" y="65319"/>
          <a:ext cx="8136904" cy="676444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113</a:t>
                      </a:r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112</a:t>
                      </a:r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</a:t>
                      </a:r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</a:t>
                      </a:r>
                    </a:p>
                  </a:txBody>
                  <a:tcPr marL="69417" marR="69417" marT="69419" marB="69419" anchor="ctr"/>
                </a:tc>
              </a:tr>
              <a:tr h="57547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學測報名</a:t>
                      </a:r>
                    </a:p>
                  </a:txBody>
                  <a:tcPr marL="69417" marR="69417" marT="69419" marB="6941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報名人數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120,172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118,551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116,445</a:t>
                      </a:r>
                    </a:p>
                  </a:txBody>
                  <a:tcPr marL="69417" marR="69417" marT="69419" marB="69419" anchor="ctr"/>
                </a:tc>
              </a:tr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重考生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14,412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11,962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9,270</a:t>
                      </a:r>
                    </a:p>
                  </a:txBody>
                  <a:tcPr marL="69417" marR="69417" marT="69419" marB="69419" anchor="ctr"/>
                </a:tc>
              </a:tr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重考生佔比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11.99%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10.09%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7.96%</a:t>
                      </a:r>
                    </a:p>
                  </a:txBody>
                  <a:tcPr marL="69417" marR="69417" marT="69419" marB="69419" anchor="ctr"/>
                </a:tc>
              </a:tr>
              <a:tr h="57547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個人申請分發</a:t>
                      </a:r>
                    </a:p>
                  </a:txBody>
                  <a:tcPr marL="69417" marR="69417" marT="69419" marB="69419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個申名額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51,499</a:t>
                      </a:r>
                      <a:endParaRPr lang="zh-TW" altLang="en-US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53,856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55,810</a:t>
                      </a:r>
                    </a:p>
                  </a:txBody>
                  <a:tcPr marL="69417" marR="69417" marT="69419" marB="69419" anchor="ctr"/>
                </a:tc>
              </a:tr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報名人數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76,112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81,350</a:t>
                      </a:r>
                    </a:p>
                  </a:txBody>
                  <a:tcPr marL="69417" marR="69417" marT="69419" marB="69419" anchor="ctr"/>
                </a:tc>
              </a:tr>
              <a:tr h="10096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獲分發人數</a:t>
                      </a:r>
                      <a:b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en-US" altLang="zh-TW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含外加</a:t>
                      </a:r>
                      <a:r>
                        <a:rPr lang="en-US" altLang="zh-TW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38,953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46,875</a:t>
                      </a:r>
                    </a:p>
                  </a:txBody>
                  <a:tcPr marL="69417" marR="69417" marT="69419" marB="69419" anchor="ctr"/>
                </a:tc>
              </a:tr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分發錄取率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800" b="1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51.18%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57.62%</a:t>
                      </a:r>
                    </a:p>
                  </a:txBody>
                  <a:tcPr marL="69417" marR="69417" marT="69419" marB="69419" anchor="ctr"/>
                </a:tc>
              </a:tr>
              <a:tr h="57547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招生缺額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28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16,121</a:t>
                      </a:r>
                    </a:p>
                  </a:txBody>
                  <a:tcPr marL="69417" marR="69417" marT="69419" marB="6941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10,294</a:t>
                      </a:r>
                    </a:p>
                  </a:txBody>
                  <a:tcPr marL="69417" marR="69417" marT="69419" marB="6941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8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7544" y="1196757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dirty="0" smtClean="0">
                <a:solidFill>
                  <a:srgbClr val="3333FF"/>
                </a:solidFill>
              </a:rPr>
              <a:t> 策略</a:t>
            </a:r>
            <a:r>
              <a:rPr lang="en-US" altLang="zh-TW" sz="4400" dirty="0" smtClean="0">
                <a:solidFill>
                  <a:srgbClr val="3333FF"/>
                </a:solidFill>
              </a:rPr>
              <a:t>1</a:t>
            </a:r>
            <a:endParaRPr lang="zh-TW" altLang="en-US" sz="4400" dirty="0" smtClean="0">
              <a:solidFill>
                <a:srgbClr val="3333FF"/>
              </a:solidFill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2204877"/>
            <a:ext cx="8064896" cy="4319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/>
              <a:t>一</a:t>
            </a:r>
            <a:r>
              <a:rPr lang="zh-TW" altLang="en-US" sz="4000" dirty="0"/>
              <a:t>、</a:t>
            </a:r>
            <a:r>
              <a:rPr lang="zh-TW" altLang="en-US" sz="4000" dirty="0" smtClean="0">
                <a:solidFill>
                  <a:srgbClr val="FF0000"/>
                </a:solidFill>
              </a:rPr>
              <a:t>考的不好：</a:t>
            </a:r>
            <a:r>
              <a:rPr lang="zh-TW" altLang="en-US" sz="4000" dirty="0" smtClean="0"/>
              <a:t>因為考不好，所以要挑戰夢幻，買樂透，夢幻要多一點，</a:t>
            </a:r>
            <a:r>
              <a:rPr lang="zh-TW" altLang="en-US" sz="4000" dirty="0"/>
              <a:t>如果</a:t>
            </a:r>
            <a:r>
              <a:rPr lang="zh-TW" altLang="en-US" sz="4000" dirty="0" smtClean="0"/>
              <a:t>夢幻上了心裡也爽</a:t>
            </a:r>
            <a:r>
              <a:rPr lang="zh-TW" altLang="en-US" sz="4000" dirty="0"/>
              <a:t>一點， 也可以</a:t>
            </a:r>
            <a:r>
              <a:rPr lang="zh-TW" altLang="en-US" sz="4000" dirty="0" smtClean="0"/>
              <a:t>做為</a:t>
            </a:r>
            <a:r>
              <a:rPr lang="zh-TW" altLang="en-US" sz="4000" dirty="0"/>
              <a:t>分科</a:t>
            </a:r>
            <a:r>
              <a:rPr lang="zh-TW" altLang="en-US" sz="4000" dirty="0" smtClean="0"/>
              <a:t>考</a:t>
            </a:r>
            <a:r>
              <a:rPr lang="zh-TW" altLang="en-US" sz="4000" dirty="0"/>
              <a:t>志願的底線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3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務實*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保險*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1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or</a:t>
            </a:r>
            <a:endParaRPr lang="en-US" altLang="zh-TW" sz="4000" b="1" dirty="0">
              <a:solidFill>
                <a:srgbClr val="CC00FF"/>
              </a:solidFill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4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務實</a:t>
            </a:r>
            <a:r>
              <a:rPr lang="zh-TW" altLang="en-US" sz="4000" b="1" dirty="0">
                <a:solidFill>
                  <a:srgbClr val="CC00FF"/>
                </a:solidFill>
              </a:rPr>
              <a:t>*</a:t>
            </a:r>
            <a:r>
              <a:rPr lang="en-US" altLang="zh-TW" sz="4000" b="1" dirty="0">
                <a:solidFill>
                  <a:srgbClr val="CC00FF"/>
                </a:solidFill>
              </a:rPr>
              <a:t>2</a:t>
            </a:r>
            <a:r>
              <a:rPr lang="zh-TW" altLang="en-US" sz="4000" b="1" dirty="0">
                <a:solidFill>
                  <a:srgbClr val="CC00FF"/>
                </a:solidFill>
              </a:rPr>
              <a:t>      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保險*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0</a:t>
            </a:r>
            <a:endParaRPr lang="en-US" altLang="zh-TW" sz="4000" b="1" dirty="0">
              <a:solidFill>
                <a:srgbClr val="CC00FF"/>
              </a:solidFill>
            </a:endParaRPr>
          </a:p>
          <a:p>
            <a:pPr marL="0" indent="0">
              <a:buNone/>
            </a:pPr>
            <a:endParaRPr lang="en-US" altLang="zh-TW" sz="36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3545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7544" y="1196757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dirty="0">
                <a:solidFill>
                  <a:srgbClr val="3333FF"/>
                </a:solidFill>
              </a:rPr>
              <a:t> </a:t>
            </a:r>
            <a:r>
              <a:rPr lang="zh-TW" altLang="en-US" sz="4400" dirty="0" smtClean="0">
                <a:solidFill>
                  <a:srgbClr val="3333FF"/>
                </a:solidFill>
              </a:rPr>
              <a:t>策略</a:t>
            </a:r>
            <a:r>
              <a:rPr lang="en-US" altLang="zh-TW" sz="4400" dirty="0" smtClean="0">
                <a:solidFill>
                  <a:srgbClr val="3333FF"/>
                </a:solidFill>
              </a:rPr>
              <a:t>2</a:t>
            </a:r>
            <a:endParaRPr lang="zh-TW" altLang="en-US" sz="4400" dirty="0" smtClean="0">
              <a:solidFill>
                <a:srgbClr val="3333FF"/>
              </a:solidFill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2204877"/>
            <a:ext cx="8136904" cy="4319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/>
              <a:t>二</a:t>
            </a:r>
            <a:r>
              <a:rPr lang="zh-TW" altLang="en-US" sz="4000" dirty="0" smtClean="0"/>
              <a:t>、</a:t>
            </a:r>
            <a:r>
              <a:rPr lang="zh-TW" altLang="en-US" sz="4000" dirty="0" smtClean="0">
                <a:solidFill>
                  <a:srgbClr val="FF0000"/>
                </a:solidFill>
              </a:rPr>
              <a:t>考的普通：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/>
              <a:t>務實和保險可以確保有上，希望至少有上三個，如果想</a:t>
            </a:r>
            <a:r>
              <a:rPr lang="zh-TW" altLang="en-US" sz="4000" dirty="0"/>
              <a:t>早點上大學，一定</a:t>
            </a:r>
            <a:r>
              <a:rPr lang="zh-TW" altLang="en-US" sz="4000" dirty="0" smtClean="0"/>
              <a:t>要確定</a:t>
            </a:r>
            <a:r>
              <a:rPr lang="zh-TW" altLang="en-US" sz="4000" b="1" u="sng" dirty="0" smtClean="0">
                <a:solidFill>
                  <a:srgbClr val="7030A0"/>
                </a:solidFill>
              </a:rPr>
              <a:t>科系</a:t>
            </a:r>
            <a:r>
              <a:rPr lang="zh-TW" altLang="en-US" sz="4000" dirty="0" smtClean="0"/>
              <a:t>是可以接受的。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務實*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保險*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or</a:t>
            </a:r>
            <a:endParaRPr lang="en-US" altLang="zh-TW" sz="4000" b="1" dirty="0">
              <a:solidFill>
                <a:srgbClr val="CC00FF"/>
              </a:solidFill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>
                <a:solidFill>
                  <a:srgbClr val="CC00FF"/>
                </a:solidFill>
              </a:rPr>
              <a:t>1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務實*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3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保險*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endParaRPr lang="en-US" altLang="zh-TW" sz="4000" b="1" dirty="0">
              <a:solidFill>
                <a:srgbClr val="CC00FF"/>
              </a:solidFill>
            </a:endParaRPr>
          </a:p>
          <a:p>
            <a:pPr marL="0" indent="0">
              <a:buNone/>
            </a:pPr>
            <a:endParaRPr lang="en-US" altLang="zh-TW" sz="3600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690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>
          <a:xfrm>
            <a:off x="467544" y="1196757"/>
            <a:ext cx="8229600" cy="754063"/>
          </a:xfrm>
        </p:spPr>
        <p:txBody>
          <a:bodyPr/>
          <a:lstStyle/>
          <a:p>
            <a:r>
              <a:rPr lang="zh-TW" altLang="en-US" sz="4400" u="sng" dirty="0">
                <a:solidFill>
                  <a:srgbClr val="3333FF"/>
                </a:solidFill>
              </a:rPr>
              <a:t>推甄</a:t>
            </a:r>
            <a:r>
              <a:rPr lang="zh-TW" altLang="en-US" sz="4400" dirty="0">
                <a:solidFill>
                  <a:srgbClr val="3333FF"/>
                </a:solidFill>
              </a:rPr>
              <a:t> </a:t>
            </a:r>
            <a:r>
              <a:rPr lang="zh-TW" altLang="en-US" sz="4400" dirty="0" smtClean="0">
                <a:solidFill>
                  <a:srgbClr val="3333FF"/>
                </a:solidFill>
              </a:rPr>
              <a:t>策略</a:t>
            </a:r>
            <a:r>
              <a:rPr lang="en-US" altLang="zh-TW" sz="4400" dirty="0" smtClean="0">
                <a:solidFill>
                  <a:srgbClr val="3333FF"/>
                </a:solidFill>
              </a:rPr>
              <a:t>3</a:t>
            </a:r>
            <a:endParaRPr lang="zh-TW" altLang="en-US" sz="4400" dirty="0" smtClean="0">
              <a:solidFill>
                <a:srgbClr val="3333FF"/>
              </a:solidFill>
            </a:endParaRPr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>
          <a:xfrm>
            <a:off x="467544" y="2204877"/>
            <a:ext cx="7776864" cy="431933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dirty="0" smtClean="0"/>
              <a:t>三、</a:t>
            </a:r>
            <a:r>
              <a:rPr lang="zh-TW" altLang="en-US" sz="4000" dirty="0" smtClean="0">
                <a:solidFill>
                  <a:srgbClr val="FF0000"/>
                </a:solidFill>
              </a:rPr>
              <a:t>考的很滿意：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4000" dirty="0" smtClean="0"/>
              <a:t>因為分數滿意，要確定可以用這個分數，因此保險要多一點，確保有上，夢幻不宜太多，但是沒有，又不好。</a:t>
            </a: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C00FF"/>
                </a:solidFill>
              </a:rPr>
              <a:t>夢幻 * </a:t>
            </a:r>
            <a:r>
              <a:rPr lang="en-US" altLang="zh-TW" sz="4000" b="1" dirty="0">
                <a:solidFill>
                  <a:srgbClr val="CC00FF"/>
                </a:solidFill>
              </a:rPr>
              <a:t>1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務實*</a:t>
            </a:r>
            <a:r>
              <a:rPr lang="en-US" altLang="zh-TW" sz="4000" b="1" dirty="0" smtClean="0">
                <a:solidFill>
                  <a:srgbClr val="CC00FF"/>
                </a:solidFill>
              </a:rPr>
              <a:t>2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    保險*</a:t>
            </a:r>
            <a:r>
              <a:rPr lang="en-US" altLang="zh-TW" sz="4000" b="1" dirty="0">
                <a:solidFill>
                  <a:srgbClr val="CC00FF"/>
                </a:solidFill>
              </a:rPr>
              <a:t>3</a:t>
            </a:r>
            <a:r>
              <a:rPr lang="zh-TW" altLang="en-US" sz="4000" b="1" dirty="0" smtClean="0">
                <a:solidFill>
                  <a:srgbClr val="CC00FF"/>
                </a:solidFill>
              </a:rPr>
              <a:t>  </a:t>
            </a:r>
            <a:endParaRPr lang="en-US" altLang="zh-TW" dirty="0" smtClean="0"/>
          </a:p>
          <a:p>
            <a:pPr marL="514350" indent="-514350">
              <a:buFont typeface="Calibri" pitchFamily="34" charset="0"/>
              <a:buAutoNum type="arabicPeriod"/>
            </a:pPr>
            <a:endParaRPr lang="zh-TW" altLang="en-US" dirty="0" smtClean="0"/>
          </a:p>
        </p:txBody>
      </p:sp>
      <p:sp>
        <p:nvSpPr>
          <p:cNvPr id="50180" name="文字版面配置區 3"/>
          <p:cNvSpPr>
            <a:spLocks noGrp="1"/>
          </p:cNvSpPr>
          <p:nvPr>
            <p:ph type="body" sz="quarter" idx="14"/>
          </p:nvPr>
        </p:nvSpPr>
        <p:spPr>
          <a:xfrm rot="21360000">
            <a:off x="346075" y="6316678"/>
            <a:ext cx="1212850" cy="490537"/>
          </a:xfrm>
        </p:spPr>
        <p:txBody>
          <a:bodyPr/>
          <a:lstStyle/>
          <a:p>
            <a:pPr marL="34925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604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</p:nvPr>
        </p:nvGraphicFramePr>
        <p:xfrm>
          <a:off x="971550" y="836617"/>
          <a:ext cx="7777164" cy="1971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72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u="none" strike="noStrike" dirty="0">
                          <a:effectLst/>
                        </a:rPr>
                        <a:t> </a:t>
                      </a:r>
                      <a:r>
                        <a:rPr lang="en-US" altLang="zh-TW" sz="4000" b="1" u="none" strike="noStrike" dirty="0">
                          <a:effectLst/>
                        </a:rPr>
                        <a:t>62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u="none" strike="noStrike" dirty="0">
                          <a:effectLst/>
                        </a:rPr>
                        <a:t>  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95288" y="3330577"/>
          <a:ext cx="8280400" cy="3135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36"/>
                <a:gridCol w="2520121"/>
                <a:gridCol w="1728083"/>
                <a:gridCol w="216010"/>
                <a:gridCol w="648031"/>
                <a:gridCol w="792038"/>
                <a:gridCol w="792038"/>
                <a:gridCol w="864043"/>
              </a:tblGrid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國立臺灣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師範大學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  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國立臺灣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/>
                        </a:rPr>
                        <a:t>師範大學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  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國立中央大學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英美語文學系                                                           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國立政治大學    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4"/>
                        </a:rPr>
                        <a:t>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英國語文學系         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2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5"/>
                        </a:rPr>
                        <a:t>國立成功大學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外國語文學系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15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0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6"/>
                        </a:rPr>
                        <a:t>國立彰化師範大學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輔導與諮</a:t>
                      </a:r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商學系</a:t>
                      </a:r>
                      <a:endParaRPr lang="en-US" altLang="zh-TW" sz="240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4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</a:t>
                      </a:r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輔導與諮商組  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8019" name="文字方塊 14"/>
          <p:cNvSpPr txBox="1">
            <a:spLocks noChangeArrowheads="1"/>
          </p:cNvSpPr>
          <p:nvPr/>
        </p:nvSpPr>
        <p:spPr bwMode="auto">
          <a:xfrm>
            <a:off x="1116169" y="115889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79388" y="3325813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79388" y="3857627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76213" y="5949951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73038" y="4338639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533300"/>
              </p:ext>
            </p:extLst>
          </p:nvPr>
        </p:nvGraphicFramePr>
        <p:xfrm>
          <a:off x="404893" y="4811556"/>
          <a:ext cx="8271562" cy="86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1562"/>
              </a:tblGrid>
              <a:tr h="86297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33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10844"/>
              </p:ext>
            </p:extLst>
          </p:nvPr>
        </p:nvGraphicFramePr>
        <p:xfrm>
          <a:off x="404900" y="5243603"/>
          <a:ext cx="8208963" cy="436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08963"/>
              </a:tblGrid>
              <a:tr h="436252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通過總級分篩選</a:t>
                      </a:r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63</a:t>
                      </a:r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32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0757" name="文字方塊 15"/>
          <p:cNvSpPr txBox="1">
            <a:spLocks noChangeArrowheads="1"/>
          </p:cNvSpPr>
          <p:nvPr/>
        </p:nvSpPr>
        <p:spPr bwMode="auto">
          <a:xfrm>
            <a:off x="5580083" y="2714643"/>
            <a:ext cx="2952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2" name="五角星形 11"/>
          <p:cNvSpPr/>
          <p:nvPr/>
        </p:nvSpPr>
        <p:spPr>
          <a:xfrm>
            <a:off x="7" y="3801993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3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70757" grpId="0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498111"/>
              </p:ext>
            </p:extLst>
          </p:nvPr>
        </p:nvGraphicFramePr>
        <p:xfrm>
          <a:off x="971550" y="828449"/>
          <a:ext cx="7777164" cy="1725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55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8988" name="文字方塊 14"/>
          <p:cNvSpPr txBox="1">
            <a:spLocks noChangeArrowheads="1"/>
          </p:cNvSpPr>
          <p:nvPr/>
        </p:nvSpPr>
        <p:spPr bwMode="auto">
          <a:xfrm>
            <a:off x="1116013" y="115889"/>
            <a:ext cx="2303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288" y="3330588"/>
          <a:ext cx="8280400" cy="2997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36"/>
                <a:gridCol w="1944508"/>
                <a:gridCol w="3167737"/>
                <a:gridCol w="792038"/>
                <a:gridCol w="792038"/>
                <a:gridCol w="864043"/>
              </a:tblGrid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世新大學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廣播電視電影學電視組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保守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實踐大學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服裝設計學系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臺北校區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東亞語文學系韓語組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輔仁大學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織品服裝學系織品設計組 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東吳大學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心理系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國立成功大學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歷史系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79388" y="3325813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79388" y="3860801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79388" y="4364039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3" name="文字方塊 22"/>
          <p:cNvSpPr txBox="1">
            <a:spLocks noChangeArrowheads="1"/>
          </p:cNvSpPr>
          <p:nvPr/>
        </p:nvSpPr>
        <p:spPr bwMode="auto">
          <a:xfrm>
            <a:off x="179388" y="4883151"/>
            <a:ext cx="1008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193684" y="5407025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49959"/>
              </p:ext>
            </p:extLst>
          </p:nvPr>
        </p:nvGraphicFramePr>
        <p:xfrm>
          <a:off x="3131843" y="5819812"/>
          <a:ext cx="5606331" cy="862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6331"/>
              </a:tblGrid>
              <a:tr h="862973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未通過英文項目篩選最低級分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33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5940152" y="255022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6" name="五角星形 15"/>
          <p:cNvSpPr/>
          <p:nvPr/>
        </p:nvSpPr>
        <p:spPr>
          <a:xfrm>
            <a:off x="7" y="3801993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3" grpId="0"/>
      <p:bldP spid="24" grpId="0"/>
      <p:bldP spid="71759" grpId="0" autoUpdateAnimBg="0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</p:nvPr>
        </p:nvGraphicFramePr>
        <p:xfrm>
          <a:off x="971550" y="836617"/>
          <a:ext cx="7777164" cy="1971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72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9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12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6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6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44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116013" y="115889"/>
            <a:ext cx="2303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95288" y="3330588"/>
          <a:ext cx="8280400" cy="2997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36"/>
                <a:gridCol w="1944508"/>
                <a:gridCol w="3959775"/>
                <a:gridCol w="792038"/>
                <a:gridCol w="864043"/>
              </a:tblGrid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靜宜大學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35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保守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銘傳大學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觀光事業學系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桃園校區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b="0" i="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40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務實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義守大學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醫務管理學系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46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社會發展學系</a:t>
                      </a:r>
                      <a:r>
                        <a:rPr lang="en-US" altLang="zh-TW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2400" b="0" i="0" u="none" strike="noStrike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國立宜蘭大學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應用經濟與管理學系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endParaRPr lang="zh-TW" altLang="en-US" sz="2800" b="0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1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國立聯合大學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經營管理學系</a:t>
                      </a:r>
                      <a:endParaRPr lang="zh-TW" alt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國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zh-TW" alt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152406" y="332581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52406" y="385127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52406" y="4368797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152406" y="5805487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25" name="表格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10933"/>
              </p:ext>
            </p:extLst>
          </p:nvPr>
        </p:nvGraphicFramePr>
        <p:xfrm>
          <a:off x="1116030" y="5405655"/>
          <a:ext cx="7515987" cy="436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5987"/>
              </a:tblGrid>
              <a:tr h="43625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未通過英文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 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33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518874"/>
              </p:ext>
            </p:extLst>
          </p:nvPr>
        </p:nvGraphicFramePr>
        <p:xfrm>
          <a:off x="1146114" y="4949614"/>
          <a:ext cx="7467600" cy="862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600"/>
              </a:tblGrid>
              <a:tr h="86298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28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4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5580063" y="2714643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6" name="五角星形 15"/>
          <p:cNvSpPr/>
          <p:nvPr/>
        </p:nvSpPr>
        <p:spPr>
          <a:xfrm>
            <a:off x="-50041" y="576884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2" grpId="0"/>
      <p:bldP spid="24" grpId="0"/>
      <p:bldP spid="71759" grpId="0" autoUpdateAnimBg="0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3089"/>
              </p:ext>
            </p:extLst>
          </p:nvPr>
        </p:nvGraphicFramePr>
        <p:xfrm>
          <a:off x="971561" y="836619"/>
          <a:ext cx="7777165" cy="197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49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48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116024" y="11588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五選四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027437"/>
              </p:ext>
            </p:extLst>
          </p:nvPr>
        </p:nvGraphicFramePr>
        <p:xfrm>
          <a:off x="51655" y="3035460"/>
          <a:ext cx="9080986" cy="3566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929"/>
                <a:gridCol w="1944216"/>
                <a:gridCol w="2952328"/>
                <a:gridCol w="3408513"/>
              </a:tblGrid>
              <a:tr h="37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馬偕醫學院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聽力暨語言治療學系語言組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英＋自／２４，國＋總／７５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夢幻</a:t>
                      </a:r>
                      <a:endParaRPr lang="zh-TW" altLang="en-US" sz="2400" dirty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中山醫學大學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語言治療與聽力學系聽力組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英＋數＋自＋總／１０９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臺灣師範大學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健康促進與衛生教育學系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英／２７</a:t>
                      </a:r>
                      <a:endParaRPr lang="zh-TW" altLang="en-US" sz="20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臺北醫學大學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食品安全學系 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數＋社／１７，英＋自／２５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亞洲大學 </a:t>
                      </a:r>
                      <a:endParaRPr lang="zh-TW" altLang="en-US" sz="24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聽力暨語言治療學系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國１０，自８，英１１</a:t>
                      </a:r>
                      <a:endParaRPr lang="zh-TW" altLang="en-US" sz="20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國立臺北教育大學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教育學系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總５６，國＋數／２２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9224" y="4512975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29783" y="3056125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36207" y="5272551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2" name="矩形 1"/>
          <p:cNvSpPr/>
          <p:nvPr/>
        </p:nvSpPr>
        <p:spPr>
          <a:xfrm>
            <a:off x="963127" y="3407715"/>
            <a:ext cx="758489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未通過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倍率篩選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通過國＋英＋數＋自篩選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最低級分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51</a:t>
            </a:r>
            <a:r>
              <a:rPr lang="zh-TW" altLang="en-US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級分</a:t>
            </a:r>
            <a:r>
              <a:rPr lang="en-US" altLang="zh-TW" sz="20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34365"/>
              </p:ext>
            </p:extLst>
          </p:nvPr>
        </p:nvGraphicFramePr>
        <p:xfrm>
          <a:off x="842794" y="4091829"/>
          <a:ext cx="7560444" cy="336811"/>
        </p:xfrm>
        <a:graphic>
          <a:graphicData uri="http://schemas.openxmlformats.org/drawingml/2006/table">
            <a:tbl>
              <a:tblPr/>
              <a:tblGrid>
                <a:gridCol w="7560444"/>
              </a:tblGrid>
              <a:tr h="336811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未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倍率篩選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篩選英</a:t>
                      </a:r>
                      <a:r>
                        <a:rPr lang="en-US" altLang="zh-TW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+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自最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846183"/>
              </p:ext>
            </p:extLst>
          </p:nvPr>
        </p:nvGraphicFramePr>
        <p:xfrm>
          <a:off x="821167" y="6237312"/>
          <a:ext cx="7552556" cy="361549"/>
        </p:xfrm>
        <a:graphic>
          <a:graphicData uri="http://schemas.openxmlformats.org/drawingml/2006/table">
            <a:tbl>
              <a:tblPr/>
              <a:tblGrid>
                <a:gridCol w="7552556"/>
              </a:tblGrid>
              <a:tr h="36154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項目</a:t>
                      </a:r>
                      <a:r>
                        <a:rPr lang="en-US" altLang="zh-TW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社總</a:t>
                      </a:r>
                      <a:r>
                        <a:rPr lang="en-US" altLang="zh-TW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篩選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最低級分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51</a:t>
                      </a:r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012160" y="256492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5" name="五角星形 14"/>
          <p:cNvSpPr/>
          <p:nvPr/>
        </p:nvSpPr>
        <p:spPr>
          <a:xfrm>
            <a:off x="77569" y="4517410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9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4" grpId="0"/>
      <p:bldP spid="2" grpId="0" animBg="1"/>
      <p:bldP spid="71759" grpId="0" autoUpdateAnimBg="0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083126"/>
              </p:ext>
            </p:extLst>
          </p:nvPr>
        </p:nvGraphicFramePr>
        <p:xfrm>
          <a:off x="971561" y="836619"/>
          <a:ext cx="7777165" cy="19712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4"/>
              </a:tblGrid>
              <a:tr h="110680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7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37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A+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116024" y="11588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F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五選四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49010"/>
              </p:ext>
            </p:extLst>
          </p:nvPr>
        </p:nvGraphicFramePr>
        <p:xfrm>
          <a:off x="323662" y="3347323"/>
          <a:ext cx="8438129" cy="3467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1570499"/>
                <a:gridCol w="2952334"/>
                <a:gridCol w="3181544"/>
              </a:tblGrid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東吳大學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外國語文學系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保守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法國語文學系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義大利語文學系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務實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臺</a:t>
                      </a:r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中教育大學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英語學系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夢幻</a:t>
                      </a:r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嘉義</a:t>
                      </a:r>
                      <a:r>
                        <a:rPr lang="zh-TW" altLang="en-US" sz="2400" b="1" i="0" u="none" strike="noStrike" dirty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外國語言學</a:t>
                      </a:r>
                      <a:r>
                        <a:rPr lang="zh-TW" altLang="en-US" sz="23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系應用</a:t>
                      </a:r>
                      <a:r>
                        <a:rPr lang="zh-TW" altLang="en-US" sz="23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外語組</a:t>
                      </a:r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59384" y="3295506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759993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543058"/>
              </p:ext>
            </p:extLst>
          </p:nvPr>
        </p:nvGraphicFramePr>
        <p:xfrm>
          <a:off x="1075220" y="5430155"/>
          <a:ext cx="7560444" cy="509571"/>
        </p:xfrm>
        <a:graphic>
          <a:graphicData uri="http://schemas.openxmlformats.org/drawingml/2006/table">
            <a:tbl>
              <a:tblPr/>
              <a:tblGrid>
                <a:gridCol w="7560444"/>
              </a:tblGrid>
              <a:tr h="50957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未通過同級分超額篩選</a:t>
                      </a:r>
                      <a:r>
                        <a:rPr lang="en-US" altLang="zh-TW" sz="2200" b="1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b="1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</a:t>
                      </a:r>
                      <a:r>
                        <a:rPr lang="zh-TW" altLang="en-US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本項目篩選最低級分</a:t>
                      </a:r>
                      <a:r>
                        <a:rPr lang="en-US" altLang="zh-TW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2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31485"/>
              </p:ext>
            </p:extLst>
          </p:nvPr>
        </p:nvGraphicFramePr>
        <p:xfrm>
          <a:off x="1127112" y="6237312"/>
          <a:ext cx="7560444" cy="518457"/>
        </p:xfrm>
        <a:graphic>
          <a:graphicData uri="http://schemas.openxmlformats.org/drawingml/2006/table">
            <a:tbl>
              <a:tblPr/>
              <a:tblGrid>
                <a:gridCol w="7560444"/>
              </a:tblGrid>
              <a:tr h="518457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未通過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倍率篩選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通過本項目篩選最低級分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級分</a:t>
                      </a:r>
                      <a:r>
                        <a:rPr lang="en-US" altLang="zh-TW" sz="2400" b="1" i="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148024" y="3869273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166328" y="4379507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148024" y="4906935"/>
            <a:ext cx="94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4" name="五角星形 13"/>
          <p:cNvSpPr/>
          <p:nvPr/>
        </p:nvSpPr>
        <p:spPr>
          <a:xfrm>
            <a:off x="-54423" y="4343901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2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59" grpId="0" autoUpdateAnimBg="0"/>
      <p:bldP spid="9" grpId="0"/>
      <p:bldP spid="10" grpId="0"/>
      <p:bldP spid="11" grpId="0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538785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9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G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74751"/>
              </p:ext>
            </p:extLst>
          </p:nvPr>
        </p:nvGraphicFramePr>
        <p:xfrm>
          <a:off x="107504" y="2708920"/>
          <a:ext cx="8928992" cy="3715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229"/>
                <a:gridCol w="2047059"/>
                <a:gridCol w="2160240"/>
                <a:gridCol w="4176464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會計學系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B14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7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企業管理學系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B15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國際經營與貿易學系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A9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國立中央大學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經濟學系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25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金融與合作經營學系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A9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財政學系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48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A9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7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五角星形 15"/>
          <p:cNvSpPr/>
          <p:nvPr/>
        </p:nvSpPr>
        <p:spPr>
          <a:xfrm>
            <a:off x="210136" y="314242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047478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10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12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H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0438"/>
              </p:ext>
            </p:extLst>
          </p:nvPr>
        </p:nvGraphicFramePr>
        <p:xfrm>
          <a:off x="742003" y="2564906"/>
          <a:ext cx="8438129" cy="4109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872208"/>
                <a:gridCol w="2448272"/>
                <a:gridCol w="3541585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  <a:endParaRPr lang="zh-TW" alt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7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B20</a:t>
                      </a:r>
                      <a:endParaRPr lang="zh-TW" altLang="en-US" sz="27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B33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B33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澳洲墨爾本皇家理工大學商學與創新雙學士學位學程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B16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金融與國際企業學系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B23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國立嘉義大學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財務金融學系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，數</a:t>
                      </a:r>
                      <a:r>
                        <a:rPr lang="en-US" altLang="zh-TW" sz="2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B12</a:t>
                      </a:r>
                      <a:endParaRPr lang="zh-TW" altLang="en-US" sz="27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五角星形 16"/>
          <p:cNvSpPr/>
          <p:nvPr/>
        </p:nvSpPr>
        <p:spPr>
          <a:xfrm>
            <a:off x="539553" y="4897966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ChangeArrowheads="1"/>
          </p:cNvSpPr>
          <p:nvPr/>
        </p:nvSpPr>
        <p:spPr bwMode="auto">
          <a:xfrm>
            <a:off x="3492500" y="649289"/>
            <a:ext cx="2089150" cy="1655763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sz="1800" b="1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u="sng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自己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自我認識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zh-TW" b="1" smtClean="0">
              <a:solidFill>
                <a:srgbClr val="3333FF"/>
              </a:solidFill>
              <a:ea typeface="華康新綜藝體" pitchFamily="49" charset="-120"/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044575" y="4321175"/>
            <a:ext cx="2305050" cy="1512888"/>
          </a:xfrm>
          <a:prstGeom prst="triangle">
            <a:avLst>
              <a:gd name="adj" fmla="val 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u="sng" smtClean="0">
                <a:solidFill>
                  <a:srgbClr val="3333FF"/>
                </a:solidFill>
                <a:ea typeface="標楷體" pitchFamily="65" charset="-120"/>
              </a:rPr>
              <a:t>環境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smtClean="0">
                <a:solidFill>
                  <a:srgbClr val="3333FF"/>
                </a:solidFill>
              </a:rPr>
              <a:t>社會與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400" b="1" smtClean="0">
                <a:solidFill>
                  <a:srgbClr val="3333FF"/>
                </a:solidFill>
              </a:rPr>
              <a:t>環境因素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653088" y="4105276"/>
            <a:ext cx="2519362" cy="180022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u="sng" smtClean="0">
                <a:solidFill>
                  <a:srgbClr val="3333FF"/>
                </a:solidFill>
                <a:ea typeface="標楷體" pitchFamily="65" charset="-120"/>
              </a:rPr>
              <a:t>目標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smtClean="0">
                <a:solidFill>
                  <a:srgbClr val="3333FF"/>
                </a:solidFill>
                <a:latin typeface="Verdana" pitchFamily="34" charset="0"/>
              </a:rPr>
              <a:t>升學、校系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 b="1" smtClean="0">
                <a:solidFill>
                  <a:srgbClr val="3333FF"/>
                </a:solidFill>
                <a:latin typeface="Verdana" pitchFamily="34" charset="0"/>
              </a:rPr>
              <a:t>、教育、</a:t>
            </a:r>
            <a:r>
              <a:rPr lang="zh-TW" altLang="en-US" sz="2800" b="1" smtClean="0">
                <a:solidFill>
                  <a:srgbClr val="3333FF"/>
                </a:solidFill>
              </a:rPr>
              <a:t>職業資料</a:t>
            </a:r>
          </a:p>
        </p:txBody>
      </p:sp>
      <p:sp>
        <p:nvSpPr>
          <p:cNvPr id="259077" name="AutoShape 5"/>
          <p:cNvSpPr>
            <a:spLocks noChangeArrowheads="1"/>
          </p:cNvSpPr>
          <p:nvPr/>
        </p:nvSpPr>
        <p:spPr bwMode="auto">
          <a:xfrm>
            <a:off x="3844925" y="3600451"/>
            <a:ext cx="1296988" cy="12954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</a:rPr>
              <a:t>選校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b="1" smtClean="0">
                <a:solidFill>
                  <a:srgbClr val="FF0000"/>
                </a:solidFill>
              </a:rPr>
              <a:t>選系</a:t>
            </a:r>
          </a:p>
        </p:txBody>
      </p:sp>
      <p:sp>
        <p:nvSpPr>
          <p:cNvPr id="259078" name="Line 6"/>
          <p:cNvSpPr>
            <a:spLocks noChangeShapeType="1"/>
          </p:cNvSpPr>
          <p:nvPr/>
        </p:nvSpPr>
        <p:spPr bwMode="auto">
          <a:xfrm flipH="1">
            <a:off x="2268541" y="2449517"/>
            <a:ext cx="1150937" cy="172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5653088" y="2376491"/>
            <a:ext cx="1079500" cy="15113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3779854" y="6237288"/>
            <a:ext cx="18002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1" name="Line 9"/>
          <p:cNvSpPr>
            <a:spLocks noChangeShapeType="1"/>
          </p:cNvSpPr>
          <p:nvPr/>
        </p:nvSpPr>
        <p:spPr bwMode="auto">
          <a:xfrm>
            <a:off x="2916238" y="3241677"/>
            <a:ext cx="792162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2" name="Line 10"/>
          <p:cNvSpPr>
            <a:spLocks noChangeShapeType="1"/>
          </p:cNvSpPr>
          <p:nvPr/>
        </p:nvSpPr>
        <p:spPr bwMode="auto">
          <a:xfrm flipH="1">
            <a:off x="5292741" y="3025786"/>
            <a:ext cx="792163" cy="5762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 flipV="1">
            <a:off x="4572000" y="5445128"/>
            <a:ext cx="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mtClean="0">
              <a:solidFill>
                <a:srgbClr val="000000"/>
              </a:solidFill>
            </a:endParaRP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3779838" y="2376498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能力</a:t>
            </a:r>
            <a:r>
              <a:rPr lang="en-US" altLang="zh-TW" sz="2400" smtClean="0">
                <a:solidFill>
                  <a:srgbClr val="FFFFFF"/>
                </a:solidFill>
              </a:rPr>
              <a:t>/</a:t>
            </a:r>
            <a:r>
              <a:rPr lang="zh-TW" altLang="en-US" sz="2400" smtClean="0">
                <a:solidFill>
                  <a:srgbClr val="FFFFFF"/>
                </a:solidFill>
              </a:rPr>
              <a:t>性向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1058879" y="5988060"/>
            <a:ext cx="2376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限制或助長因素</a:t>
            </a:r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5580069" y="6021398"/>
            <a:ext cx="30956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各校系的深入認識</a:t>
            </a:r>
          </a:p>
        </p:txBody>
      </p:sp>
      <p:sp>
        <p:nvSpPr>
          <p:cNvPr id="259087" name="Text Box 15"/>
          <p:cNvSpPr txBox="1">
            <a:spLocks noChangeArrowheads="1"/>
          </p:cNvSpPr>
          <p:nvPr/>
        </p:nvSpPr>
        <p:spPr bwMode="auto">
          <a:xfrm rot="1691866">
            <a:off x="3237726" y="931868"/>
            <a:ext cx="553998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興趣</a:t>
            </a:r>
          </a:p>
        </p:txBody>
      </p:sp>
      <p:sp>
        <p:nvSpPr>
          <p:cNvPr id="259088" name="Text Box 16"/>
          <p:cNvSpPr txBox="1">
            <a:spLocks noChangeArrowheads="1"/>
          </p:cNvSpPr>
          <p:nvPr/>
        </p:nvSpPr>
        <p:spPr bwMode="auto">
          <a:xfrm rot="-2013831">
            <a:off x="5249089" y="708025"/>
            <a:ext cx="553998" cy="186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志向</a:t>
            </a:r>
            <a:r>
              <a:rPr lang="en-US" altLang="zh-TW" sz="2400" smtClean="0">
                <a:solidFill>
                  <a:srgbClr val="FFFFFF"/>
                </a:solidFill>
              </a:rPr>
              <a:t>/</a:t>
            </a:r>
            <a:r>
              <a:rPr lang="zh-TW" altLang="en-US" sz="2400" smtClean="0">
                <a:solidFill>
                  <a:srgbClr val="FFFFFF"/>
                </a:solidFill>
              </a:rPr>
              <a:t>價值觀</a:t>
            </a: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4569133" y="5041908"/>
            <a:ext cx="46166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59090" name="Text Box 18"/>
          <p:cNvSpPr txBox="1">
            <a:spLocks noChangeArrowheads="1"/>
          </p:cNvSpPr>
          <p:nvPr/>
        </p:nvSpPr>
        <p:spPr bwMode="auto">
          <a:xfrm rot="-2051081">
            <a:off x="5014929" y="2919695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59091" name="Text Box 19"/>
          <p:cNvSpPr txBox="1">
            <a:spLocks noChangeArrowheads="1"/>
          </p:cNvSpPr>
          <p:nvPr/>
        </p:nvSpPr>
        <p:spPr bwMode="auto">
          <a:xfrm rot="1648865">
            <a:off x="3060716" y="3095907"/>
            <a:ext cx="93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做決定</a:t>
            </a:r>
          </a:p>
        </p:txBody>
      </p:sp>
      <p:sp>
        <p:nvSpPr>
          <p:cNvPr id="259092" name="Text Box 20"/>
          <p:cNvSpPr txBox="1">
            <a:spLocks noChangeArrowheads="1"/>
          </p:cNvSpPr>
          <p:nvPr/>
        </p:nvSpPr>
        <p:spPr bwMode="auto">
          <a:xfrm rot="2361459">
            <a:off x="969189" y="3716337"/>
            <a:ext cx="553998" cy="268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老師家長的影響</a:t>
            </a:r>
          </a:p>
        </p:txBody>
      </p:sp>
      <p:sp>
        <p:nvSpPr>
          <p:cNvPr id="259093" name="Text Box 21"/>
          <p:cNvSpPr txBox="1">
            <a:spLocks noChangeArrowheads="1"/>
          </p:cNvSpPr>
          <p:nvPr/>
        </p:nvSpPr>
        <p:spPr bwMode="auto">
          <a:xfrm rot="-2312830">
            <a:off x="3041666" y="3804673"/>
            <a:ext cx="35877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社會發展的趨勢</a:t>
            </a:r>
          </a:p>
        </p:txBody>
      </p:sp>
      <p:sp>
        <p:nvSpPr>
          <p:cNvPr id="259094" name="Text Box 22"/>
          <p:cNvSpPr txBox="1">
            <a:spLocks noChangeArrowheads="1"/>
          </p:cNvSpPr>
          <p:nvPr/>
        </p:nvSpPr>
        <p:spPr bwMode="auto">
          <a:xfrm rot="-2176935">
            <a:off x="7480598" y="3656019"/>
            <a:ext cx="92333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2400" smtClean="0">
                <a:solidFill>
                  <a:srgbClr val="FFFFFF"/>
                </a:solidFill>
              </a:rPr>
              <a:t>大學多元入學方案的了解</a:t>
            </a:r>
          </a:p>
        </p:txBody>
      </p:sp>
      <p:sp>
        <p:nvSpPr>
          <p:cNvPr id="259095" name="Text Box 23"/>
          <p:cNvSpPr txBox="1">
            <a:spLocks noChangeArrowheads="1"/>
          </p:cNvSpPr>
          <p:nvPr/>
        </p:nvSpPr>
        <p:spPr bwMode="auto">
          <a:xfrm rot="2173156">
            <a:off x="5591430" y="3654436"/>
            <a:ext cx="769441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1800" smtClean="0">
                <a:solidFill>
                  <a:srgbClr val="FFFFFF"/>
                </a:solidFill>
              </a:rPr>
              <a:t>大學學群校系與職業</a:t>
            </a:r>
            <a:r>
              <a:rPr lang="zh-TW" altLang="en-US" sz="2000" smtClean="0">
                <a:solidFill>
                  <a:srgbClr val="FFFFFF"/>
                </a:solidFill>
              </a:rPr>
              <a:t>工作</a:t>
            </a:r>
            <a:r>
              <a:rPr lang="zh-TW" altLang="en-US" sz="1800" smtClean="0">
                <a:solidFill>
                  <a:srgbClr val="FFFFFF"/>
                </a:solidFill>
              </a:rPr>
              <a:t>分析資料</a:t>
            </a: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19050" y="1354139"/>
            <a:ext cx="30416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生涯決定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  <a:ea typeface="標楷體" pitchFamily="65" charset="-120"/>
              </a:rPr>
              <a:t>金三角</a:t>
            </a:r>
            <a:r>
              <a:rPr kumimoji="1" lang="zh-TW" alt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AF273E"/>
                  </a:outerShdw>
                </a:effectLst>
                <a:latin typeface="Verdana" pitchFamily="34" charset="0"/>
              </a:rPr>
              <a:t>：</a:t>
            </a:r>
            <a:endParaRPr kumimoji="1" lang="zh-TW" altLang="en-US" sz="2800" dirty="0">
              <a:solidFill>
                <a:srgbClr val="00FF00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259097" name="Text Box 24"/>
          <p:cNvSpPr txBox="1">
            <a:spLocks noChangeArrowheads="1"/>
          </p:cNvSpPr>
          <p:nvPr/>
        </p:nvSpPr>
        <p:spPr bwMode="auto">
          <a:xfrm>
            <a:off x="19052" y="33349"/>
            <a:ext cx="712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TW" altLang="en-US" sz="3600" smtClean="0">
                <a:solidFill>
                  <a:srgbClr val="66FFFF"/>
                </a:solidFill>
                <a:latin typeface="Tahoma" pitchFamily="34" charset="0"/>
                <a:ea typeface="標楷體" pitchFamily="65" charset="-120"/>
              </a:rPr>
              <a:t>如何協助學生做最適合的決定</a:t>
            </a:r>
          </a:p>
        </p:txBody>
      </p:sp>
    </p:spTree>
    <p:extLst>
      <p:ext uri="{BB962C8B-B14F-4D97-AF65-F5344CB8AC3E}">
        <p14:creationId xmlns:p14="http://schemas.microsoft.com/office/powerpoint/2010/main" val="26521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5363" grpId="0" animBg="1"/>
      <p:bldP spid="153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580054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936104"/>
                <a:gridCol w="936104"/>
                <a:gridCol w="1152128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國文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英文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A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400" b="1" u="none" strike="noStrike" dirty="0" smtClean="0">
                          <a:effectLst/>
                        </a:rPr>
                        <a:t>B</a:t>
                      </a:r>
                      <a:endParaRPr lang="zh-TW" altLang="en-US" sz="24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社會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自然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15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4000" b="1" i="0" u="none" strike="noStrike" dirty="0" smtClean="0">
                          <a:effectLst/>
                          <a:latin typeface="新細明體"/>
                        </a:rPr>
                        <a:t>*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4868"/>
              </p:ext>
            </p:extLst>
          </p:nvPr>
        </p:nvGraphicFramePr>
        <p:xfrm>
          <a:off x="467551" y="3297100"/>
          <a:ext cx="8438129" cy="3271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2218576"/>
                <a:gridCol w="1296144"/>
                <a:gridCol w="4189657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43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國立中興大學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國立政治大學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國立臺北大學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歷史學系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，社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文字方塊 21"/>
          <p:cNvSpPr txBox="1">
            <a:spLocks noChangeArrowheads="1"/>
          </p:cNvSpPr>
          <p:nvPr/>
        </p:nvSpPr>
        <p:spPr bwMode="auto">
          <a:xfrm>
            <a:off x="1115291" y="2529587"/>
            <a:ext cx="1296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全通過</a:t>
            </a:r>
          </a:p>
        </p:txBody>
      </p:sp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前一年標準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73409" y="322026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5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1759" grpId="0" autoUpdateAnimBg="0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980215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27073"/>
              </p:ext>
            </p:extLst>
          </p:nvPr>
        </p:nvGraphicFramePr>
        <p:xfrm>
          <a:off x="467551" y="3297099"/>
          <a:ext cx="8438129" cy="3402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800200"/>
                <a:gridCol w="2736304"/>
                <a:gridCol w="3325561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化學系化學組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化學系材料化學組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A14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化學系化學組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中國醫藥大學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生物科技學系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化學學系材料化學組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輔仁大學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化學系 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587366" y="3226658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20782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3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J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55723"/>
              </p:ext>
            </p:extLst>
          </p:nvPr>
        </p:nvGraphicFramePr>
        <p:xfrm>
          <a:off x="467551" y="3297101"/>
          <a:ext cx="8438129" cy="3455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752"/>
                <a:gridCol w="2146568"/>
                <a:gridCol w="2016224"/>
                <a:gridCol w="3541585"/>
              </a:tblGrid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交通管理科學系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A10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國立成功大學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都市計劃學系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A35  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A11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國立高雄師範大學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工業設計學系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國立中山大學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海洋科學系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A7  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應用化學系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國立高雄大學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建築學系  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英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11567" y="5589244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7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59861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768911"/>
              </p:ext>
            </p:extLst>
          </p:nvPr>
        </p:nvGraphicFramePr>
        <p:xfrm>
          <a:off x="395536" y="2932967"/>
          <a:ext cx="8629959" cy="3891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2496086"/>
                <a:gridCol w="3096344"/>
                <a:gridCol w="2677489"/>
              </a:tblGrid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化學工程與材料工程學系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7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東海大學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資訊工程學系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26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光電科學與工程學系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36</a:t>
                      </a:r>
                      <a:endParaRPr lang="zh-TW" altLang="en-US" sz="2900" b="1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資訊工程學系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國英數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A28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通訊工程學系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國英數</a:t>
                      </a: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A25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國立臺灣海洋大學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海洋工程科技學士學位學程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</a:t>
                      </a:r>
                      <a:r>
                        <a:rPr lang="zh-TW" altLang="en-US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自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數</a:t>
                      </a:r>
                      <a:r>
                        <a:rPr lang="en-US" altLang="zh-TW" sz="2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A8</a:t>
                      </a:r>
                      <a:endParaRPr lang="zh-TW" altLang="en-US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</a:t>
            </a: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年標準</a:t>
            </a:r>
          </a:p>
        </p:txBody>
      </p:sp>
      <p:sp>
        <p:nvSpPr>
          <p:cNvPr id="17" name="五角星形 16"/>
          <p:cNvSpPr/>
          <p:nvPr/>
        </p:nvSpPr>
        <p:spPr>
          <a:xfrm>
            <a:off x="615178" y="5507832"/>
            <a:ext cx="404893" cy="573161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5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588538"/>
              </p:ext>
            </p:extLst>
          </p:nvPr>
        </p:nvGraphicFramePr>
        <p:xfrm>
          <a:off x="971561" y="836619"/>
          <a:ext cx="7777165" cy="155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43"/>
                <a:gridCol w="1008112"/>
                <a:gridCol w="1080120"/>
                <a:gridCol w="936104"/>
                <a:gridCol w="1008112"/>
                <a:gridCol w="1152128"/>
                <a:gridCol w="1656446"/>
              </a:tblGrid>
              <a:tr h="8641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國文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英文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A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u="none" strike="noStrike" dirty="0" smtClean="0">
                          <a:effectLst/>
                        </a:rPr>
                        <a:t>數</a:t>
                      </a:r>
                      <a:r>
                        <a:rPr lang="en-US" altLang="zh-TW" sz="2900" b="1" u="none" strike="noStrike" dirty="0" smtClean="0">
                          <a:effectLst/>
                        </a:rPr>
                        <a:t>B</a:t>
                      </a:r>
                      <a:endParaRPr lang="zh-TW" altLang="en-US" sz="2900" b="1" i="0" u="none" strike="noStrike" dirty="0" smtClean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社會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900" b="1" u="none" strike="noStrike" dirty="0">
                          <a:effectLst/>
                        </a:rPr>
                        <a:t>自然</a:t>
                      </a:r>
                      <a:endParaRPr lang="zh-TW" altLang="en-US" sz="2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11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6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7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-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B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0012" name="文字方塊 14"/>
          <p:cNvSpPr txBox="1">
            <a:spLocks noChangeArrowheads="1"/>
          </p:cNvSpPr>
          <p:nvPr/>
        </p:nvSpPr>
        <p:spPr bwMode="auto">
          <a:xfrm>
            <a:off x="1097715" y="6969"/>
            <a:ext cx="4608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kumimoji="1" lang="en-US" altLang="zh-TW" sz="4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K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1"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六選</a:t>
            </a:r>
            <a:r>
              <a:rPr kumimoji="1"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N)</a:t>
            </a:r>
            <a:endParaRPr kumimoji="1"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3282"/>
              </p:ext>
            </p:extLst>
          </p:nvPr>
        </p:nvGraphicFramePr>
        <p:xfrm>
          <a:off x="467551" y="3297097"/>
          <a:ext cx="8438129" cy="3058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1512168"/>
                <a:gridCol w="3312368"/>
                <a:gridCol w="3037529"/>
              </a:tblGrid>
              <a:tr h="464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土木工程學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系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A18</a:t>
                      </a:r>
                      <a:endParaRPr lang="zh-TW" altLang="en-US" sz="29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中原大學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工業與系統工程學系工程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組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A19</a:t>
                      </a:r>
                      <a:endParaRPr lang="zh-TW" altLang="en-US" sz="29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土木工程學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系    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A15</a:t>
                      </a:r>
                      <a:r>
                        <a:rPr lang="en-US" altLang="zh-TW" sz="2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zh-TW" altLang="en-US" sz="2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</a:t>
                      </a:r>
                      <a:r>
                        <a:rPr lang="en-US" altLang="zh-TW" sz="29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淡江大學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航空太空工程學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系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英數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逢甲大學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建築專業學院學士</a:t>
                      </a:r>
                      <a:r>
                        <a:rPr lang="zh-TW" altLang="en-US" sz="2400" b="0" i="0" u="none" strike="noStrike" dirty="0" smtClean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班                                                      </a:t>
                      </a:r>
                      <a:endParaRPr lang="zh-TW" altLang="en-US" sz="2400" b="0" i="0" u="none" strike="noStrike" dirty="0">
                        <a:effectLst/>
                        <a:latin typeface="Arial"/>
                        <a:ea typeface="文鼎新藝體" panose="02010609010101010101" pitchFamily="49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國英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dirty="0" smtClean="0"/>
                    </a:p>
                  </a:txBody>
                  <a:tcPr marL="9524" marR="9524" marT="95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世新大學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0" i="0" u="none" strike="noStrike" dirty="0">
                          <a:effectLst/>
                          <a:latin typeface="Arial"/>
                          <a:ea typeface="文鼎新藝體" panose="02010609010101010101" pitchFamily="49" charset="-120"/>
                        </a:rPr>
                        <a:t>圖文傳播學系                                                                     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國</a:t>
                      </a:r>
                      <a:r>
                        <a:rPr lang="en-US" altLang="zh-TW" sz="2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9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59" name="文字方塊 15"/>
          <p:cNvSpPr txBox="1">
            <a:spLocks noChangeArrowheads="1"/>
          </p:cNvSpPr>
          <p:nvPr/>
        </p:nvSpPr>
        <p:spPr bwMode="auto">
          <a:xfrm>
            <a:off x="6191250" y="2392091"/>
            <a:ext cx="2952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36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當年標準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115284" y="2529587"/>
            <a:ext cx="20885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dirty="0" smtClean="0">
                <a:solidFill>
                  <a:srgbClr val="FF0000"/>
                </a:solidFill>
                <a:latin typeface="Arial" pitchFamily="34" charset="0"/>
                <a:ea typeface="華康新綜藝體" pitchFamily="49" charset="-120"/>
              </a:rPr>
              <a:t>全未通過</a:t>
            </a:r>
          </a:p>
        </p:txBody>
      </p:sp>
    </p:spTree>
    <p:extLst>
      <p:ext uri="{BB962C8B-B14F-4D97-AF65-F5344CB8AC3E}">
        <p14:creationId xmlns:p14="http://schemas.microsoft.com/office/powerpoint/2010/main" val="7309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9" grpId="0" autoUpdateAnimBg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 txBox="1">
            <a:spLocks noChangeArrowheads="1"/>
          </p:cNvSpPr>
          <p:nvPr/>
        </p:nvSpPr>
        <p:spPr bwMode="auto">
          <a:xfrm>
            <a:off x="612791" y="1916115"/>
            <a:ext cx="8062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6000" b="1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科技校院日間部四年制申請入學</a:t>
            </a:r>
            <a:r>
              <a:rPr lang="zh-TW" altLang="en-US" sz="6000" b="1" smtClean="0">
                <a:solidFill>
                  <a:srgbClr val="3333FF"/>
                </a:solidFill>
                <a:ea typeface="標楷體" pitchFamily="65" charset="-120"/>
              </a:rPr>
              <a:t>簡介</a:t>
            </a:r>
          </a:p>
        </p:txBody>
      </p:sp>
    </p:spTree>
    <p:extLst>
      <p:ext uri="{BB962C8B-B14F-4D97-AF65-F5344CB8AC3E}">
        <p14:creationId xmlns:p14="http://schemas.microsoft.com/office/powerpoint/2010/main" val="10082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標題 1"/>
          <p:cNvSpPr>
            <a:spLocks noGrp="1"/>
          </p:cNvSpPr>
          <p:nvPr>
            <p:ph type="title"/>
          </p:nvPr>
        </p:nvSpPr>
        <p:spPr>
          <a:xfrm>
            <a:off x="1258890" y="663579"/>
            <a:ext cx="7634287" cy="754063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3333FF"/>
                </a:solidFill>
              </a:rPr>
              <a:t>科技校院日間部四年制：</a:t>
            </a:r>
            <a:r>
              <a:rPr lang="en-US" altLang="zh-TW" sz="4000" dirty="0">
                <a:solidFill>
                  <a:srgbClr val="FF0000"/>
                </a:solidFill>
              </a:rPr>
              <a:t>6</a:t>
            </a:r>
            <a:r>
              <a:rPr lang="zh-TW" altLang="en-US" sz="4000" dirty="0" smtClean="0">
                <a:solidFill>
                  <a:srgbClr val="FF0000"/>
                </a:solidFill>
              </a:rPr>
              <a:t>個校系</a:t>
            </a:r>
          </a:p>
        </p:txBody>
      </p:sp>
      <p:sp>
        <p:nvSpPr>
          <p:cNvPr id="133123" name="內容版面配置區 2"/>
          <p:cNvSpPr>
            <a:spLocks noGrp="1"/>
          </p:cNvSpPr>
          <p:nvPr>
            <p:ph idx="1"/>
          </p:nvPr>
        </p:nvSpPr>
        <p:spPr>
          <a:xfrm>
            <a:off x="755650" y="1600201"/>
            <a:ext cx="7931150" cy="452596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找出</a:t>
            </a:r>
            <a:r>
              <a:rPr lang="zh-TW" altLang="en-US" sz="3600" dirty="0" smtClean="0">
                <a:solidFill>
                  <a:srgbClr val="FF0000"/>
                </a:solidFill>
              </a:rPr>
              <a:t>有興趣的學校科系</a:t>
            </a:r>
            <a:r>
              <a:rPr lang="zh-TW" altLang="en-US" sz="3600" dirty="0" smtClean="0"/>
              <a:t>為大方向</a:t>
            </a:r>
            <a:endParaRPr lang="en-US" altLang="zh-TW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/>
              <a:t>使用</a:t>
            </a:r>
            <a:r>
              <a:rPr lang="zh-TW" altLang="en-US" sz="3600" b="1" dirty="0">
                <a:solidFill>
                  <a:srgbClr val="FF0000"/>
                </a:solidFill>
              </a:rPr>
              <a:t>落點分析</a:t>
            </a:r>
            <a:r>
              <a:rPr lang="zh-TW" altLang="en-US" sz="3600" dirty="0"/>
              <a:t>將級分換算成百分比數。</a:t>
            </a:r>
            <a:endParaRPr lang="en-US" altLang="zh-TW" sz="3600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篩選列出想選填的校系</a:t>
            </a:r>
            <a:endParaRPr lang="en-US" altLang="zh-TW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zh-TW" altLang="en-US" sz="3600" dirty="0" smtClean="0"/>
              <a:t>確定申請入學的</a:t>
            </a:r>
            <a:r>
              <a:rPr lang="en-US" altLang="zh-TW" sz="3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TW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個志願</a:t>
            </a:r>
          </a:p>
        </p:txBody>
      </p:sp>
    </p:spTree>
    <p:extLst>
      <p:ext uri="{BB962C8B-B14F-4D97-AF65-F5344CB8AC3E}">
        <p14:creationId xmlns:p14="http://schemas.microsoft.com/office/powerpoint/2010/main" val="18611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12"/>
          <p:cNvGraphicFramePr>
            <a:graphicFrameLocks noGrp="1"/>
          </p:cNvGraphicFramePr>
          <p:nvPr>
            <p:ph idx="1"/>
          </p:nvPr>
        </p:nvGraphicFramePr>
        <p:xfrm>
          <a:off x="971550" y="836617"/>
          <a:ext cx="7777164" cy="1971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73"/>
                <a:gridCol w="1008151"/>
                <a:gridCol w="1080162"/>
                <a:gridCol w="1008151"/>
                <a:gridCol w="1080162"/>
                <a:gridCol w="1008151"/>
                <a:gridCol w="1440214"/>
              </a:tblGrid>
              <a:tr h="11072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總級分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436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54</a:t>
                      </a:r>
                      <a:endParaRPr lang="en-US" altLang="zh-TW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0" i="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A+</a:t>
                      </a:r>
                      <a:endParaRPr lang="en-US" sz="4000" b="0" i="0" u="none" strike="noStrike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95288" y="3068642"/>
          <a:ext cx="8353424" cy="3518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632"/>
                <a:gridCol w="3223894"/>
                <a:gridCol w="1758463"/>
                <a:gridCol w="1198603"/>
                <a:gridCol w="1511832"/>
              </a:tblGrid>
              <a:tr h="822960"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前一年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換算後的成績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國立高雄第一科技大學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應用德語系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93.33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9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國立高雄應用科技大學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應用外語系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93.33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應用英語系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21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  <a:endParaRPr lang="zh-TW" altLang="en-US" sz="2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國立臺中科技大學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企業管理系</a:t>
                      </a: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dirty="0" smtClean="0">
                          <a:solidFill>
                            <a:srgbClr val="FF0000"/>
                          </a:solidFill>
                        </a:rPr>
                        <a:t>79.05</a:t>
                      </a:r>
                      <a:endParaRPr lang="zh-TW" alt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2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74.29</a:t>
                      </a:r>
                      <a:endParaRPr lang="zh-TW" altLang="en-US" sz="3200" b="1" i="0" u="none" strike="noStrike" dirty="0">
                        <a:solidFill>
                          <a:srgbClr val="3333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05"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1451" marR="914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900" dirty="0" smtClean="0"/>
                        <a:t>*</a:t>
                      </a:r>
                      <a:endParaRPr lang="zh-TW" altLang="en-US" sz="1900" dirty="0"/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032" name="文字方塊 14"/>
          <p:cNvSpPr txBox="1">
            <a:spLocks noChangeArrowheads="1"/>
          </p:cNvSpPr>
          <p:nvPr/>
        </p:nvSpPr>
        <p:spPr bwMode="auto">
          <a:xfrm>
            <a:off x="1116029" y="115889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</a:t>
            </a:r>
            <a:r>
              <a:rPr kumimoji="1" lang="zh-TW"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30182" y="400526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30182" y="4500563"/>
            <a:ext cx="1008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</p:spTree>
    <p:extLst>
      <p:ext uri="{BB962C8B-B14F-4D97-AF65-F5344CB8AC3E}">
        <p14:creationId xmlns:p14="http://schemas.microsoft.com/office/powerpoint/2010/main" val="12321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290529" y="3068648"/>
          <a:ext cx="8424861" cy="3681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485"/>
                <a:gridCol w="2368843"/>
                <a:gridCol w="2952302"/>
                <a:gridCol w="1142623"/>
                <a:gridCol w="1089608"/>
              </a:tblGrid>
              <a:tr h="840856">
                <a:tc>
                  <a:txBody>
                    <a:bodyPr/>
                    <a:lstStyle/>
                    <a:p>
                      <a:endParaRPr lang="zh-TW" altLang="en-US" sz="19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前一年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換算後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的成績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南臺科技大學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電機工程系控制與晶片組</a:t>
                      </a:r>
                      <a:endParaRPr lang="zh-TW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44.44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51.11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223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國立勤益科技大學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資訊工程系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86.67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國立虎尾科技大學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材料科學與工程系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71.67</a:t>
                      </a: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60</a:t>
                      </a:r>
                      <a:endParaRPr lang="zh-TW" altLang="en-US" sz="2900" b="1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8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國立屏東科技大學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工業管理系</a:t>
                      </a:r>
                      <a:endParaRPr lang="zh-TW" altLang="en-US" sz="2300" b="1" i="0" u="none" strike="noStrike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93.33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86.67</a:t>
                      </a:r>
                      <a:endParaRPr lang="zh-TW" altLang="en-US" sz="2900" b="1" i="0" u="none" strike="noStrike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國立高雄科技大學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3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化學工程與材料工程系</a:t>
                      </a:r>
                      <a:endParaRPr lang="en-US" altLang="zh-TW" sz="2300" b="1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3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（建工校區）</a:t>
                      </a:r>
                      <a:endParaRPr lang="zh-TW" altLang="en-US" sz="23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83.33</a:t>
                      </a:r>
                      <a:endParaRPr lang="zh-TW" altLang="en-US" sz="2900" b="1" dirty="0" smtClean="0">
                        <a:solidFill>
                          <a:srgbClr val="3333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50" marR="91450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1" smtClean="0">
                          <a:solidFill>
                            <a:srgbClr val="3333FF"/>
                          </a:solidFill>
                          <a:latin typeface="標楷體" panose="03000509000000000000" pitchFamily="65" charset="-120"/>
                          <a:ea typeface="文鼎新藝體" panose="02010609010101010101" pitchFamily="49" charset="-120"/>
                        </a:rPr>
                        <a:t>73.33</a:t>
                      </a:r>
                      <a:endParaRPr lang="zh-TW" altLang="en-US" sz="2900" b="1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文鼎新藝體" panose="02010609010101010101" pitchFamily="49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8030" name="文字方塊 14"/>
          <p:cNvSpPr txBox="1">
            <a:spLocks noChangeArrowheads="1"/>
          </p:cNvSpPr>
          <p:nvPr/>
        </p:nvSpPr>
        <p:spPr bwMode="auto">
          <a:xfrm>
            <a:off x="1116029" y="85725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</a:t>
            </a:r>
            <a:r>
              <a:rPr kumimoji="1" lang="zh-TW"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00013" y="3860800"/>
            <a:ext cx="10080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19063" y="4506913"/>
            <a:ext cx="10080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通過</a:t>
            </a:r>
          </a:p>
        </p:txBody>
      </p:sp>
      <p:graphicFrame>
        <p:nvGraphicFramePr>
          <p:cNvPr id="8" name="內容版面配置區 12"/>
          <p:cNvGraphicFramePr>
            <a:graphicFrameLocks/>
          </p:cNvGraphicFramePr>
          <p:nvPr/>
        </p:nvGraphicFramePr>
        <p:xfrm>
          <a:off x="900113" y="793761"/>
          <a:ext cx="7777164" cy="1970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3"/>
              </a:tblGrid>
              <a:tr h="110679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29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8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9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6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36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41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A-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07950" y="2792418"/>
          <a:ext cx="8856662" cy="3907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4720"/>
                <a:gridCol w="2386265"/>
                <a:gridCol w="3300220"/>
                <a:gridCol w="1155376"/>
                <a:gridCol w="1080081"/>
              </a:tblGrid>
              <a:tr h="840883">
                <a:tc>
                  <a:txBody>
                    <a:bodyPr/>
                    <a:lstStyle/>
                    <a:p>
                      <a:endParaRPr lang="zh-TW" altLang="en-US" sz="1900" dirty="0">
                        <a:solidFill>
                          <a:srgbClr val="7030A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6" marR="9526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前一年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標準</a:t>
                      </a:r>
                    </a:p>
                  </a:txBody>
                  <a:tcPr marL="91448" marR="91448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換算後</a:t>
                      </a:r>
                      <a:endParaRPr lang="en-US" altLang="zh-TW" sz="2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的成績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夢幻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國立臺灣科技大學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材料科學與工程系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88.57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90.48</a:t>
                      </a:r>
                      <a:endParaRPr lang="en-US" altLang="zh-TW" sz="2900" b="0" i="0" u="none" strike="noStrike" dirty="0">
                        <a:solidFill>
                          <a:srgbClr val="3333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國立雲林科技大學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環境與安全衛生工程系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70.48</a:t>
                      </a:r>
                      <a:endParaRPr lang="en-US" altLang="zh-TW" sz="29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90.48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國立臺北科技大學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材料及資源工程系材料組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87.62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90.48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國立高雄科技大學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化學工程與材料工程</a:t>
                      </a:r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</a:t>
                      </a:r>
                      <a:endParaRPr lang="en-US" altLang="zh-TW" sz="2300" b="1" i="0" u="none" strike="noStrike" dirty="0" smtClean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 fontAlgn="b"/>
                      <a:r>
                        <a:rPr lang="zh-TW" altLang="en-US" sz="2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建工校區）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83.33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90.00</a:t>
                      </a:r>
                      <a:endParaRPr lang="en-US" altLang="zh-TW" sz="2900" b="0" i="0" u="none" strike="noStrike" dirty="0">
                        <a:solidFill>
                          <a:srgbClr val="3333FF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務實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嘉藥學校財團法人嘉南藥理大學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2300" b="1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藥學系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84.44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9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Arial"/>
                        </a:rPr>
                        <a:t>90.00</a:t>
                      </a:r>
                    </a:p>
                  </a:txBody>
                  <a:tcPr marL="7620" marR="7620" marT="9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9054" name="文字方塊 14"/>
          <p:cNvSpPr txBox="1">
            <a:spLocks noChangeArrowheads="1"/>
          </p:cNvSpPr>
          <p:nvPr/>
        </p:nvSpPr>
        <p:spPr bwMode="auto">
          <a:xfrm>
            <a:off x="1116024" y="85725"/>
            <a:ext cx="309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en-US" altLang="zh-TW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</a:t>
            </a:r>
            <a:r>
              <a:rPr kumimoji="1" lang="zh-TW" altLang="en-US" sz="4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同學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373063" y="2943227"/>
            <a:ext cx="143986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1" lang="zh-TW" altLang="en-US" sz="2800" smtClean="0">
                <a:solidFill>
                  <a:srgbClr val="FF0000"/>
                </a:solidFill>
                <a:latin typeface="Arial" charset="0"/>
                <a:ea typeface="華康新綜藝體" pitchFamily="49" charset="-120"/>
              </a:rPr>
              <a:t>全通過</a:t>
            </a:r>
          </a:p>
        </p:txBody>
      </p:sp>
      <p:graphicFrame>
        <p:nvGraphicFramePr>
          <p:cNvPr id="8" name="內容版面配置區 12"/>
          <p:cNvGraphicFramePr>
            <a:graphicFrameLocks/>
          </p:cNvGraphicFramePr>
          <p:nvPr/>
        </p:nvGraphicFramePr>
        <p:xfrm>
          <a:off x="1116013" y="793753"/>
          <a:ext cx="7777164" cy="1773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138"/>
                <a:gridCol w="936104"/>
                <a:gridCol w="1008112"/>
                <a:gridCol w="1008112"/>
                <a:gridCol w="936104"/>
                <a:gridCol w="864096"/>
                <a:gridCol w="792285"/>
                <a:gridCol w="1440213"/>
              </a:tblGrid>
              <a:tr h="112543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國文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英文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數學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社會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自然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自總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0" i="0" u="none" strike="noStrike" dirty="0" smtClean="0">
                          <a:effectLst/>
                          <a:latin typeface="新細明體"/>
                        </a:rPr>
                        <a:t>社總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語文表達能力測驗級分</a:t>
                      </a:r>
                      <a:endParaRPr lang="zh-TW" altLang="en-US" sz="2400" b="0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80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14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11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13</a:t>
                      </a:r>
                      <a:endParaRPr lang="en-US" altLang="zh-TW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54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3900" b="1" i="0" u="none" strike="noStrike" dirty="0" smtClean="0">
                          <a:effectLst/>
                          <a:latin typeface="新細明體"/>
                        </a:rPr>
                        <a:t>52</a:t>
                      </a:r>
                      <a:endParaRPr lang="en-US" altLang="zh-TW" sz="39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 smtClean="0">
                          <a:effectLst/>
                          <a:latin typeface="新細明體"/>
                        </a:rPr>
                        <a:t>A</a:t>
                      </a:r>
                      <a:r>
                        <a:rPr lang="en-US" altLang="zh-TW" sz="4000" b="1" i="0" u="none" strike="noStrike" dirty="0" smtClean="0">
                          <a:effectLst/>
                          <a:latin typeface="新細明體"/>
                        </a:rPr>
                        <a:t>+</a:t>
                      </a:r>
                      <a:endParaRPr lang="en-US" sz="4000" b="1" i="0" u="none" strike="noStrike" dirty="0">
                        <a:effectLst/>
                        <a:latin typeface="新細明體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44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0220"/>
            <a:ext cx="9036496" cy="499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3794681" cy="13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4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xmlns="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975A7913-B87D-49BC-95E4-4B8A83D461EA}"/>
              </a:ext>
            </a:extLst>
          </p:cNvPr>
          <p:cNvGrpSpPr/>
          <p:nvPr/>
        </p:nvGrpSpPr>
        <p:grpSpPr>
          <a:xfrm>
            <a:off x="223847" y="1650448"/>
            <a:ext cx="9144000" cy="672075"/>
            <a:chOff x="0" y="1203598"/>
            <a:chExt cx="2195735" cy="504056"/>
          </a:xfrm>
          <a:solidFill>
            <a:srgbClr val="FF9999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00662F9-1656-4D5D-A5C8-96C3CADDD4D1}"/>
                </a:ext>
              </a:extLst>
            </p:cNvPr>
            <p:cNvSpPr/>
            <p:nvPr/>
          </p:nvSpPr>
          <p:spPr>
            <a:xfrm>
              <a:off x="0" y="1203598"/>
              <a:ext cx="360040" cy="504056"/>
            </a:xfrm>
            <a:prstGeom prst="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6" name="矩形: 圓角 3">
              <a:extLst>
                <a:ext uri="{FF2B5EF4-FFF2-40B4-BE49-F238E27FC236}">
                  <a16:creationId xmlns:a16="http://schemas.microsoft.com/office/drawing/2014/main" xmlns="" id="{56885D4C-80A4-4146-809C-2EF9C0A20AFF}"/>
                </a:ext>
              </a:extLst>
            </p:cNvPr>
            <p:cNvSpPr/>
            <p:nvPr/>
          </p:nvSpPr>
          <p:spPr>
            <a:xfrm>
              <a:off x="107504" y="1203598"/>
              <a:ext cx="2088231" cy="504056"/>
            </a:xfrm>
            <a:prstGeom prst="roundRect">
              <a:avLst/>
            </a:prstGeom>
            <a:grpFill/>
            <a:ln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9269C1CF-8F5A-4D8C-8031-7E7963A1071B}"/>
              </a:ext>
            </a:extLst>
          </p:cNvPr>
          <p:cNvSpPr txBox="1"/>
          <p:nvPr/>
        </p:nvSpPr>
        <p:spPr>
          <a:xfrm>
            <a:off x="987751" y="2378221"/>
            <a:ext cx="75459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4000" b="1" dirty="0">
                <a:latin typeface="微軟正黑體" panose="020B0604030504040204" pitchFamily="34" charset="-120"/>
              </a:rPr>
              <a:t>第一步 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 一定要</a:t>
            </a:r>
            <a:r>
              <a:rPr lang="zh-TW" altLang="en-US" sz="4000" b="1" dirty="0">
                <a:latin typeface="微軟正黑體" panose="020B0604030504040204" pitchFamily="34" charset="-120"/>
              </a:rPr>
              <a:t>會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看</a:t>
            </a:r>
            <a:r>
              <a:rPr lang="en-US" altLang="zh-TW" sz="4000" b="1" dirty="0" smtClean="0"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簡章</a:t>
            </a:r>
            <a:r>
              <a:rPr lang="en-US" altLang="zh-TW" sz="4000" b="1" dirty="0" smtClean="0">
                <a:latin typeface="微軟正黑體" panose="020B0604030504040204" pitchFamily="34" charset="-120"/>
              </a:rPr>
              <a:t>”</a:t>
            </a:r>
            <a:endParaRPr lang="en-US" altLang="zh-TW" sz="4000" b="1" dirty="0"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>
                <a:latin typeface="微軟正黑體" panose="020B0604030504040204" pitchFamily="34" charset="-120"/>
              </a:rPr>
              <a:t>第二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步  使用</a:t>
            </a:r>
            <a:r>
              <a:rPr lang="zh-TW" altLang="en-US" sz="4000" b="1" dirty="0">
                <a:latin typeface="微軟正黑體" panose="020B0604030504040204" pitchFamily="34" charset="-120"/>
              </a:rPr>
              <a:t>落點分析並驗算</a:t>
            </a:r>
            <a:endParaRPr lang="en-US" altLang="zh-TW" sz="4000" b="1" dirty="0"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 smtClean="0">
                <a:latin typeface="微軟正黑體" panose="020B0604030504040204" pitchFamily="34" charset="-120"/>
              </a:rPr>
              <a:t>第三步  擬定</a:t>
            </a:r>
            <a:r>
              <a:rPr lang="zh-TW" altLang="en-US" sz="4000" b="1" dirty="0">
                <a:latin typeface="微軟正黑體" panose="020B0604030504040204" pitchFamily="34" charset="-120"/>
              </a:rPr>
              <a:t>好</a:t>
            </a:r>
            <a:r>
              <a:rPr lang="en-US" altLang="zh-TW" sz="4000" b="1" dirty="0"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>
                <a:latin typeface="微軟正黑體" panose="020B0604030504040204" pitchFamily="34" charset="-120"/>
              </a:rPr>
              <a:t>策略</a:t>
            </a:r>
            <a:r>
              <a:rPr lang="en-US" altLang="zh-TW" sz="4000" b="1" dirty="0">
                <a:latin typeface="微軟正黑體" panose="020B0604030504040204" pitchFamily="34" charset="-120"/>
              </a:rPr>
              <a:t>”</a:t>
            </a:r>
            <a:endParaRPr lang="zh-TW" altLang="en-US" sz="4000" b="1" dirty="0"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確定六個志願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都能符合你的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策略</a:t>
            </a:r>
            <a:r>
              <a:rPr lang="en-US" altLang="zh-TW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”</a:t>
            </a:r>
            <a:r>
              <a:rPr lang="zh-TW" altLang="en-US" sz="40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40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就送出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去吧，人生沒有</a:t>
            </a:r>
            <a:r>
              <a:rPr lang="en-US" altLang="zh-TW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100%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的。</a:t>
            </a:r>
            <a:endParaRPr lang="en-US" altLang="zh-TW" sz="4000" b="1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彈性的接納生命的不確定</a:t>
            </a:r>
            <a:r>
              <a:rPr lang="zh-TW" altLang="en-US" sz="40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性。</a:t>
            </a:r>
            <a:endParaRPr lang="zh-TW" altLang="en-US" sz="4000" b="1" dirty="0">
              <a:solidFill>
                <a:srgbClr val="0000FF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5001" y="2378221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870944" y="81324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個人申請三步驟</a:t>
            </a:r>
            <a:endParaRPr lang="zh-TW" alt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6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xmlns="" id="{2AEF2FA7-F464-48B2-A43D-B225056FCF85}"/>
              </a:ext>
            </a:extLst>
          </p:cNvPr>
          <p:cNvSpPr/>
          <p:nvPr/>
        </p:nvSpPr>
        <p:spPr bwMode="auto">
          <a:xfrm>
            <a:off x="646209" y="813240"/>
            <a:ext cx="7128792" cy="5231520"/>
          </a:xfrm>
          <a:prstGeom prst="wedgeRoundRectCallout">
            <a:avLst>
              <a:gd name="adj1" fmla="val 22193"/>
              <a:gd name="adj2" fmla="val 33879"/>
              <a:gd name="adj3" fmla="val 16667"/>
            </a:avLst>
          </a:prstGeom>
          <a:solidFill>
            <a:srgbClr val="FFFF99">
              <a:alpha val="4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solidFill>
                <a:srgbClr val="2F1932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xmlns="" id="{9269C1CF-8F5A-4D8C-8031-7E7963A1071B}"/>
              </a:ext>
            </a:extLst>
          </p:cNvPr>
          <p:cNvSpPr txBox="1"/>
          <p:nvPr/>
        </p:nvSpPr>
        <p:spPr>
          <a:xfrm>
            <a:off x="1444827" y="1628800"/>
            <a:ext cx="75459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3019"/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長大     就是</a:t>
            </a:r>
            <a:r>
              <a:rPr lang="en-US" altLang="zh-TW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--</a:t>
            </a:r>
          </a:p>
          <a:p>
            <a:pPr defTabSz="713019"/>
            <a:r>
              <a:rPr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選擇 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             </a:t>
            </a:r>
            <a:r>
              <a:rPr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</a:rPr>
              <a:t>負責</a:t>
            </a:r>
            <a:endParaRPr lang="en-US" altLang="zh-TW" sz="5400" b="1" dirty="0" smtClean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即使選錯</a:t>
            </a:r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了</a:t>
            </a:r>
            <a:endParaRPr lang="en-US" altLang="zh-TW" sz="5400" b="1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將來</a:t>
            </a:r>
            <a:endParaRPr lang="en-US" altLang="zh-TW" sz="5400" b="1" dirty="0" smtClean="0">
              <a:solidFill>
                <a:srgbClr val="0000FF"/>
              </a:solidFill>
              <a:latin typeface="微軟正黑體" panose="020B0604030504040204" pitchFamily="34" charset="-120"/>
            </a:endParaRPr>
          </a:p>
          <a:p>
            <a:pPr defTabSz="713019"/>
            <a:r>
              <a:rPr lang="zh-TW" altLang="en-US" sz="5400" b="1" dirty="0" smtClean="0">
                <a:solidFill>
                  <a:srgbClr val="0000FF"/>
                </a:solidFill>
                <a:latin typeface="微軟正黑體" panose="020B0604030504040204" pitchFamily="34" charset="-120"/>
              </a:rPr>
              <a:t>也</a:t>
            </a: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</a:rPr>
              <a:t>要負責找回對的路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xmlns="" id="{5FC14457-DB96-4A50-9E8C-349AE8747F1E}"/>
              </a:ext>
            </a:extLst>
          </p:cNvPr>
          <p:cNvGrpSpPr/>
          <p:nvPr/>
        </p:nvGrpSpPr>
        <p:grpSpPr>
          <a:xfrm>
            <a:off x="8532440" y="6129068"/>
            <a:ext cx="506570" cy="526897"/>
            <a:chOff x="2410503" y="699544"/>
            <a:chExt cx="506570" cy="395173"/>
          </a:xfrm>
          <a:effectLst/>
        </p:grpSpPr>
        <p:sp>
          <p:nvSpPr>
            <p:cNvPr id="10" name="橢圓 9">
              <a:extLst>
                <a:ext uri="{FF2B5EF4-FFF2-40B4-BE49-F238E27FC236}">
                  <a16:creationId xmlns:a16="http://schemas.microsoft.com/office/drawing/2014/main" xmlns="" id="{302FDF7D-A40E-4FD1-B62B-C0F1CB288F1E}"/>
                </a:ext>
              </a:extLst>
            </p:cNvPr>
            <p:cNvSpPr/>
            <p:nvPr/>
          </p:nvSpPr>
          <p:spPr>
            <a:xfrm>
              <a:off x="2410503" y="699544"/>
              <a:ext cx="433305" cy="39517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13019"/>
              <a:endParaRPr lang="zh-TW" altLang="en-US" sz="1400">
                <a:solidFill>
                  <a:srgbClr val="FFFFFF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xmlns="" id="{57C92977-24E6-466B-8801-6430C6A3E974}"/>
                </a:ext>
              </a:extLst>
            </p:cNvPr>
            <p:cNvSpPr txBox="1"/>
            <p:nvPr/>
          </p:nvSpPr>
          <p:spPr>
            <a:xfrm>
              <a:off x="2411760" y="725927"/>
              <a:ext cx="505313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3019"/>
              <a:r>
                <a:rPr lang="zh-TW" altLang="en-US" sz="12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延伸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37FF1473-37F0-4AE8-A231-C0D03FF7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5001" y="2378221"/>
            <a:ext cx="1056667" cy="313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1844822"/>
            <a:ext cx="7740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負責的輔導老師</a:t>
            </a:r>
            <a:endParaRPr lang="en-US" altLang="zh-TW" sz="4400" dirty="0" smtClean="0"/>
          </a:p>
          <a:p>
            <a:r>
              <a:rPr lang="en-US" altLang="zh-TW" sz="4400" dirty="0" smtClean="0"/>
              <a:t>S301-S303  </a:t>
            </a:r>
            <a:r>
              <a:rPr lang="zh-TW" altLang="en-US" sz="4400" dirty="0" smtClean="0"/>
              <a:t>郭秀櫻 分機：</a:t>
            </a:r>
            <a:r>
              <a:rPr lang="en-US" altLang="zh-TW" sz="4400" dirty="0" smtClean="0"/>
              <a:t>716</a:t>
            </a:r>
          </a:p>
          <a:p>
            <a:r>
              <a:rPr lang="en-US" altLang="zh-TW" sz="4400" dirty="0" smtClean="0"/>
              <a:t>S304-S305</a:t>
            </a:r>
            <a:r>
              <a:rPr lang="zh-TW" altLang="en-US" sz="4400" dirty="0" smtClean="0"/>
              <a:t>  王志豪 分機：</a:t>
            </a:r>
            <a:r>
              <a:rPr lang="en-US" altLang="zh-TW" sz="4400" dirty="0" smtClean="0"/>
              <a:t>712</a:t>
            </a:r>
          </a:p>
          <a:p>
            <a:r>
              <a:rPr lang="en-US" altLang="zh-TW" sz="4400" dirty="0" smtClean="0"/>
              <a:t>S306-S308</a:t>
            </a:r>
            <a:r>
              <a:rPr lang="zh-TW" altLang="en-US" sz="4400" dirty="0" smtClean="0"/>
              <a:t>  賴筱婷 分機：</a:t>
            </a:r>
            <a:r>
              <a:rPr lang="en-US" altLang="zh-TW" sz="4400" dirty="0" smtClean="0"/>
              <a:t>717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561261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891090"/>
            <a:ext cx="841127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hlinkClick r:id="rId2"/>
              </a:rPr>
              <a:t>「</a:t>
            </a:r>
            <a:r>
              <a:rPr lang="en-US" altLang="zh-TW" sz="3600" dirty="0">
                <a:solidFill>
                  <a:srgbClr val="FFFFFF"/>
                </a:solidFill>
                <a:hlinkClick r:id="rId2"/>
              </a:rPr>
              <a:t>2024</a:t>
            </a:r>
            <a:r>
              <a:rPr lang="zh-TW" altLang="en-US" sz="3600" dirty="0">
                <a:solidFill>
                  <a:srgbClr val="FFFFFF"/>
                </a:solidFill>
                <a:hlinkClick r:id="rId2"/>
              </a:rPr>
              <a:t>大學暨技職校院多元入學博覽會</a:t>
            </a:r>
            <a:r>
              <a:rPr lang="zh-TW" altLang="en-US" sz="3600" dirty="0" smtClean="0">
                <a:solidFill>
                  <a:srgbClr val="FFFFFF"/>
                </a:solidFill>
                <a:hlinkClick r:id="rId2"/>
              </a:rPr>
              <a:t>」</a:t>
            </a:r>
            <a:endParaRPr lang="en-US" altLang="zh-TW" sz="3600" dirty="0" smtClean="0">
              <a:solidFill>
                <a:srgbClr val="FFFFFF"/>
              </a:solidFill>
            </a:endParaRPr>
          </a:p>
          <a:p>
            <a:r>
              <a:rPr lang="en-US" altLang="zh-TW" sz="3600" dirty="0"/>
              <a:t>3</a:t>
            </a:r>
            <a:r>
              <a:rPr lang="zh-TW" altLang="en-US" sz="3600" dirty="0"/>
              <a:t>月</a:t>
            </a:r>
            <a:r>
              <a:rPr lang="en-US" altLang="zh-TW" sz="3600" dirty="0"/>
              <a:t>2~3</a:t>
            </a:r>
            <a:r>
              <a:rPr lang="zh-TW" altLang="en-US" sz="3600" dirty="0"/>
              <a:t>日上午</a:t>
            </a:r>
            <a:r>
              <a:rPr lang="en-US" altLang="zh-TW" sz="3600" dirty="0"/>
              <a:t>10</a:t>
            </a:r>
            <a:r>
              <a:rPr lang="zh-TW" altLang="en-US" sz="3600" dirty="0"/>
              <a:t>點到下午</a:t>
            </a:r>
            <a:r>
              <a:rPr lang="en-US" altLang="zh-TW" sz="3600" dirty="0"/>
              <a:t>5</a:t>
            </a:r>
            <a:r>
              <a:rPr lang="zh-TW" altLang="en-US" sz="3600" dirty="0"/>
              <a:t>點</a:t>
            </a:r>
            <a:endParaRPr lang="en-US" altLang="zh-TW" sz="3600" dirty="0">
              <a:solidFill>
                <a:srgbClr val="FFFFFF"/>
              </a:solidFill>
            </a:endParaRPr>
          </a:p>
          <a:p>
            <a:r>
              <a:rPr lang="zh-TW" altLang="en-US" sz="3600" dirty="0"/>
              <a:t>南區：高雄新光三越左營店</a:t>
            </a:r>
            <a:r>
              <a:rPr lang="en-US" altLang="zh-TW" sz="3600" dirty="0"/>
              <a:t>10</a:t>
            </a:r>
            <a:r>
              <a:rPr lang="zh-TW" altLang="en-US" sz="3600" dirty="0" smtClean="0"/>
              <a:t>樓</a:t>
            </a:r>
            <a:endParaRPr lang="en-US" altLang="zh-TW" sz="3600" dirty="0" smtClean="0"/>
          </a:p>
          <a:p>
            <a:r>
              <a:rPr lang="en-US" altLang="zh-TW" sz="3600" dirty="0" smtClean="0"/>
              <a:t>(</a:t>
            </a:r>
            <a:r>
              <a:rPr lang="zh-TW" altLang="en-US" sz="3600" dirty="0"/>
              <a:t>高雄市左營區高鐵路</a:t>
            </a:r>
            <a:r>
              <a:rPr lang="en-US" altLang="zh-TW" sz="3600" dirty="0"/>
              <a:t>123</a:t>
            </a:r>
            <a:r>
              <a:rPr lang="zh-TW" altLang="en-US" sz="3600" dirty="0"/>
              <a:t>號</a:t>
            </a:r>
            <a:r>
              <a:rPr lang="en-US" altLang="zh-TW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112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8520" y="692697"/>
            <a:ext cx="9435345" cy="5256584"/>
          </a:xfrm>
        </p:spPr>
        <p:txBody>
          <a:bodyPr/>
          <a:lstStyle/>
          <a:p>
            <a:pPr algn="ctr"/>
            <a:r>
              <a:rPr lang="zh-TW" altLang="en-US" sz="8000" dirty="0">
                <a:solidFill>
                  <a:srgbClr val="00FFFF"/>
                </a:solidFill>
              </a:rPr>
              <a:t>分</a:t>
            </a:r>
            <a:r>
              <a:rPr lang="zh-TW" altLang="en-US" sz="8000" dirty="0" smtClean="0">
                <a:solidFill>
                  <a:srgbClr val="00FFFF"/>
                </a:solidFill>
              </a:rPr>
              <a:t>科  </a:t>
            </a:r>
            <a:r>
              <a:rPr lang="en-US" altLang="zh-TW" sz="8000" dirty="0" smtClean="0"/>
              <a:t>VS</a:t>
            </a:r>
            <a:r>
              <a:rPr lang="zh-TW" altLang="en-US" sz="8000" dirty="0" smtClean="0"/>
              <a:t>  </a:t>
            </a:r>
            <a:r>
              <a:rPr lang="zh-TW" altLang="en-US" sz="8000" dirty="0" smtClean="0">
                <a:solidFill>
                  <a:srgbClr val="00FF00"/>
                </a:solidFill>
              </a:rPr>
              <a:t>申請</a:t>
            </a:r>
            <a:r>
              <a:rPr lang="en-US" altLang="zh-TW" sz="8000" dirty="0" smtClean="0">
                <a:solidFill>
                  <a:srgbClr val="00FF00"/>
                </a:solidFill>
              </a:rPr>
              <a:t/>
            </a:r>
            <a:br>
              <a:rPr lang="en-US" altLang="zh-TW" sz="8000" dirty="0" smtClean="0">
                <a:solidFill>
                  <a:srgbClr val="00FF00"/>
                </a:solidFill>
              </a:rPr>
            </a:br>
            <a:r>
              <a:rPr lang="zh-TW" altLang="en-US" sz="8000" dirty="0" smtClean="0">
                <a:solidFill>
                  <a:srgbClr val="00FFFF"/>
                </a:solidFill>
              </a:rPr>
              <a:t>選校</a:t>
            </a:r>
            <a:r>
              <a:rPr lang="zh-TW" altLang="en-US" sz="8000" dirty="0" smtClean="0"/>
              <a:t>  </a:t>
            </a:r>
            <a:r>
              <a:rPr lang="en-US" altLang="zh-TW" sz="8000" dirty="0" smtClean="0"/>
              <a:t>VS  </a:t>
            </a:r>
            <a:r>
              <a:rPr lang="zh-TW" altLang="en-US" sz="8000" dirty="0" smtClean="0">
                <a:solidFill>
                  <a:srgbClr val="00FF00"/>
                </a:solidFill>
              </a:rPr>
              <a:t>選系</a:t>
            </a:r>
            <a:r>
              <a:rPr lang="en-US" altLang="zh-TW" sz="8000" dirty="0" smtClean="0">
                <a:solidFill>
                  <a:srgbClr val="00FF00"/>
                </a:solidFill>
              </a:rPr>
              <a:t/>
            </a:r>
            <a:br>
              <a:rPr lang="en-US" altLang="zh-TW" sz="8000" dirty="0" smtClean="0">
                <a:solidFill>
                  <a:srgbClr val="00FF00"/>
                </a:solidFill>
              </a:rPr>
            </a:br>
            <a:r>
              <a:rPr lang="zh-TW" altLang="en-US" sz="8000" dirty="0" smtClean="0">
                <a:solidFill>
                  <a:srgbClr val="00FFFF"/>
                </a:solidFill>
              </a:rPr>
              <a:t>轉學考  </a:t>
            </a:r>
            <a:r>
              <a:rPr lang="en-US" altLang="zh-TW" sz="8000" dirty="0" smtClean="0"/>
              <a:t>VS</a:t>
            </a:r>
            <a:r>
              <a:rPr lang="zh-TW" altLang="en-US" sz="8000" dirty="0" smtClean="0"/>
              <a:t> </a:t>
            </a:r>
            <a:r>
              <a:rPr lang="zh-TW" altLang="en-US" sz="8000" dirty="0" smtClean="0">
                <a:solidFill>
                  <a:srgbClr val="00FF00"/>
                </a:solidFill>
              </a:rPr>
              <a:t> 重考</a:t>
            </a:r>
            <a:r>
              <a:rPr lang="en-US" altLang="zh-TW" sz="8000" dirty="0" smtClean="0">
                <a:solidFill>
                  <a:srgbClr val="00FF00"/>
                </a:solidFill>
              </a:rPr>
              <a:t/>
            </a:r>
            <a:br>
              <a:rPr lang="en-US" altLang="zh-TW" sz="8000" dirty="0" smtClean="0">
                <a:solidFill>
                  <a:srgbClr val="00FF00"/>
                </a:solidFill>
              </a:rPr>
            </a:br>
            <a:r>
              <a:rPr lang="zh-TW" altLang="en-US" sz="8000" dirty="0" smtClean="0">
                <a:solidFill>
                  <a:srgbClr val="00FFFF"/>
                </a:solidFill>
              </a:rPr>
              <a:t>選系  </a:t>
            </a:r>
            <a:r>
              <a:rPr lang="en-US" altLang="zh-TW" sz="8000" dirty="0" smtClean="0"/>
              <a:t>VS</a:t>
            </a:r>
            <a:r>
              <a:rPr lang="zh-TW" altLang="en-US" sz="8000" dirty="0" smtClean="0">
                <a:solidFill>
                  <a:srgbClr val="00FF00"/>
                </a:solidFill>
              </a:rPr>
              <a:t>  轉學</a:t>
            </a:r>
            <a:endParaRPr lang="zh-TW" altLang="en-US" sz="8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84" y="260648"/>
            <a:ext cx="8892480" cy="4176464"/>
          </a:xfrm>
        </p:spPr>
        <p:txBody>
          <a:bodyPr/>
          <a:lstStyle/>
          <a:p>
            <a:r>
              <a:rPr lang="zh-TW" altLang="en-US" sz="4400" dirty="0" smtClean="0"/>
              <a:t>提出思考點：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 smtClean="0"/>
              <a:t>1.</a:t>
            </a:r>
            <a:r>
              <a:rPr lang="zh-TW" altLang="en-US" sz="4400" dirty="0" smtClean="0"/>
              <a:t>學費補助：公立</a:t>
            </a:r>
            <a:r>
              <a:rPr lang="en-US" altLang="zh-TW" sz="4400" dirty="0" smtClean="0"/>
              <a:t>vs</a:t>
            </a:r>
            <a:r>
              <a:rPr lang="zh-TW" altLang="en-US" sz="4400" dirty="0" smtClean="0"/>
              <a:t>私立  拉近距離</a:t>
            </a:r>
            <a:r>
              <a:rPr lang="en-US" altLang="zh-TW" sz="4400" dirty="0" smtClean="0"/>
              <a:t>?</a:t>
            </a:r>
            <a:r>
              <a:rPr lang="en-US" altLang="zh-TW" sz="4400" dirty="0"/>
              <a:t/>
            </a:r>
            <a:br>
              <a:rPr lang="en-US" altLang="zh-TW" sz="4400" dirty="0"/>
            </a:br>
            <a:r>
              <a:rPr lang="en-US" altLang="zh-TW" sz="4400" dirty="0" smtClean="0"/>
              <a:t>2.</a:t>
            </a:r>
            <a:r>
              <a:rPr lang="zh-TW" altLang="en-US" sz="4400" dirty="0" smtClean="0"/>
              <a:t>學校人數多寡與科系的關聯</a:t>
            </a:r>
            <a:r>
              <a:rPr lang="en-US" altLang="zh-TW" sz="4400" dirty="0" smtClean="0"/>
              <a:t>?</a:t>
            </a:r>
            <a:br>
              <a:rPr lang="en-US" altLang="zh-TW" sz="4400" dirty="0" smtClean="0"/>
            </a:br>
            <a:r>
              <a:rPr lang="zh-TW" altLang="en-US" sz="4400" dirty="0" smtClean="0"/>
              <a:t>   例：國立高雄大學    </a:t>
            </a:r>
            <a:r>
              <a:rPr lang="en-US" altLang="zh-TW" sz="4400" dirty="0" smtClean="0"/>
              <a:t>5986</a:t>
            </a:r>
            <a:r>
              <a:rPr lang="zh-TW" altLang="en-US" sz="4400" dirty="0" smtClean="0"/>
              <a:t>人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/>
              <a:t> </a:t>
            </a:r>
            <a:r>
              <a:rPr lang="en-US" altLang="zh-TW" sz="4400" dirty="0" smtClean="0"/>
              <a:t>       </a:t>
            </a:r>
            <a:r>
              <a:rPr lang="zh-TW" altLang="en-US" sz="4400" dirty="0" smtClean="0"/>
              <a:t>   私立輔仁大學   </a:t>
            </a:r>
            <a:r>
              <a:rPr lang="en-US" altLang="zh-TW" sz="4400" dirty="0" smtClean="0"/>
              <a:t>25981</a:t>
            </a:r>
            <a:r>
              <a:rPr lang="zh-TW" altLang="en-US" sz="4400" dirty="0" smtClean="0"/>
              <a:t>人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4725144"/>
            <a:ext cx="7924800" cy="820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TW" sz="4800" dirty="0">
                <a:hlinkClick r:id="rId2" action="ppaction://hlinkfile"/>
              </a:rPr>
              <a:t>111</a:t>
            </a:r>
            <a:r>
              <a:rPr lang="zh-TW" altLang="en-US" sz="4800" dirty="0">
                <a:hlinkClick r:id="rId2" action="ppaction://hlinkfile"/>
              </a:rPr>
              <a:t>大學人數統計表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917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視圖">
  <a:themeElements>
    <a:clrScheme name="自訂 37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00FF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【PPT】第4章：教育發展與大學學群PART2-20180710">
  <a:themeElements>
    <a:clrScheme name="自訂 1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A89EC5"/>
      </a:accent6>
      <a:hlink>
        <a:srgbClr val="2F1932"/>
      </a:hlink>
      <a:folHlink>
        <a:srgbClr val="0097A7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預設簡報設計">
  <a:themeElements>
    <a:clrScheme name="預設簡報設計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FF00"/>
      </a:hlink>
      <a:folHlink>
        <a:srgbClr val="FFFF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【PPT】第4章：教育發展與大學學群PART2-20180710">
  <a:themeElements>
    <a:clrScheme name="自訂 1">
      <a:dk1>
        <a:srgbClr val="2F1932"/>
      </a:dk1>
      <a:lt1>
        <a:srgbClr val="FFFFFF"/>
      </a:lt1>
      <a:dk2>
        <a:srgbClr val="4F476F"/>
      </a:dk2>
      <a:lt2>
        <a:srgbClr val="F3EEE3"/>
      </a:lt2>
      <a:accent1>
        <a:srgbClr val="E2DAC7"/>
      </a:accent1>
      <a:accent2>
        <a:srgbClr val="918C7F"/>
      </a:accent2>
      <a:accent3>
        <a:srgbClr val="FFAC58"/>
      </a:accent3>
      <a:accent4>
        <a:srgbClr val="FF866A"/>
      </a:accent4>
      <a:accent5>
        <a:srgbClr val="40BFBF"/>
      </a:accent5>
      <a:accent6>
        <a:srgbClr val="A89EC5"/>
      </a:accent6>
      <a:hlink>
        <a:srgbClr val="2F1932"/>
      </a:hlink>
      <a:folHlink>
        <a:srgbClr val="0097A7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地平線">
  <a:themeElements>
    <a:clrScheme name="自訂 8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FFFF00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透視圖">
  <a:themeElements>
    <a:clrScheme name="自訂 8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FF"/>
      </a:hlink>
      <a:folHlink>
        <a:srgbClr val="FFFF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佈景主題">
  <a:themeElements>
    <a:clrScheme name="自訂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透視圖">
  <a:themeElements>
    <a:clrScheme name="自訂 37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00FF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地平線">
  <a:themeElements>
    <a:clrScheme name="自訂 8">
      <a:dk1>
        <a:srgbClr val="000000"/>
      </a:dk1>
      <a:lt1>
        <a:srgbClr val="FFFFFF"/>
      </a:lt1>
      <a:dk2>
        <a:srgbClr val="1F2123"/>
      </a:dk2>
      <a:lt2>
        <a:srgbClr val="00FF0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FFFF00"/>
      </a:hlink>
      <a:folHlink>
        <a:srgbClr val="FFFF00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佈景主題">
  <a:themeElements>
    <a:clrScheme name="自訂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4611</Words>
  <Application>Microsoft Office PowerPoint</Application>
  <PresentationFormat>如螢幕大小 (4:3)</PresentationFormat>
  <Paragraphs>1510</Paragraphs>
  <Slides>62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13</vt:i4>
      </vt:variant>
      <vt:variant>
        <vt:lpstr>投影片標題</vt:lpstr>
      </vt:variant>
      <vt:variant>
        <vt:i4>62</vt:i4>
      </vt:variant>
    </vt:vector>
  </HeadingPairs>
  <TitlesOfParts>
    <vt:vector size="75" baseType="lpstr">
      <vt:lpstr>透視圖</vt:lpstr>
      <vt:lpstr>2_透視圖</vt:lpstr>
      <vt:lpstr>4_Office 佈景主題</vt:lpstr>
      <vt:lpstr>3_Office 佈景主題</vt:lpstr>
      <vt:lpstr>3_透視圖</vt:lpstr>
      <vt:lpstr>地平線</vt:lpstr>
      <vt:lpstr>11_Office 佈景主題</vt:lpstr>
      <vt:lpstr>1_地平線</vt:lpstr>
      <vt:lpstr>12_Office 佈景主題</vt:lpstr>
      <vt:lpstr>【PPT】第4章：教育發展與大學學群PART2-20180710</vt:lpstr>
      <vt:lpstr>預設簡報設計</vt:lpstr>
      <vt:lpstr>1_【PPT】第4章：教育發展與大學學群PART2-20180710</vt:lpstr>
      <vt:lpstr>2_地平線</vt:lpstr>
      <vt:lpstr>PowerPoint 簡報</vt:lpstr>
      <vt:lpstr>學測成績出來後….</vt:lpstr>
      <vt:lpstr>PowerPoint 簡報</vt:lpstr>
      <vt:lpstr>PowerPoint 簡報</vt:lpstr>
      <vt:lpstr>PowerPoint 簡報</vt:lpstr>
      <vt:lpstr>PowerPoint 簡報</vt:lpstr>
      <vt:lpstr>PowerPoint 簡報</vt:lpstr>
      <vt:lpstr>分科  VS  申請 選校  VS  選系 轉學考  VS  重考 選系  VS  轉學</vt:lpstr>
      <vt:lpstr>提出思考點： 1.學費補助：公立vs私立  拉近距離? 2.學校人數多寡與科系的關聯?    例：國立高雄大學    5986人            私立輔仁大學   25981人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落點分析：交叉查榜 https://www.com.tw/p.html                                                 免費的</vt:lpstr>
      <vt:lpstr>PowerPoint 簡報</vt:lpstr>
      <vt:lpstr>【113學測】簡單3步驟，自己驗算落點</vt:lpstr>
      <vt:lpstr>步驟1：下載人數累計表</vt:lpstr>
      <vt:lpstr>步驟2：找出去年級分</vt:lpstr>
      <vt:lpstr>PowerPoint 簡報</vt:lpstr>
      <vt:lpstr>步驟3：判斷夢幻、務實、保守</vt:lpstr>
      <vt:lpstr>PowerPoint 簡報</vt:lpstr>
      <vt:lpstr>PowerPoint 簡報</vt:lpstr>
      <vt:lpstr>PowerPoint 簡報</vt:lpstr>
      <vt:lpstr>PowerPoint 簡報</vt:lpstr>
      <vt:lpstr>PowerPoint 簡報</vt:lpstr>
      <vt:lpstr>推甄  選填技巧</vt:lpstr>
      <vt:lpstr>   你的選填策略？才是重點</vt:lpstr>
      <vt:lpstr>推甄 策略1</vt:lpstr>
      <vt:lpstr>推甄 策略2</vt:lpstr>
      <vt:lpstr>推甄 策略3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科技校院日間部四年制：6個校系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52</cp:revision>
  <dcterms:created xsi:type="dcterms:W3CDTF">2024-02-29T07:48:06Z</dcterms:created>
  <dcterms:modified xsi:type="dcterms:W3CDTF">2024-03-01T09:56:45Z</dcterms:modified>
</cp:coreProperties>
</file>