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73" r:id="rId3"/>
    <p:sldId id="266" r:id="rId4"/>
    <p:sldId id="344" r:id="rId5"/>
    <p:sldId id="326" r:id="rId6"/>
    <p:sldId id="355" r:id="rId7"/>
    <p:sldId id="359" r:id="rId8"/>
    <p:sldId id="328" r:id="rId9"/>
    <p:sldId id="360" r:id="rId10"/>
    <p:sldId id="285" r:id="rId11"/>
    <p:sldId id="361" r:id="rId12"/>
    <p:sldId id="363" r:id="rId13"/>
    <p:sldId id="289" r:id="rId14"/>
    <p:sldId id="291" r:id="rId15"/>
    <p:sldId id="367" r:id="rId16"/>
    <p:sldId id="267" r:id="rId17"/>
    <p:sldId id="258" r:id="rId18"/>
    <p:sldId id="368" r:id="rId19"/>
    <p:sldId id="278" r:id="rId20"/>
    <p:sldId id="301" r:id="rId21"/>
    <p:sldId id="262" r:id="rId22"/>
    <p:sldId id="371" r:id="rId23"/>
    <p:sldId id="349" r:id="rId24"/>
    <p:sldId id="351" r:id="rId25"/>
    <p:sldId id="372" r:id="rId26"/>
    <p:sldId id="282" r:id="rId27"/>
    <p:sldId id="340" r:id="rId28"/>
    <p:sldId id="273" r:id="rId29"/>
    <p:sldId id="257" r:id="rId30"/>
    <p:sldId id="283" r:id="rId31"/>
    <p:sldId id="284" r:id="rId32"/>
    <p:sldId id="307" r:id="rId33"/>
    <p:sldId id="274" r:id="rId34"/>
    <p:sldId id="263" r:id="rId35"/>
    <p:sldId id="308" r:id="rId36"/>
    <p:sldId id="312" r:id="rId37"/>
    <p:sldId id="317" r:id="rId38"/>
    <p:sldId id="313" r:id="rId39"/>
    <p:sldId id="302" r:id="rId40"/>
    <p:sldId id="315" r:id="rId41"/>
    <p:sldId id="316" r:id="rId42"/>
    <p:sldId id="314" r:id="rId43"/>
    <p:sldId id="286" r:id="rId44"/>
    <p:sldId id="287" r:id="rId45"/>
    <p:sldId id="305" r:id="rId46"/>
  </p:sldIdLst>
  <p:sldSz cx="12192000" cy="6858000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A03DC-F828-4CF5-8F9F-8CC62CED3E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C74DB6D7-BF02-46E2-AABB-6D0FD5B76668}">
      <dgm:prSet phldrT="[文字]"/>
      <dgm:spPr/>
      <dgm:t>
        <a:bodyPr/>
        <a:lstStyle/>
        <a:p>
          <a:r>
            <a:rPr lang="zh-TW" altLang="en-US" dirty="0">
              <a:latin typeface="@標楷體" panose="03000509000000000000" pitchFamily="65" charset="-120"/>
              <a:ea typeface="@標楷體" panose="03000509000000000000" pitchFamily="65" charset="-120"/>
            </a:rPr>
            <a:t>生體相等性試驗</a:t>
          </a:r>
        </a:p>
      </dgm:t>
    </dgm:pt>
    <dgm:pt modelId="{C926B995-87FF-4903-8642-7B769CB77BDE}" type="parTrans" cxnId="{FFA33A3F-4F7B-4CEB-8AA9-B965E6869CE2}">
      <dgm:prSet/>
      <dgm:spPr/>
      <dgm:t>
        <a:bodyPr/>
        <a:lstStyle/>
        <a:p>
          <a:endParaRPr lang="zh-TW" altLang="en-US"/>
        </a:p>
      </dgm:t>
    </dgm:pt>
    <dgm:pt modelId="{2348F758-F8F6-45C6-91F6-B6B62D978088}" type="sibTrans" cxnId="{FFA33A3F-4F7B-4CEB-8AA9-B965E6869CE2}">
      <dgm:prSet/>
      <dgm:spPr/>
      <dgm:t>
        <a:bodyPr/>
        <a:lstStyle/>
        <a:p>
          <a:endParaRPr lang="zh-TW" altLang="en-US"/>
        </a:p>
      </dgm:t>
    </dgm:pt>
    <dgm:pt modelId="{1979F164-460D-4FF9-9FDB-6DCD916BEC3C}">
      <dgm:prSet phldrT="[文字]"/>
      <dgm:spPr/>
      <dgm:t>
        <a:bodyPr/>
        <a:lstStyle/>
        <a:p>
          <a:r>
            <a:rPr lang="zh-TW" altLang="en-US" dirty="0">
              <a:latin typeface="@標楷體" panose="03000509000000000000" pitchFamily="65" charset="-120"/>
              <a:ea typeface="@標楷體" panose="03000509000000000000" pitchFamily="65" charset="-120"/>
            </a:rPr>
            <a:t>動物試驗</a:t>
          </a:r>
        </a:p>
      </dgm:t>
    </dgm:pt>
    <dgm:pt modelId="{2564CE4B-8DD5-46C4-B7E1-FAE4691C0991}" type="parTrans" cxnId="{46316892-C54C-4E49-96BC-9F1F13F1289E}">
      <dgm:prSet/>
      <dgm:spPr/>
      <dgm:t>
        <a:bodyPr/>
        <a:lstStyle/>
        <a:p>
          <a:endParaRPr lang="zh-TW" altLang="en-US"/>
        </a:p>
      </dgm:t>
    </dgm:pt>
    <dgm:pt modelId="{6FA8ACFF-5A30-4B2D-B480-0AF48D0FA455}" type="sibTrans" cxnId="{46316892-C54C-4E49-96BC-9F1F13F1289E}">
      <dgm:prSet/>
      <dgm:spPr/>
      <dgm:t>
        <a:bodyPr/>
        <a:lstStyle/>
        <a:p>
          <a:endParaRPr lang="zh-TW" altLang="en-US"/>
        </a:p>
      </dgm:t>
    </dgm:pt>
    <dgm:pt modelId="{ADCEDD86-5E04-4F45-B65D-A62167CABE6A}">
      <dgm:prSet phldrT="[文字]"/>
      <dgm:spPr/>
      <dgm:t>
        <a:bodyPr/>
        <a:lstStyle/>
        <a:p>
          <a:r>
            <a:rPr lang="zh-TW" altLang="en-US" dirty="0">
              <a:latin typeface="@標楷體" panose="03000509000000000000" pitchFamily="65" charset="-120"/>
              <a:ea typeface="@標楷體" panose="03000509000000000000" pitchFamily="65" charset="-120"/>
            </a:rPr>
            <a:t>臨床試驗</a:t>
          </a:r>
        </a:p>
      </dgm:t>
    </dgm:pt>
    <dgm:pt modelId="{CF42F895-842D-4AA4-8CC5-6C40E48AC7B6}" type="parTrans" cxnId="{5DD3EBE7-E1B2-4702-B740-924D57095FC5}">
      <dgm:prSet/>
      <dgm:spPr/>
      <dgm:t>
        <a:bodyPr/>
        <a:lstStyle/>
        <a:p>
          <a:endParaRPr lang="zh-TW" altLang="en-US"/>
        </a:p>
      </dgm:t>
    </dgm:pt>
    <dgm:pt modelId="{66839A9E-A632-49A8-AC60-D5A25930BF88}" type="sibTrans" cxnId="{5DD3EBE7-E1B2-4702-B740-924D57095FC5}">
      <dgm:prSet/>
      <dgm:spPr/>
      <dgm:t>
        <a:bodyPr/>
        <a:lstStyle/>
        <a:p>
          <a:endParaRPr lang="zh-TW" altLang="en-US"/>
        </a:p>
      </dgm:t>
    </dgm:pt>
    <dgm:pt modelId="{62727A80-36E9-4E79-B67D-0D9DF4337644}">
      <dgm:prSet phldrT="[文字]"/>
      <dgm:spPr/>
      <dgm:t>
        <a:bodyPr/>
        <a:lstStyle/>
        <a:p>
          <a:r>
            <a:rPr lang="zh-TW" altLang="en-US" dirty="0">
              <a:latin typeface="@標楷體" panose="03000509000000000000" pitchFamily="65" charset="-120"/>
              <a:ea typeface="@標楷體" panose="03000509000000000000" pitchFamily="65" charset="-120"/>
            </a:rPr>
            <a:t>生體可用率</a:t>
          </a:r>
        </a:p>
      </dgm:t>
    </dgm:pt>
    <dgm:pt modelId="{C65FB0BF-D66B-4FEE-8F2B-0B2C6892C112}" type="parTrans" cxnId="{0A180E95-CC52-414D-8984-FACA6088321F}">
      <dgm:prSet/>
      <dgm:spPr/>
      <dgm:t>
        <a:bodyPr/>
        <a:lstStyle/>
        <a:p>
          <a:endParaRPr lang="zh-TW" altLang="en-US"/>
        </a:p>
      </dgm:t>
    </dgm:pt>
    <dgm:pt modelId="{5FCD60B5-94E7-4E9D-80F7-270B240E2F65}" type="sibTrans" cxnId="{0A180E95-CC52-414D-8984-FACA6088321F}">
      <dgm:prSet/>
      <dgm:spPr/>
      <dgm:t>
        <a:bodyPr/>
        <a:lstStyle/>
        <a:p>
          <a:endParaRPr lang="zh-TW" altLang="en-US"/>
        </a:p>
      </dgm:t>
    </dgm:pt>
    <dgm:pt modelId="{010F0D99-0225-49BD-8BEC-084BBF73B6C0}" type="pres">
      <dgm:prSet presAssocID="{C68A03DC-F828-4CF5-8F9F-8CC62CED3E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1E5726-CD44-4349-917B-694873280F27}" type="pres">
      <dgm:prSet presAssocID="{C74DB6D7-BF02-46E2-AABB-6D0FD5B76668}" presName="root1" presStyleCnt="0"/>
      <dgm:spPr/>
    </dgm:pt>
    <dgm:pt modelId="{ED29F7B5-30FE-4777-BB09-11F979C35E3A}" type="pres">
      <dgm:prSet presAssocID="{C74DB6D7-BF02-46E2-AABB-6D0FD5B76668}" presName="LevelOneTextNode" presStyleLbl="node0" presStyleIdx="0" presStyleCnt="1" custAng="10800000" custLinFactNeighborX="-8054">
        <dgm:presLayoutVars>
          <dgm:chPref val="3"/>
        </dgm:presLayoutVars>
      </dgm:prSet>
      <dgm:spPr/>
    </dgm:pt>
    <dgm:pt modelId="{3542510E-3B32-4B11-A079-71C0B220D2AD}" type="pres">
      <dgm:prSet presAssocID="{C74DB6D7-BF02-46E2-AABB-6D0FD5B76668}" presName="level2hierChild" presStyleCnt="0"/>
      <dgm:spPr/>
    </dgm:pt>
    <dgm:pt modelId="{45590CC4-721E-44DC-9884-BB5EC3A2848C}" type="pres">
      <dgm:prSet presAssocID="{2564CE4B-8DD5-46C4-B7E1-FAE4691C0991}" presName="conn2-1" presStyleLbl="parChTrans1D2" presStyleIdx="0" presStyleCnt="3"/>
      <dgm:spPr/>
    </dgm:pt>
    <dgm:pt modelId="{5F42E451-D66F-4EE7-B6DA-F4643BC60C1E}" type="pres">
      <dgm:prSet presAssocID="{2564CE4B-8DD5-46C4-B7E1-FAE4691C0991}" presName="connTx" presStyleLbl="parChTrans1D2" presStyleIdx="0" presStyleCnt="3"/>
      <dgm:spPr/>
    </dgm:pt>
    <dgm:pt modelId="{F97EBB3A-BFEF-4FA7-8671-8E82C2DDB4E2}" type="pres">
      <dgm:prSet presAssocID="{1979F164-460D-4FF9-9FDB-6DCD916BEC3C}" presName="root2" presStyleCnt="0"/>
      <dgm:spPr/>
    </dgm:pt>
    <dgm:pt modelId="{3218BF85-ECB6-4C18-8E19-4D98D4CE7EA2}" type="pres">
      <dgm:prSet presAssocID="{1979F164-460D-4FF9-9FDB-6DCD916BEC3C}" presName="LevelTwoTextNode" presStyleLbl="node2" presStyleIdx="0" presStyleCnt="3">
        <dgm:presLayoutVars>
          <dgm:chPref val="3"/>
        </dgm:presLayoutVars>
      </dgm:prSet>
      <dgm:spPr/>
    </dgm:pt>
    <dgm:pt modelId="{56F44940-741C-4EF0-B546-15A91BCAB93B}" type="pres">
      <dgm:prSet presAssocID="{1979F164-460D-4FF9-9FDB-6DCD916BEC3C}" presName="level3hierChild" presStyleCnt="0"/>
      <dgm:spPr/>
    </dgm:pt>
    <dgm:pt modelId="{6EDC39EE-8268-4DA9-894B-F02F36A5B3E3}" type="pres">
      <dgm:prSet presAssocID="{CF42F895-842D-4AA4-8CC5-6C40E48AC7B6}" presName="conn2-1" presStyleLbl="parChTrans1D2" presStyleIdx="1" presStyleCnt="3"/>
      <dgm:spPr/>
    </dgm:pt>
    <dgm:pt modelId="{57329360-ABC2-4D45-8DBF-7FA3288A1550}" type="pres">
      <dgm:prSet presAssocID="{CF42F895-842D-4AA4-8CC5-6C40E48AC7B6}" presName="connTx" presStyleLbl="parChTrans1D2" presStyleIdx="1" presStyleCnt="3"/>
      <dgm:spPr/>
    </dgm:pt>
    <dgm:pt modelId="{87B8A0C9-5AF7-4B23-921A-554D0E9EEC6C}" type="pres">
      <dgm:prSet presAssocID="{ADCEDD86-5E04-4F45-B65D-A62167CABE6A}" presName="root2" presStyleCnt="0"/>
      <dgm:spPr/>
    </dgm:pt>
    <dgm:pt modelId="{7A70C093-9AFC-4732-B633-AFCEA69184E9}" type="pres">
      <dgm:prSet presAssocID="{ADCEDD86-5E04-4F45-B65D-A62167CABE6A}" presName="LevelTwoTextNode" presStyleLbl="node2" presStyleIdx="1" presStyleCnt="3">
        <dgm:presLayoutVars>
          <dgm:chPref val="3"/>
        </dgm:presLayoutVars>
      </dgm:prSet>
      <dgm:spPr/>
    </dgm:pt>
    <dgm:pt modelId="{CCE8421C-3DDA-4FC5-B612-EF6A21A448ED}" type="pres">
      <dgm:prSet presAssocID="{ADCEDD86-5E04-4F45-B65D-A62167CABE6A}" presName="level3hierChild" presStyleCnt="0"/>
      <dgm:spPr/>
    </dgm:pt>
    <dgm:pt modelId="{F849C221-35E0-4941-9367-BAD372866E54}" type="pres">
      <dgm:prSet presAssocID="{C65FB0BF-D66B-4FEE-8F2B-0B2C6892C112}" presName="conn2-1" presStyleLbl="parChTrans1D2" presStyleIdx="2" presStyleCnt="3"/>
      <dgm:spPr/>
    </dgm:pt>
    <dgm:pt modelId="{DD669C78-8691-4466-9E7A-3D134F772AED}" type="pres">
      <dgm:prSet presAssocID="{C65FB0BF-D66B-4FEE-8F2B-0B2C6892C112}" presName="connTx" presStyleLbl="parChTrans1D2" presStyleIdx="2" presStyleCnt="3"/>
      <dgm:spPr/>
    </dgm:pt>
    <dgm:pt modelId="{6D569678-A20F-475E-ACA7-CEE469D72EEF}" type="pres">
      <dgm:prSet presAssocID="{62727A80-36E9-4E79-B67D-0D9DF4337644}" presName="root2" presStyleCnt="0"/>
      <dgm:spPr/>
    </dgm:pt>
    <dgm:pt modelId="{87D4CCDE-B2A6-4820-8CB3-E2B500EB1EDB}" type="pres">
      <dgm:prSet presAssocID="{62727A80-36E9-4E79-B67D-0D9DF4337644}" presName="LevelTwoTextNode" presStyleLbl="node2" presStyleIdx="2" presStyleCnt="3">
        <dgm:presLayoutVars>
          <dgm:chPref val="3"/>
        </dgm:presLayoutVars>
      </dgm:prSet>
      <dgm:spPr/>
    </dgm:pt>
    <dgm:pt modelId="{298DF208-A266-4C9F-85BD-73E0E85C1FE7}" type="pres">
      <dgm:prSet presAssocID="{62727A80-36E9-4E79-B67D-0D9DF4337644}" presName="level3hierChild" presStyleCnt="0"/>
      <dgm:spPr/>
    </dgm:pt>
  </dgm:ptLst>
  <dgm:cxnLst>
    <dgm:cxn modelId="{DF41171E-0BE5-4523-ABBC-F19CEFEDB13F}" type="presOf" srcId="{62727A80-36E9-4E79-B67D-0D9DF4337644}" destId="{87D4CCDE-B2A6-4820-8CB3-E2B500EB1EDB}" srcOrd="0" destOrd="0" presId="urn:microsoft.com/office/officeart/2008/layout/HorizontalMultiLevelHierarchy"/>
    <dgm:cxn modelId="{6ABB882B-BF74-49C3-B81B-72C6BDD94881}" type="presOf" srcId="{C65FB0BF-D66B-4FEE-8F2B-0B2C6892C112}" destId="{DD669C78-8691-4466-9E7A-3D134F772AED}" srcOrd="1" destOrd="0" presId="urn:microsoft.com/office/officeart/2008/layout/HorizontalMultiLevelHierarchy"/>
    <dgm:cxn modelId="{FFA33A3F-4F7B-4CEB-8AA9-B965E6869CE2}" srcId="{C68A03DC-F828-4CF5-8F9F-8CC62CED3E81}" destId="{C74DB6D7-BF02-46E2-AABB-6D0FD5B76668}" srcOrd="0" destOrd="0" parTransId="{C926B995-87FF-4903-8642-7B769CB77BDE}" sibTransId="{2348F758-F8F6-45C6-91F6-B6B62D978088}"/>
    <dgm:cxn modelId="{70D0BA4A-039F-4E40-9B71-9C3AD153BA33}" type="presOf" srcId="{C74DB6D7-BF02-46E2-AABB-6D0FD5B76668}" destId="{ED29F7B5-30FE-4777-BB09-11F979C35E3A}" srcOrd="0" destOrd="0" presId="urn:microsoft.com/office/officeart/2008/layout/HorizontalMultiLevelHierarchy"/>
    <dgm:cxn modelId="{9B94184E-0C12-4F60-9FD1-F5DC24E961B0}" type="presOf" srcId="{CF42F895-842D-4AA4-8CC5-6C40E48AC7B6}" destId="{57329360-ABC2-4D45-8DBF-7FA3288A1550}" srcOrd="1" destOrd="0" presId="urn:microsoft.com/office/officeart/2008/layout/HorizontalMultiLevelHierarchy"/>
    <dgm:cxn modelId="{61550956-FC1A-4588-B731-9123D6B2B151}" type="presOf" srcId="{2564CE4B-8DD5-46C4-B7E1-FAE4691C0991}" destId="{5F42E451-D66F-4EE7-B6DA-F4643BC60C1E}" srcOrd="1" destOrd="0" presId="urn:microsoft.com/office/officeart/2008/layout/HorizontalMultiLevelHierarchy"/>
    <dgm:cxn modelId="{D57F9C78-C2F2-4284-A3B7-FCEDA941762A}" type="presOf" srcId="{1979F164-460D-4FF9-9FDB-6DCD916BEC3C}" destId="{3218BF85-ECB6-4C18-8E19-4D98D4CE7EA2}" srcOrd="0" destOrd="0" presId="urn:microsoft.com/office/officeart/2008/layout/HorizontalMultiLevelHierarchy"/>
    <dgm:cxn modelId="{FA824E7E-20EE-4139-BB96-42C0D0804176}" type="presOf" srcId="{C65FB0BF-D66B-4FEE-8F2B-0B2C6892C112}" destId="{F849C221-35E0-4941-9367-BAD372866E54}" srcOrd="0" destOrd="0" presId="urn:microsoft.com/office/officeart/2008/layout/HorizontalMultiLevelHierarchy"/>
    <dgm:cxn modelId="{BA10D48A-6BF7-4CFD-8552-DA2B20943CC7}" type="presOf" srcId="{CF42F895-842D-4AA4-8CC5-6C40E48AC7B6}" destId="{6EDC39EE-8268-4DA9-894B-F02F36A5B3E3}" srcOrd="0" destOrd="0" presId="urn:microsoft.com/office/officeart/2008/layout/HorizontalMultiLevelHierarchy"/>
    <dgm:cxn modelId="{46316892-C54C-4E49-96BC-9F1F13F1289E}" srcId="{C74DB6D7-BF02-46E2-AABB-6D0FD5B76668}" destId="{1979F164-460D-4FF9-9FDB-6DCD916BEC3C}" srcOrd="0" destOrd="0" parTransId="{2564CE4B-8DD5-46C4-B7E1-FAE4691C0991}" sibTransId="{6FA8ACFF-5A30-4B2D-B480-0AF48D0FA455}"/>
    <dgm:cxn modelId="{0A180E95-CC52-414D-8984-FACA6088321F}" srcId="{C74DB6D7-BF02-46E2-AABB-6D0FD5B76668}" destId="{62727A80-36E9-4E79-B67D-0D9DF4337644}" srcOrd="2" destOrd="0" parTransId="{C65FB0BF-D66B-4FEE-8F2B-0B2C6892C112}" sibTransId="{5FCD60B5-94E7-4E9D-80F7-270B240E2F65}"/>
    <dgm:cxn modelId="{4012DCAD-6E91-4017-A0B4-0CBC3CE5F236}" type="presOf" srcId="{C68A03DC-F828-4CF5-8F9F-8CC62CED3E81}" destId="{010F0D99-0225-49BD-8BEC-084BBF73B6C0}" srcOrd="0" destOrd="0" presId="urn:microsoft.com/office/officeart/2008/layout/HorizontalMultiLevelHierarchy"/>
    <dgm:cxn modelId="{B8C014D5-BC98-4230-A918-E5AEF60C8BCC}" type="presOf" srcId="{2564CE4B-8DD5-46C4-B7E1-FAE4691C0991}" destId="{45590CC4-721E-44DC-9884-BB5EC3A2848C}" srcOrd="0" destOrd="0" presId="urn:microsoft.com/office/officeart/2008/layout/HorizontalMultiLevelHierarchy"/>
    <dgm:cxn modelId="{FFE9FBE6-797D-4E48-8CA2-7410B1895DD9}" type="presOf" srcId="{ADCEDD86-5E04-4F45-B65D-A62167CABE6A}" destId="{7A70C093-9AFC-4732-B633-AFCEA69184E9}" srcOrd="0" destOrd="0" presId="urn:microsoft.com/office/officeart/2008/layout/HorizontalMultiLevelHierarchy"/>
    <dgm:cxn modelId="{5DD3EBE7-E1B2-4702-B740-924D57095FC5}" srcId="{C74DB6D7-BF02-46E2-AABB-6D0FD5B76668}" destId="{ADCEDD86-5E04-4F45-B65D-A62167CABE6A}" srcOrd="1" destOrd="0" parTransId="{CF42F895-842D-4AA4-8CC5-6C40E48AC7B6}" sibTransId="{66839A9E-A632-49A8-AC60-D5A25930BF88}"/>
    <dgm:cxn modelId="{926345DE-084F-4A60-9AF1-B250F7CF439E}" type="presParOf" srcId="{010F0D99-0225-49BD-8BEC-084BBF73B6C0}" destId="{2B1E5726-CD44-4349-917B-694873280F27}" srcOrd="0" destOrd="0" presId="urn:microsoft.com/office/officeart/2008/layout/HorizontalMultiLevelHierarchy"/>
    <dgm:cxn modelId="{9041BBFF-C922-4BCF-BB84-CA0719EDAB26}" type="presParOf" srcId="{2B1E5726-CD44-4349-917B-694873280F27}" destId="{ED29F7B5-30FE-4777-BB09-11F979C35E3A}" srcOrd="0" destOrd="0" presId="urn:microsoft.com/office/officeart/2008/layout/HorizontalMultiLevelHierarchy"/>
    <dgm:cxn modelId="{D6B47DE2-FC6B-46D3-9107-76289FEAABBE}" type="presParOf" srcId="{2B1E5726-CD44-4349-917B-694873280F27}" destId="{3542510E-3B32-4B11-A079-71C0B220D2AD}" srcOrd="1" destOrd="0" presId="urn:microsoft.com/office/officeart/2008/layout/HorizontalMultiLevelHierarchy"/>
    <dgm:cxn modelId="{83A65310-7CD2-49C7-ABE3-67DBBAD7BAF7}" type="presParOf" srcId="{3542510E-3B32-4B11-A079-71C0B220D2AD}" destId="{45590CC4-721E-44DC-9884-BB5EC3A2848C}" srcOrd="0" destOrd="0" presId="urn:microsoft.com/office/officeart/2008/layout/HorizontalMultiLevelHierarchy"/>
    <dgm:cxn modelId="{2A618046-B3A0-4E1D-85E6-D60A6BC09C78}" type="presParOf" srcId="{45590CC4-721E-44DC-9884-BB5EC3A2848C}" destId="{5F42E451-D66F-4EE7-B6DA-F4643BC60C1E}" srcOrd="0" destOrd="0" presId="urn:microsoft.com/office/officeart/2008/layout/HorizontalMultiLevelHierarchy"/>
    <dgm:cxn modelId="{57425CDE-F040-4191-8868-A5A9AC9F9BE6}" type="presParOf" srcId="{3542510E-3B32-4B11-A079-71C0B220D2AD}" destId="{F97EBB3A-BFEF-4FA7-8671-8E82C2DDB4E2}" srcOrd="1" destOrd="0" presId="urn:microsoft.com/office/officeart/2008/layout/HorizontalMultiLevelHierarchy"/>
    <dgm:cxn modelId="{E37BEE5E-5E8F-44DE-88F0-0A13FB7358EE}" type="presParOf" srcId="{F97EBB3A-BFEF-4FA7-8671-8E82C2DDB4E2}" destId="{3218BF85-ECB6-4C18-8E19-4D98D4CE7EA2}" srcOrd="0" destOrd="0" presId="urn:microsoft.com/office/officeart/2008/layout/HorizontalMultiLevelHierarchy"/>
    <dgm:cxn modelId="{85588791-5710-4ADE-A2C9-0107402313B2}" type="presParOf" srcId="{F97EBB3A-BFEF-4FA7-8671-8E82C2DDB4E2}" destId="{56F44940-741C-4EF0-B546-15A91BCAB93B}" srcOrd="1" destOrd="0" presId="urn:microsoft.com/office/officeart/2008/layout/HorizontalMultiLevelHierarchy"/>
    <dgm:cxn modelId="{E03FB68A-5E5F-46E6-BE55-64B304327680}" type="presParOf" srcId="{3542510E-3B32-4B11-A079-71C0B220D2AD}" destId="{6EDC39EE-8268-4DA9-894B-F02F36A5B3E3}" srcOrd="2" destOrd="0" presId="urn:microsoft.com/office/officeart/2008/layout/HorizontalMultiLevelHierarchy"/>
    <dgm:cxn modelId="{922FB7AD-FFB1-476D-BB22-A6C69B2B431A}" type="presParOf" srcId="{6EDC39EE-8268-4DA9-894B-F02F36A5B3E3}" destId="{57329360-ABC2-4D45-8DBF-7FA3288A1550}" srcOrd="0" destOrd="0" presId="urn:microsoft.com/office/officeart/2008/layout/HorizontalMultiLevelHierarchy"/>
    <dgm:cxn modelId="{FCD6AD76-5D9F-479A-A3DA-35EFDFA890B6}" type="presParOf" srcId="{3542510E-3B32-4B11-A079-71C0B220D2AD}" destId="{87B8A0C9-5AF7-4B23-921A-554D0E9EEC6C}" srcOrd="3" destOrd="0" presId="urn:microsoft.com/office/officeart/2008/layout/HorizontalMultiLevelHierarchy"/>
    <dgm:cxn modelId="{562ED5FF-F0AF-42A6-9216-B0B44A458434}" type="presParOf" srcId="{87B8A0C9-5AF7-4B23-921A-554D0E9EEC6C}" destId="{7A70C093-9AFC-4732-B633-AFCEA69184E9}" srcOrd="0" destOrd="0" presId="urn:microsoft.com/office/officeart/2008/layout/HorizontalMultiLevelHierarchy"/>
    <dgm:cxn modelId="{5B717523-8783-4F3E-8B49-E1FEB1980E45}" type="presParOf" srcId="{87B8A0C9-5AF7-4B23-921A-554D0E9EEC6C}" destId="{CCE8421C-3DDA-4FC5-B612-EF6A21A448ED}" srcOrd="1" destOrd="0" presId="urn:microsoft.com/office/officeart/2008/layout/HorizontalMultiLevelHierarchy"/>
    <dgm:cxn modelId="{93416E76-6C56-4A14-888D-41571782D414}" type="presParOf" srcId="{3542510E-3B32-4B11-A079-71C0B220D2AD}" destId="{F849C221-35E0-4941-9367-BAD372866E54}" srcOrd="4" destOrd="0" presId="urn:microsoft.com/office/officeart/2008/layout/HorizontalMultiLevelHierarchy"/>
    <dgm:cxn modelId="{FD4F757F-F7BB-4ED4-AC98-F6D98D7D9B66}" type="presParOf" srcId="{F849C221-35E0-4941-9367-BAD372866E54}" destId="{DD669C78-8691-4466-9E7A-3D134F772AED}" srcOrd="0" destOrd="0" presId="urn:microsoft.com/office/officeart/2008/layout/HorizontalMultiLevelHierarchy"/>
    <dgm:cxn modelId="{53605CD4-25AF-4205-9093-AE6C36C9F66A}" type="presParOf" srcId="{3542510E-3B32-4B11-A079-71C0B220D2AD}" destId="{6D569678-A20F-475E-ACA7-CEE469D72EEF}" srcOrd="5" destOrd="0" presId="urn:microsoft.com/office/officeart/2008/layout/HorizontalMultiLevelHierarchy"/>
    <dgm:cxn modelId="{0EF0E743-A9DF-41E7-BCB4-BCB314E2FB4D}" type="presParOf" srcId="{6D569678-A20F-475E-ACA7-CEE469D72EEF}" destId="{87D4CCDE-B2A6-4820-8CB3-E2B500EB1EDB}" srcOrd="0" destOrd="0" presId="urn:microsoft.com/office/officeart/2008/layout/HorizontalMultiLevelHierarchy"/>
    <dgm:cxn modelId="{170E02C9-20E5-4A4C-A09F-0C81F2924534}" type="presParOf" srcId="{6D569678-A20F-475E-ACA7-CEE469D72EEF}" destId="{298DF208-A266-4C9F-85BD-73E0E85C1F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156DB-4594-4B96-85DF-F290D5FA6291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10E8A28E-3207-4296-93F8-D4EE707A29CD}">
      <dgm:prSet phldrT="[文字]" custT="1"/>
      <dgm:spPr/>
      <dgm:t>
        <a:bodyPr/>
        <a:lstStyle/>
        <a:p>
          <a:pPr algn="ctr"/>
          <a:r>
            <a:rPr lang="zh-TW" altLang="en-US" sz="1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藥學院</a:t>
          </a:r>
        </a:p>
      </dgm:t>
    </dgm:pt>
    <dgm:pt modelId="{2D3F0165-8553-4992-A4E6-940617D972C6}" type="parTrans" cxnId="{7858B9F1-5E3C-4395-AFCA-1F08641C72A0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4B494D-75C0-4FCF-B388-4D3F33C06A98}" type="sibTrans" cxnId="{7858B9F1-5E3C-4395-AFCA-1F08641C72A0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67D8D5-97BD-400E-9084-B3348B3545DE}">
      <dgm:prSet phldrT="[文字]" custT="1"/>
      <dgm:spPr/>
      <dgm:t>
        <a:bodyPr vert="eaVert"/>
        <a:lstStyle/>
        <a:p>
          <a:pPr algn="ctr"/>
          <a:r>
            <a:rPr lang="zh-TW" altLang="en-US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藥學系暨碩博士班</a:t>
          </a:r>
        </a:p>
      </dgm:t>
    </dgm:pt>
    <dgm:pt modelId="{90F3CB8A-18FC-4E6A-B3BA-CABD77C2FD26}" type="parTrans" cxnId="{52C69F7D-106D-473B-9A67-C911220551A8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0F2FA7-6523-43D5-83CF-9CF06F5E20AA}" type="sibTrans" cxnId="{52C69F7D-106D-473B-9A67-C911220551A8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5FA9FE-24F9-47CD-A324-33D575DD3E08}">
      <dgm:prSet phldrT="[文字]" custT="1"/>
      <dgm:spPr/>
      <dgm:t>
        <a:bodyPr vert="eaVert"/>
        <a:lstStyle/>
        <a:p>
          <a:pPr algn="ctr"/>
          <a:r>
            <a:rPr lang="zh-TW" altLang="en-US" sz="1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藥用化妝品學系</a:t>
          </a:r>
        </a:p>
      </dgm:t>
    </dgm:pt>
    <dgm:pt modelId="{DC038D93-DD1A-4B72-9915-4CA15EDE1BE5}" type="parTrans" cxnId="{AD1CF7BF-E89B-4E85-A4CE-4D8820EEBB8A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01C61F-B34C-46BE-846E-FA7C9742701E}" type="sibTrans" cxnId="{AD1CF7BF-E89B-4E85-A4CE-4D8820EEBB8A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27F922-A55F-4627-845E-4781599D03C8}">
      <dgm:prSet phldrT="[文字]" custT="1"/>
      <dgm:spPr/>
      <dgm:t>
        <a:bodyPr vert="eaVert"/>
        <a:lstStyle/>
        <a:p>
          <a:pPr algn="ctr"/>
          <a:r>
            <a:rPr lang="zh-TW" altLang="en-US" sz="1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製藥碩士學位學程</a:t>
          </a:r>
        </a:p>
      </dgm:t>
    </dgm:pt>
    <dgm:pt modelId="{41D2282E-F947-438C-9244-5E78794831FA}" type="parTrans" cxnId="{89B28964-CDFA-4866-A4CF-271A7340D108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AB1245-EC47-48AF-8212-DAE4C27FE282}" type="sibTrans" cxnId="{89B28964-CDFA-4866-A4CF-271A7340D108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582093-DECD-4872-AF55-E765FEF2CCE1}">
      <dgm:prSet custT="1"/>
      <dgm:spPr/>
      <dgm:t>
        <a:bodyPr vert="eaVert"/>
        <a:lstStyle/>
        <a:p>
          <a:pPr algn="ctr"/>
          <a:r>
            <a: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生技製藥產業博士學位學程</a:t>
          </a:r>
        </a:p>
      </dgm:t>
    </dgm:pt>
    <dgm:pt modelId="{5FE9ED32-498A-4BE2-A9E1-7785C0A6D933}" type="parTrans" cxnId="{FD14518C-1A4A-407E-95E8-7F3E66879672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2EE274-40BA-4F03-A4CA-77477FE764FF}" type="sibTrans" cxnId="{FD14518C-1A4A-407E-95E8-7F3E66879672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007FBC-DE23-4A60-B6D6-2B4080DF0842}">
      <dgm:prSet custT="1"/>
      <dgm:spPr/>
      <dgm:t>
        <a:bodyPr vert="eaVert"/>
        <a:lstStyle/>
        <a:p>
          <a:pPr algn="ctr"/>
          <a:r>
            <a:rPr lang="zh-TW" altLang="en-US" sz="1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都築傳統藥物研究中心</a:t>
          </a:r>
        </a:p>
      </dgm:t>
    </dgm:pt>
    <dgm:pt modelId="{3A7BB140-2C25-4AE0-B99B-33758696A2E9}" type="parTrans" cxnId="{7E7FBCEA-2485-4854-A19D-355CBCEC430A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26D29E-B140-4DDB-A107-BF9B60B472BE}" type="sibTrans" cxnId="{7E7FBCEA-2485-4854-A19D-355CBCEC430A}">
      <dgm:prSet/>
      <dgm:spPr/>
      <dgm:t>
        <a:bodyPr/>
        <a:lstStyle/>
        <a:p>
          <a:pPr algn="ctr"/>
          <a:endParaRPr lang="zh-TW" altLang="en-US" sz="2000">
            <a:solidFill>
              <a:srgbClr val="0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36D30A-C675-4045-9C20-B649CFB0269B}" type="pres">
      <dgm:prSet presAssocID="{C88156DB-4594-4B96-85DF-F290D5FA62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03A876-5FAC-42C7-BE86-0448ADDDE498}" type="pres">
      <dgm:prSet presAssocID="{10E8A28E-3207-4296-93F8-D4EE707A29CD}" presName="hierRoot1" presStyleCnt="0">
        <dgm:presLayoutVars>
          <dgm:hierBranch/>
        </dgm:presLayoutVars>
      </dgm:prSet>
      <dgm:spPr/>
    </dgm:pt>
    <dgm:pt modelId="{3B3CAE0C-9845-4322-A88E-F291421A9B31}" type="pres">
      <dgm:prSet presAssocID="{10E8A28E-3207-4296-93F8-D4EE707A29CD}" presName="rootComposite1" presStyleCnt="0"/>
      <dgm:spPr/>
    </dgm:pt>
    <dgm:pt modelId="{20D1EEBD-7AF5-481E-BF38-06CC8917EA19}" type="pres">
      <dgm:prSet presAssocID="{10E8A28E-3207-4296-93F8-D4EE707A29CD}" presName="rootText1" presStyleLbl="node0" presStyleIdx="0" presStyleCnt="1" custScaleX="33571" custScaleY="30010" custLinFactNeighborX="181" custLinFactNeighborY="-1735">
        <dgm:presLayoutVars>
          <dgm:chPref val="3"/>
        </dgm:presLayoutVars>
      </dgm:prSet>
      <dgm:spPr/>
    </dgm:pt>
    <dgm:pt modelId="{5285AF78-C408-4BB4-A698-B251F645E314}" type="pres">
      <dgm:prSet presAssocID="{10E8A28E-3207-4296-93F8-D4EE707A29CD}" presName="rootConnector1" presStyleLbl="node1" presStyleIdx="0" presStyleCnt="0"/>
      <dgm:spPr/>
    </dgm:pt>
    <dgm:pt modelId="{9C926087-D046-49C0-92E6-0F86AB85DC10}" type="pres">
      <dgm:prSet presAssocID="{10E8A28E-3207-4296-93F8-D4EE707A29CD}" presName="hierChild2" presStyleCnt="0"/>
      <dgm:spPr/>
    </dgm:pt>
    <dgm:pt modelId="{1E836F5D-E689-45A5-95B7-46DE5FF9F1A0}" type="pres">
      <dgm:prSet presAssocID="{3A7BB140-2C25-4AE0-B99B-33758696A2E9}" presName="Name35" presStyleLbl="parChTrans1D2" presStyleIdx="0" presStyleCnt="5"/>
      <dgm:spPr/>
    </dgm:pt>
    <dgm:pt modelId="{D8FFEEC2-6EE2-4642-BFA3-D70C1C3C5851}" type="pres">
      <dgm:prSet presAssocID="{23007FBC-DE23-4A60-B6D6-2B4080DF0842}" presName="hierRoot2" presStyleCnt="0">
        <dgm:presLayoutVars>
          <dgm:hierBranch val="init"/>
        </dgm:presLayoutVars>
      </dgm:prSet>
      <dgm:spPr/>
    </dgm:pt>
    <dgm:pt modelId="{ED20E6A0-14ED-4C7B-8B80-43A11E4630EA}" type="pres">
      <dgm:prSet presAssocID="{23007FBC-DE23-4A60-B6D6-2B4080DF0842}" presName="rootComposite" presStyleCnt="0"/>
      <dgm:spPr/>
    </dgm:pt>
    <dgm:pt modelId="{BF45752B-8FA3-494E-A7D5-DD5422F03079}" type="pres">
      <dgm:prSet presAssocID="{23007FBC-DE23-4A60-B6D6-2B4080DF0842}" presName="rootText" presStyleLbl="node2" presStyleIdx="0" presStyleCnt="5" custScaleX="24380" custScaleY="127759">
        <dgm:presLayoutVars>
          <dgm:chPref val="3"/>
        </dgm:presLayoutVars>
      </dgm:prSet>
      <dgm:spPr/>
    </dgm:pt>
    <dgm:pt modelId="{FD615266-8CBF-4FEC-9352-87F86D936C2D}" type="pres">
      <dgm:prSet presAssocID="{23007FBC-DE23-4A60-B6D6-2B4080DF0842}" presName="rootConnector" presStyleLbl="node2" presStyleIdx="0" presStyleCnt="5"/>
      <dgm:spPr/>
    </dgm:pt>
    <dgm:pt modelId="{3069A6E1-9A33-411F-86CA-B13B001A1448}" type="pres">
      <dgm:prSet presAssocID="{23007FBC-DE23-4A60-B6D6-2B4080DF0842}" presName="hierChild4" presStyleCnt="0"/>
      <dgm:spPr/>
    </dgm:pt>
    <dgm:pt modelId="{1270B29A-54BF-4174-A537-098873A9A100}" type="pres">
      <dgm:prSet presAssocID="{23007FBC-DE23-4A60-B6D6-2B4080DF0842}" presName="hierChild5" presStyleCnt="0"/>
      <dgm:spPr/>
    </dgm:pt>
    <dgm:pt modelId="{D8ECA328-57D3-4DCF-88AD-1A0A9CF4C1A6}" type="pres">
      <dgm:prSet presAssocID="{5FE9ED32-498A-4BE2-A9E1-7785C0A6D933}" presName="Name35" presStyleLbl="parChTrans1D2" presStyleIdx="1" presStyleCnt="5"/>
      <dgm:spPr/>
    </dgm:pt>
    <dgm:pt modelId="{B6DD2863-BB12-4E8C-81F6-6252BB9B4986}" type="pres">
      <dgm:prSet presAssocID="{63582093-DECD-4872-AF55-E765FEF2CCE1}" presName="hierRoot2" presStyleCnt="0">
        <dgm:presLayoutVars>
          <dgm:hierBranch val="init"/>
        </dgm:presLayoutVars>
      </dgm:prSet>
      <dgm:spPr/>
    </dgm:pt>
    <dgm:pt modelId="{5C16724F-A8E6-446F-9142-38AEE87DF993}" type="pres">
      <dgm:prSet presAssocID="{63582093-DECD-4872-AF55-E765FEF2CCE1}" presName="rootComposite" presStyleCnt="0"/>
      <dgm:spPr/>
    </dgm:pt>
    <dgm:pt modelId="{912D01E3-FF43-45B7-8979-16C074EA3B2D}" type="pres">
      <dgm:prSet presAssocID="{63582093-DECD-4872-AF55-E765FEF2CCE1}" presName="rootText" presStyleLbl="node2" presStyleIdx="1" presStyleCnt="5" custScaleX="24380" custScaleY="127860">
        <dgm:presLayoutVars>
          <dgm:chPref val="3"/>
        </dgm:presLayoutVars>
      </dgm:prSet>
      <dgm:spPr/>
    </dgm:pt>
    <dgm:pt modelId="{948C6304-D5BF-4DCD-B355-FC9C7B4B11A4}" type="pres">
      <dgm:prSet presAssocID="{63582093-DECD-4872-AF55-E765FEF2CCE1}" presName="rootConnector" presStyleLbl="node2" presStyleIdx="1" presStyleCnt="5"/>
      <dgm:spPr/>
    </dgm:pt>
    <dgm:pt modelId="{58925D98-FA2D-4C67-86D3-D94D59ED4949}" type="pres">
      <dgm:prSet presAssocID="{63582093-DECD-4872-AF55-E765FEF2CCE1}" presName="hierChild4" presStyleCnt="0"/>
      <dgm:spPr/>
    </dgm:pt>
    <dgm:pt modelId="{7B54157E-E465-468C-9E8E-5BC0CCB982AB}" type="pres">
      <dgm:prSet presAssocID="{63582093-DECD-4872-AF55-E765FEF2CCE1}" presName="hierChild5" presStyleCnt="0"/>
      <dgm:spPr/>
    </dgm:pt>
    <dgm:pt modelId="{FF669BFC-A2CA-4166-A7BC-99B62F4B1082}" type="pres">
      <dgm:prSet presAssocID="{90F3CB8A-18FC-4E6A-B3BA-CABD77C2FD26}" presName="Name35" presStyleLbl="parChTrans1D2" presStyleIdx="2" presStyleCnt="5"/>
      <dgm:spPr/>
    </dgm:pt>
    <dgm:pt modelId="{466A661F-8E64-41C6-AA34-54E3E2E97158}" type="pres">
      <dgm:prSet presAssocID="{C667D8D5-97BD-400E-9084-B3348B3545DE}" presName="hierRoot2" presStyleCnt="0">
        <dgm:presLayoutVars>
          <dgm:hierBranch val="init"/>
        </dgm:presLayoutVars>
      </dgm:prSet>
      <dgm:spPr/>
    </dgm:pt>
    <dgm:pt modelId="{C3A13911-64A8-418E-A57D-A7B0E9B63B5C}" type="pres">
      <dgm:prSet presAssocID="{C667D8D5-97BD-400E-9084-B3348B3545DE}" presName="rootComposite" presStyleCnt="0"/>
      <dgm:spPr/>
    </dgm:pt>
    <dgm:pt modelId="{A267AE4B-09D3-4098-BE11-DB1C1B7E03B0}" type="pres">
      <dgm:prSet presAssocID="{C667D8D5-97BD-400E-9084-B3348B3545DE}" presName="rootText" presStyleLbl="node2" presStyleIdx="2" presStyleCnt="5" custScaleX="24380" custScaleY="127860">
        <dgm:presLayoutVars>
          <dgm:chPref val="3"/>
        </dgm:presLayoutVars>
      </dgm:prSet>
      <dgm:spPr/>
    </dgm:pt>
    <dgm:pt modelId="{DA0BEA41-828A-4B4C-BF73-DC76B679311C}" type="pres">
      <dgm:prSet presAssocID="{C667D8D5-97BD-400E-9084-B3348B3545DE}" presName="rootConnector" presStyleLbl="node2" presStyleIdx="2" presStyleCnt="5"/>
      <dgm:spPr/>
    </dgm:pt>
    <dgm:pt modelId="{29503DEF-C94D-48FA-952A-EAEFB8449A64}" type="pres">
      <dgm:prSet presAssocID="{C667D8D5-97BD-400E-9084-B3348B3545DE}" presName="hierChild4" presStyleCnt="0"/>
      <dgm:spPr/>
    </dgm:pt>
    <dgm:pt modelId="{73FE97D3-10FC-4B9E-8F6A-29984CC492F2}" type="pres">
      <dgm:prSet presAssocID="{C667D8D5-97BD-400E-9084-B3348B3545DE}" presName="hierChild5" presStyleCnt="0"/>
      <dgm:spPr/>
    </dgm:pt>
    <dgm:pt modelId="{900FB632-DE4D-413A-A42B-927D27186C3D}" type="pres">
      <dgm:prSet presAssocID="{DC038D93-DD1A-4B72-9915-4CA15EDE1BE5}" presName="Name35" presStyleLbl="parChTrans1D2" presStyleIdx="3" presStyleCnt="5"/>
      <dgm:spPr/>
    </dgm:pt>
    <dgm:pt modelId="{5BC72E90-7805-437E-9F9A-4B9C93B1E4A2}" type="pres">
      <dgm:prSet presAssocID="{FB5FA9FE-24F9-47CD-A324-33D575DD3E08}" presName="hierRoot2" presStyleCnt="0">
        <dgm:presLayoutVars>
          <dgm:hierBranch val="init"/>
        </dgm:presLayoutVars>
      </dgm:prSet>
      <dgm:spPr/>
    </dgm:pt>
    <dgm:pt modelId="{FC3F82C1-DD30-4019-B97F-ED247644D8E4}" type="pres">
      <dgm:prSet presAssocID="{FB5FA9FE-24F9-47CD-A324-33D575DD3E08}" presName="rootComposite" presStyleCnt="0"/>
      <dgm:spPr/>
    </dgm:pt>
    <dgm:pt modelId="{87283F4B-04C8-443C-9EF2-4DCC77C8A5FE}" type="pres">
      <dgm:prSet presAssocID="{FB5FA9FE-24F9-47CD-A324-33D575DD3E08}" presName="rootText" presStyleLbl="node2" presStyleIdx="3" presStyleCnt="5" custScaleX="24380" custScaleY="127860">
        <dgm:presLayoutVars>
          <dgm:chPref val="3"/>
        </dgm:presLayoutVars>
      </dgm:prSet>
      <dgm:spPr/>
    </dgm:pt>
    <dgm:pt modelId="{7BAE08B0-CCDC-4977-804C-DA290DE2C3FC}" type="pres">
      <dgm:prSet presAssocID="{FB5FA9FE-24F9-47CD-A324-33D575DD3E08}" presName="rootConnector" presStyleLbl="node2" presStyleIdx="3" presStyleCnt="5"/>
      <dgm:spPr/>
    </dgm:pt>
    <dgm:pt modelId="{702E2CAE-11D4-4E09-BC2D-F0DE01B6D59C}" type="pres">
      <dgm:prSet presAssocID="{FB5FA9FE-24F9-47CD-A324-33D575DD3E08}" presName="hierChild4" presStyleCnt="0"/>
      <dgm:spPr/>
    </dgm:pt>
    <dgm:pt modelId="{CF9E73A6-6B77-42B2-9AA4-116559CDE5F8}" type="pres">
      <dgm:prSet presAssocID="{FB5FA9FE-24F9-47CD-A324-33D575DD3E08}" presName="hierChild5" presStyleCnt="0"/>
      <dgm:spPr/>
    </dgm:pt>
    <dgm:pt modelId="{4125E5F1-BBFF-4A3A-84C4-EEF81AA63565}" type="pres">
      <dgm:prSet presAssocID="{41D2282E-F947-438C-9244-5E78794831FA}" presName="Name35" presStyleLbl="parChTrans1D2" presStyleIdx="4" presStyleCnt="5"/>
      <dgm:spPr/>
    </dgm:pt>
    <dgm:pt modelId="{A1437CD6-E49D-4016-8BB6-48D3027B3B04}" type="pres">
      <dgm:prSet presAssocID="{7727F922-A55F-4627-845E-4781599D03C8}" presName="hierRoot2" presStyleCnt="0">
        <dgm:presLayoutVars>
          <dgm:hierBranch val="init"/>
        </dgm:presLayoutVars>
      </dgm:prSet>
      <dgm:spPr/>
    </dgm:pt>
    <dgm:pt modelId="{DB9991A6-AE17-4DF4-89E2-D1F0E9445461}" type="pres">
      <dgm:prSet presAssocID="{7727F922-A55F-4627-845E-4781599D03C8}" presName="rootComposite" presStyleCnt="0"/>
      <dgm:spPr/>
    </dgm:pt>
    <dgm:pt modelId="{D36A177A-0067-4C61-8231-2DB242421E81}" type="pres">
      <dgm:prSet presAssocID="{7727F922-A55F-4627-845E-4781599D03C8}" presName="rootText" presStyleLbl="node2" presStyleIdx="4" presStyleCnt="5" custScaleX="24380" custScaleY="127860">
        <dgm:presLayoutVars>
          <dgm:chPref val="3"/>
        </dgm:presLayoutVars>
      </dgm:prSet>
      <dgm:spPr/>
    </dgm:pt>
    <dgm:pt modelId="{997D3402-15B5-4A18-900D-2A4F05018C2F}" type="pres">
      <dgm:prSet presAssocID="{7727F922-A55F-4627-845E-4781599D03C8}" presName="rootConnector" presStyleLbl="node2" presStyleIdx="4" presStyleCnt="5"/>
      <dgm:spPr/>
    </dgm:pt>
    <dgm:pt modelId="{316BE064-FDE1-4FEB-A540-6CB9CF283E96}" type="pres">
      <dgm:prSet presAssocID="{7727F922-A55F-4627-845E-4781599D03C8}" presName="hierChild4" presStyleCnt="0"/>
      <dgm:spPr/>
    </dgm:pt>
    <dgm:pt modelId="{384AE0F2-0BA0-41CE-A199-C30E448D46D2}" type="pres">
      <dgm:prSet presAssocID="{7727F922-A55F-4627-845E-4781599D03C8}" presName="hierChild5" presStyleCnt="0"/>
      <dgm:spPr/>
    </dgm:pt>
    <dgm:pt modelId="{AE4C2EE2-FD64-48C1-BB3A-C6CF1DC9A6DF}" type="pres">
      <dgm:prSet presAssocID="{10E8A28E-3207-4296-93F8-D4EE707A29CD}" presName="hierChild3" presStyleCnt="0"/>
      <dgm:spPr/>
    </dgm:pt>
  </dgm:ptLst>
  <dgm:cxnLst>
    <dgm:cxn modelId="{20351821-4A8D-4A5E-8F32-BB4F8CB7EE8C}" type="presOf" srcId="{5FE9ED32-498A-4BE2-A9E1-7785C0A6D933}" destId="{D8ECA328-57D3-4DCF-88AD-1A0A9CF4C1A6}" srcOrd="0" destOrd="0" presId="urn:microsoft.com/office/officeart/2005/8/layout/orgChart1"/>
    <dgm:cxn modelId="{79557E27-6D4C-45D4-95A3-29201D5C04F0}" type="presOf" srcId="{41D2282E-F947-438C-9244-5E78794831FA}" destId="{4125E5F1-BBFF-4A3A-84C4-EEF81AA63565}" srcOrd="0" destOrd="0" presId="urn:microsoft.com/office/officeart/2005/8/layout/orgChart1"/>
    <dgm:cxn modelId="{7A0C142D-BBF3-4060-B37D-CC4A1B32A9B3}" type="presOf" srcId="{63582093-DECD-4872-AF55-E765FEF2CCE1}" destId="{912D01E3-FF43-45B7-8979-16C074EA3B2D}" srcOrd="0" destOrd="0" presId="urn:microsoft.com/office/officeart/2005/8/layout/orgChart1"/>
    <dgm:cxn modelId="{89B28964-CDFA-4866-A4CF-271A7340D108}" srcId="{10E8A28E-3207-4296-93F8-D4EE707A29CD}" destId="{7727F922-A55F-4627-845E-4781599D03C8}" srcOrd="4" destOrd="0" parTransId="{41D2282E-F947-438C-9244-5E78794831FA}" sibTransId="{30AB1245-EC47-48AF-8212-DAE4C27FE282}"/>
    <dgm:cxn modelId="{4AB10865-9CFD-47C8-8CD5-428AC09025C5}" type="presOf" srcId="{7727F922-A55F-4627-845E-4781599D03C8}" destId="{D36A177A-0067-4C61-8231-2DB242421E81}" srcOrd="0" destOrd="0" presId="urn:microsoft.com/office/officeart/2005/8/layout/orgChart1"/>
    <dgm:cxn modelId="{2F01B268-994B-4CC1-8F92-AD5DCA780B0F}" type="presOf" srcId="{10E8A28E-3207-4296-93F8-D4EE707A29CD}" destId="{5285AF78-C408-4BB4-A698-B251F645E314}" srcOrd="1" destOrd="0" presId="urn:microsoft.com/office/officeart/2005/8/layout/orgChart1"/>
    <dgm:cxn modelId="{5F872E6A-DCCE-49E6-B554-8423FE9EF822}" type="presOf" srcId="{90F3CB8A-18FC-4E6A-B3BA-CABD77C2FD26}" destId="{FF669BFC-A2CA-4166-A7BC-99B62F4B1082}" srcOrd="0" destOrd="0" presId="urn:microsoft.com/office/officeart/2005/8/layout/orgChart1"/>
    <dgm:cxn modelId="{9D72766F-1470-4D29-B123-90AECDEE83C6}" type="presOf" srcId="{10E8A28E-3207-4296-93F8-D4EE707A29CD}" destId="{20D1EEBD-7AF5-481E-BF38-06CC8917EA19}" srcOrd="0" destOrd="0" presId="urn:microsoft.com/office/officeart/2005/8/layout/orgChart1"/>
    <dgm:cxn modelId="{52C69F7D-106D-473B-9A67-C911220551A8}" srcId="{10E8A28E-3207-4296-93F8-D4EE707A29CD}" destId="{C667D8D5-97BD-400E-9084-B3348B3545DE}" srcOrd="2" destOrd="0" parTransId="{90F3CB8A-18FC-4E6A-B3BA-CABD77C2FD26}" sibTransId="{A60F2FA7-6523-43D5-83CF-9CF06F5E20AA}"/>
    <dgm:cxn modelId="{64E2D480-C1F6-4696-8CA5-1B36A4504D4A}" type="presOf" srcId="{FB5FA9FE-24F9-47CD-A324-33D575DD3E08}" destId="{7BAE08B0-CCDC-4977-804C-DA290DE2C3FC}" srcOrd="1" destOrd="0" presId="urn:microsoft.com/office/officeart/2005/8/layout/orgChart1"/>
    <dgm:cxn modelId="{FD14518C-1A4A-407E-95E8-7F3E66879672}" srcId="{10E8A28E-3207-4296-93F8-D4EE707A29CD}" destId="{63582093-DECD-4872-AF55-E765FEF2CCE1}" srcOrd="1" destOrd="0" parTransId="{5FE9ED32-498A-4BE2-A9E1-7785C0A6D933}" sibTransId="{CE2EE274-40BA-4F03-A4CA-77477FE764FF}"/>
    <dgm:cxn modelId="{138FED9A-8319-4AA5-86BC-A1786EECE520}" type="presOf" srcId="{3A7BB140-2C25-4AE0-B99B-33758696A2E9}" destId="{1E836F5D-E689-45A5-95B7-46DE5FF9F1A0}" srcOrd="0" destOrd="0" presId="urn:microsoft.com/office/officeart/2005/8/layout/orgChart1"/>
    <dgm:cxn modelId="{92938B9D-4A87-4748-A6DA-2FF66C6FFF80}" type="presOf" srcId="{23007FBC-DE23-4A60-B6D6-2B4080DF0842}" destId="{BF45752B-8FA3-494E-A7D5-DD5422F03079}" srcOrd="0" destOrd="0" presId="urn:microsoft.com/office/officeart/2005/8/layout/orgChart1"/>
    <dgm:cxn modelId="{728783A1-B026-4E36-ABAE-15D72DDA4284}" type="presOf" srcId="{FB5FA9FE-24F9-47CD-A324-33D575DD3E08}" destId="{87283F4B-04C8-443C-9EF2-4DCC77C8A5FE}" srcOrd="0" destOrd="0" presId="urn:microsoft.com/office/officeart/2005/8/layout/orgChart1"/>
    <dgm:cxn modelId="{F179E9B9-EB76-4871-9BDF-6C8CC53B17F9}" type="presOf" srcId="{7727F922-A55F-4627-845E-4781599D03C8}" destId="{997D3402-15B5-4A18-900D-2A4F05018C2F}" srcOrd="1" destOrd="0" presId="urn:microsoft.com/office/officeart/2005/8/layout/orgChart1"/>
    <dgm:cxn modelId="{AD1CF7BF-E89B-4E85-A4CE-4D8820EEBB8A}" srcId="{10E8A28E-3207-4296-93F8-D4EE707A29CD}" destId="{FB5FA9FE-24F9-47CD-A324-33D575DD3E08}" srcOrd="3" destOrd="0" parTransId="{DC038D93-DD1A-4B72-9915-4CA15EDE1BE5}" sibTransId="{9901C61F-B34C-46BE-846E-FA7C9742701E}"/>
    <dgm:cxn modelId="{71222FD1-8BCE-466E-8683-8C1EB8FF88BB}" type="presOf" srcId="{C667D8D5-97BD-400E-9084-B3348B3545DE}" destId="{A267AE4B-09D3-4098-BE11-DB1C1B7E03B0}" srcOrd="0" destOrd="0" presId="urn:microsoft.com/office/officeart/2005/8/layout/orgChart1"/>
    <dgm:cxn modelId="{397C71D1-22BE-4051-A806-2EA34A3BEE00}" type="presOf" srcId="{C667D8D5-97BD-400E-9084-B3348B3545DE}" destId="{DA0BEA41-828A-4B4C-BF73-DC76B679311C}" srcOrd="1" destOrd="0" presId="urn:microsoft.com/office/officeart/2005/8/layout/orgChart1"/>
    <dgm:cxn modelId="{AD455BD2-6E95-4D15-9FD4-EA8E8AAC5350}" type="presOf" srcId="{DC038D93-DD1A-4B72-9915-4CA15EDE1BE5}" destId="{900FB632-DE4D-413A-A42B-927D27186C3D}" srcOrd="0" destOrd="0" presId="urn:microsoft.com/office/officeart/2005/8/layout/orgChart1"/>
    <dgm:cxn modelId="{7E7FBCEA-2485-4854-A19D-355CBCEC430A}" srcId="{10E8A28E-3207-4296-93F8-D4EE707A29CD}" destId="{23007FBC-DE23-4A60-B6D6-2B4080DF0842}" srcOrd="0" destOrd="0" parTransId="{3A7BB140-2C25-4AE0-B99B-33758696A2E9}" sibTransId="{3E26D29E-B140-4DDB-A107-BF9B60B472BE}"/>
    <dgm:cxn modelId="{DF234FEE-30B5-4405-A953-2E97E5C66E05}" type="presOf" srcId="{C88156DB-4594-4B96-85DF-F290D5FA6291}" destId="{FC36D30A-C675-4045-9C20-B649CFB0269B}" srcOrd="0" destOrd="0" presId="urn:microsoft.com/office/officeart/2005/8/layout/orgChart1"/>
    <dgm:cxn modelId="{7858B9F1-5E3C-4395-AFCA-1F08641C72A0}" srcId="{C88156DB-4594-4B96-85DF-F290D5FA6291}" destId="{10E8A28E-3207-4296-93F8-D4EE707A29CD}" srcOrd="0" destOrd="0" parTransId="{2D3F0165-8553-4992-A4E6-940617D972C6}" sibTransId="{914B494D-75C0-4FCF-B388-4D3F33C06A98}"/>
    <dgm:cxn modelId="{137C88F2-266D-494D-80ED-9EC2D3E23433}" type="presOf" srcId="{23007FBC-DE23-4A60-B6D6-2B4080DF0842}" destId="{FD615266-8CBF-4FEC-9352-87F86D936C2D}" srcOrd="1" destOrd="0" presId="urn:microsoft.com/office/officeart/2005/8/layout/orgChart1"/>
    <dgm:cxn modelId="{0F0F74FA-9C00-466B-B920-02283EBE0D42}" type="presOf" srcId="{63582093-DECD-4872-AF55-E765FEF2CCE1}" destId="{948C6304-D5BF-4DCD-B355-FC9C7B4B11A4}" srcOrd="1" destOrd="0" presId="urn:microsoft.com/office/officeart/2005/8/layout/orgChart1"/>
    <dgm:cxn modelId="{3E66D0FD-5CB1-4B01-AC18-A59D088C93D1}" type="presParOf" srcId="{FC36D30A-C675-4045-9C20-B649CFB0269B}" destId="{D803A876-5FAC-42C7-BE86-0448ADDDE498}" srcOrd="0" destOrd="0" presId="urn:microsoft.com/office/officeart/2005/8/layout/orgChart1"/>
    <dgm:cxn modelId="{9A2CD152-F5CD-475F-B549-59ED4AF2515E}" type="presParOf" srcId="{D803A876-5FAC-42C7-BE86-0448ADDDE498}" destId="{3B3CAE0C-9845-4322-A88E-F291421A9B31}" srcOrd="0" destOrd="0" presId="urn:microsoft.com/office/officeart/2005/8/layout/orgChart1"/>
    <dgm:cxn modelId="{FFC768EC-3EEA-438F-8179-2FE26099E826}" type="presParOf" srcId="{3B3CAE0C-9845-4322-A88E-F291421A9B31}" destId="{20D1EEBD-7AF5-481E-BF38-06CC8917EA19}" srcOrd="0" destOrd="0" presId="urn:microsoft.com/office/officeart/2005/8/layout/orgChart1"/>
    <dgm:cxn modelId="{7E4AAAB2-A9D9-478B-BE5E-EBBD5F3AB53C}" type="presParOf" srcId="{3B3CAE0C-9845-4322-A88E-F291421A9B31}" destId="{5285AF78-C408-4BB4-A698-B251F645E314}" srcOrd="1" destOrd="0" presId="urn:microsoft.com/office/officeart/2005/8/layout/orgChart1"/>
    <dgm:cxn modelId="{C42BA4C9-479E-40D2-9359-211C1C203B18}" type="presParOf" srcId="{D803A876-5FAC-42C7-BE86-0448ADDDE498}" destId="{9C926087-D046-49C0-92E6-0F86AB85DC10}" srcOrd="1" destOrd="0" presId="urn:microsoft.com/office/officeart/2005/8/layout/orgChart1"/>
    <dgm:cxn modelId="{26F84653-63B1-474E-8C17-2711BB6D003F}" type="presParOf" srcId="{9C926087-D046-49C0-92E6-0F86AB85DC10}" destId="{1E836F5D-E689-45A5-95B7-46DE5FF9F1A0}" srcOrd="0" destOrd="0" presId="urn:microsoft.com/office/officeart/2005/8/layout/orgChart1"/>
    <dgm:cxn modelId="{C12AD58E-F55D-490A-B782-FB6F87865CC3}" type="presParOf" srcId="{9C926087-D046-49C0-92E6-0F86AB85DC10}" destId="{D8FFEEC2-6EE2-4642-BFA3-D70C1C3C5851}" srcOrd="1" destOrd="0" presId="urn:microsoft.com/office/officeart/2005/8/layout/orgChart1"/>
    <dgm:cxn modelId="{D0998FC7-51C6-4BB0-B5A2-3F4804A1E53D}" type="presParOf" srcId="{D8FFEEC2-6EE2-4642-BFA3-D70C1C3C5851}" destId="{ED20E6A0-14ED-4C7B-8B80-43A11E4630EA}" srcOrd="0" destOrd="0" presId="urn:microsoft.com/office/officeart/2005/8/layout/orgChart1"/>
    <dgm:cxn modelId="{F54A6CF1-F4FA-4155-BCA5-E539D3F60634}" type="presParOf" srcId="{ED20E6A0-14ED-4C7B-8B80-43A11E4630EA}" destId="{BF45752B-8FA3-494E-A7D5-DD5422F03079}" srcOrd="0" destOrd="0" presId="urn:microsoft.com/office/officeart/2005/8/layout/orgChart1"/>
    <dgm:cxn modelId="{52525C84-5706-400C-88B1-D5BB5B4482A2}" type="presParOf" srcId="{ED20E6A0-14ED-4C7B-8B80-43A11E4630EA}" destId="{FD615266-8CBF-4FEC-9352-87F86D936C2D}" srcOrd="1" destOrd="0" presId="urn:microsoft.com/office/officeart/2005/8/layout/orgChart1"/>
    <dgm:cxn modelId="{C45218CD-4A76-4DC9-9278-5106FC43012C}" type="presParOf" srcId="{D8FFEEC2-6EE2-4642-BFA3-D70C1C3C5851}" destId="{3069A6E1-9A33-411F-86CA-B13B001A1448}" srcOrd="1" destOrd="0" presId="urn:microsoft.com/office/officeart/2005/8/layout/orgChart1"/>
    <dgm:cxn modelId="{BEC226A8-77F0-4005-8F00-2B07CEAB926F}" type="presParOf" srcId="{D8FFEEC2-6EE2-4642-BFA3-D70C1C3C5851}" destId="{1270B29A-54BF-4174-A537-098873A9A100}" srcOrd="2" destOrd="0" presId="urn:microsoft.com/office/officeart/2005/8/layout/orgChart1"/>
    <dgm:cxn modelId="{37FAF1DC-4832-4F6C-8C79-8591FC529892}" type="presParOf" srcId="{9C926087-D046-49C0-92E6-0F86AB85DC10}" destId="{D8ECA328-57D3-4DCF-88AD-1A0A9CF4C1A6}" srcOrd="2" destOrd="0" presId="urn:microsoft.com/office/officeart/2005/8/layout/orgChart1"/>
    <dgm:cxn modelId="{1278AEDB-AF5B-4E3C-AFF9-B8F87D3F6AE0}" type="presParOf" srcId="{9C926087-D046-49C0-92E6-0F86AB85DC10}" destId="{B6DD2863-BB12-4E8C-81F6-6252BB9B4986}" srcOrd="3" destOrd="0" presId="urn:microsoft.com/office/officeart/2005/8/layout/orgChart1"/>
    <dgm:cxn modelId="{443B5A4F-996D-4F9D-BC8E-7A316F5D41AE}" type="presParOf" srcId="{B6DD2863-BB12-4E8C-81F6-6252BB9B4986}" destId="{5C16724F-A8E6-446F-9142-38AEE87DF993}" srcOrd="0" destOrd="0" presId="urn:microsoft.com/office/officeart/2005/8/layout/orgChart1"/>
    <dgm:cxn modelId="{DEC17DA9-D843-41BF-A561-5047F19F718A}" type="presParOf" srcId="{5C16724F-A8E6-446F-9142-38AEE87DF993}" destId="{912D01E3-FF43-45B7-8979-16C074EA3B2D}" srcOrd="0" destOrd="0" presId="urn:microsoft.com/office/officeart/2005/8/layout/orgChart1"/>
    <dgm:cxn modelId="{B33F2B11-1270-4C3C-A8B3-EB31E09C5929}" type="presParOf" srcId="{5C16724F-A8E6-446F-9142-38AEE87DF993}" destId="{948C6304-D5BF-4DCD-B355-FC9C7B4B11A4}" srcOrd="1" destOrd="0" presId="urn:microsoft.com/office/officeart/2005/8/layout/orgChart1"/>
    <dgm:cxn modelId="{1B6285C7-BC78-4C0E-B6EB-77C34ED8E04C}" type="presParOf" srcId="{B6DD2863-BB12-4E8C-81F6-6252BB9B4986}" destId="{58925D98-FA2D-4C67-86D3-D94D59ED4949}" srcOrd="1" destOrd="0" presId="urn:microsoft.com/office/officeart/2005/8/layout/orgChart1"/>
    <dgm:cxn modelId="{FE2170CC-F7E8-4E25-865D-BC0F736ED5E7}" type="presParOf" srcId="{B6DD2863-BB12-4E8C-81F6-6252BB9B4986}" destId="{7B54157E-E465-468C-9E8E-5BC0CCB982AB}" srcOrd="2" destOrd="0" presId="urn:microsoft.com/office/officeart/2005/8/layout/orgChart1"/>
    <dgm:cxn modelId="{AC0A35DF-13FD-4D1A-91E2-81F7272E1452}" type="presParOf" srcId="{9C926087-D046-49C0-92E6-0F86AB85DC10}" destId="{FF669BFC-A2CA-4166-A7BC-99B62F4B1082}" srcOrd="4" destOrd="0" presId="urn:microsoft.com/office/officeart/2005/8/layout/orgChart1"/>
    <dgm:cxn modelId="{DFBD8E08-79EE-411D-8350-04F3B7612485}" type="presParOf" srcId="{9C926087-D046-49C0-92E6-0F86AB85DC10}" destId="{466A661F-8E64-41C6-AA34-54E3E2E97158}" srcOrd="5" destOrd="0" presId="urn:microsoft.com/office/officeart/2005/8/layout/orgChart1"/>
    <dgm:cxn modelId="{81F464C6-1123-4C0F-AE0E-87052DB55AB4}" type="presParOf" srcId="{466A661F-8E64-41C6-AA34-54E3E2E97158}" destId="{C3A13911-64A8-418E-A57D-A7B0E9B63B5C}" srcOrd="0" destOrd="0" presId="urn:microsoft.com/office/officeart/2005/8/layout/orgChart1"/>
    <dgm:cxn modelId="{09F264F6-A8F4-4678-AF24-D939FF2A0820}" type="presParOf" srcId="{C3A13911-64A8-418E-A57D-A7B0E9B63B5C}" destId="{A267AE4B-09D3-4098-BE11-DB1C1B7E03B0}" srcOrd="0" destOrd="0" presId="urn:microsoft.com/office/officeart/2005/8/layout/orgChart1"/>
    <dgm:cxn modelId="{2C35B709-EFC3-4F7D-94B5-B6FD17960BEC}" type="presParOf" srcId="{C3A13911-64A8-418E-A57D-A7B0E9B63B5C}" destId="{DA0BEA41-828A-4B4C-BF73-DC76B679311C}" srcOrd="1" destOrd="0" presId="urn:microsoft.com/office/officeart/2005/8/layout/orgChart1"/>
    <dgm:cxn modelId="{1563B07F-0DFF-4C8D-AC51-16A686EA9609}" type="presParOf" srcId="{466A661F-8E64-41C6-AA34-54E3E2E97158}" destId="{29503DEF-C94D-48FA-952A-EAEFB8449A64}" srcOrd="1" destOrd="0" presId="urn:microsoft.com/office/officeart/2005/8/layout/orgChart1"/>
    <dgm:cxn modelId="{CAEA7041-DE8F-49C6-A025-E707188AC589}" type="presParOf" srcId="{466A661F-8E64-41C6-AA34-54E3E2E97158}" destId="{73FE97D3-10FC-4B9E-8F6A-29984CC492F2}" srcOrd="2" destOrd="0" presId="urn:microsoft.com/office/officeart/2005/8/layout/orgChart1"/>
    <dgm:cxn modelId="{AD2A7945-9BA5-4B0F-9D92-EBB49DD5417E}" type="presParOf" srcId="{9C926087-D046-49C0-92E6-0F86AB85DC10}" destId="{900FB632-DE4D-413A-A42B-927D27186C3D}" srcOrd="6" destOrd="0" presId="urn:microsoft.com/office/officeart/2005/8/layout/orgChart1"/>
    <dgm:cxn modelId="{BBE36BB4-A679-4970-BFD6-9A33152B9EE2}" type="presParOf" srcId="{9C926087-D046-49C0-92E6-0F86AB85DC10}" destId="{5BC72E90-7805-437E-9F9A-4B9C93B1E4A2}" srcOrd="7" destOrd="0" presId="urn:microsoft.com/office/officeart/2005/8/layout/orgChart1"/>
    <dgm:cxn modelId="{065184C5-BF4E-4B95-BC10-195F7E3D8918}" type="presParOf" srcId="{5BC72E90-7805-437E-9F9A-4B9C93B1E4A2}" destId="{FC3F82C1-DD30-4019-B97F-ED247644D8E4}" srcOrd="0" destOrd="0" presId="urn:microsoft.com/office/officeart/2005/8/layout/orgChart1"/>
    <dgm:cxn modelId="{BB30404F-6209-4CD8-AFB2-23AE4D96004E}" type="presParOf" srcId="{FC3F82C1-DD30-4019-B97F-ED247644D8E4}" destId="{87283F4B-04C8-443C-9EF2-4DCC77C8A5FE}" srcOrd="0" destOrd="0" presId="urn:microsoft.com/office/officeart/2005/8/layout/orgChart1"/>
    <dgm:cxn modelId="{89C3CD0F-8B43-40E1-8C56-771C2E4DA882}" type="presParOf" srcId="{FC3F82C1-DD30-4019-B97F-ED247644D8E4}" destId="{7BAE08B0-CCDC-4977-804C-DA290DE2C3FC}" srcOrd="1" destOrd="0" presId="urn:microsoft.com/office/officeart/2005/8/layout/orgChart1"/>
    <dgm:cxn modelId="{21923C27-DE87-4C7D-AEF8-34F763337307}" type="presParOf" srcId="{5BC72E90-7805-437E-9F9A-4B9C93B1E4A2}" destId="{702E2CAE-11D4-4E09-BC2D-F0DE01B6D59C}" srcOrd="1" destOrd="0" presId="urn:microsoft.com/office/officeart/2005/8/layout/orgChart1"/>
    <dgm:cxn modelId="{BD08FC64-F291-498E-81C2-2E40DB1C845B}" type="presParOf" srcId="{5BC72E90-7805-437E-9F9A-4B9C93B1E4A2}" destId="{CF9E73A6-6B77-42B2-9AA4-116559CDE5F8}" srcOrd="2" destOrd="0" presId="urn:microsoft.com/office/officeart/2005/8/layout/orgChart1"/>
    <dgm:cxn modelId="{8516C1E5-D244-45C8-8919-BFD991E1C60D}" type="presParOf" srcId="{9C926087-D046-49C0-92E6-0F86AB85DC10}" destId="{4125E5F1-BBFF-4A3A-84C4-EEF81AA63565}" srcOrd="8" destOrd="0" presId="urn:microsoft.com/office/officeart/2005/8/layout/orgChart1"/>
    <dgm:cxn modelId="{8185DBA4-C785-452A-9DA3-077DD798B349}" type="presParOf" srcId="{9C926087-D046-49C0-92E6-0F86AB85DC10}" destId="{A1437CD6-E49D-4016-8BB6-48D3027B3B04}" srcOrd="9" destOrd="0" presId="urn:microsoft.com/office/officeart/2005/8/layout/orgChart1"/>
    <dgm:cxn modelId="{FEBE86A0-C391-4C01-BF14-912920955745}" type="presParOf" srcId="{A1437CD6-E49D-4016-8BB6-48D3027B3B04}" destId="{DB9991A6-AE17-4DF4-89E2-D1F0E9445461}" srcOrd="0" destOrd="0" presId="urn:microsoft.com/office/officeart/2005/8/layout/orgChart1"/>
    <dgm:cxn modelId="{F6DC9599-D019-4E0F-8691-BA3421C38243}" type="presParOf" srcId="{DB9991A6-AE17-4DF4-89E2-D1F0E9445461}" destId="{D36A177A-0067-4C61-8231-2DB242421E81}" srcOrd="0" destOrd="0" presId="urn:microsoft.com/office/officeart/2005/8/layout/orgChart1"/>
    <dgm:cxn modelId="{67C46077-5737-4CAF-8ECD-EC65CD461A28}" type="presParOf" srcId="{DB9991A6-AE17-4DF4-89E2-D1F0E9445461}" destId="{997D3402-15B5-4A18-900D-2A4F05018C2F}" srcOrd="1" destOrd="0" presId="urn:microsoft.com/office/officeart/2005/8/layout/orgChart1"/>
    <dgm:cxn modelId="{B8AF3B84-76C3-4A1E-AA44-C2495E1BA284}" type="presParOf" srcId="{A1437CD6-E49D-4016-8BB6-48D3027B3B04}" destId="{316BE064-FDE1-4FEB-A540-6CB9CF283E96}" srcOrd="1" destOrd="0" presId="urn:microsoft.com/office/officeart/2005/8/layout/orgChart1"/>
    <dgm:cxn modelId="{FF8D94F9-C190-4204-BC71-948A616C3791}" type="presParOf" srcId="{A1437CD6-E49D-4016-8BB6-48D3027B3B04}" destId="{384AE0F2-0BA0-41CE-A199-C30E448D46D2}" srcOrd="2" destOrd="0" presId="urn:microsoft.com/office/officeart/2005/8/layout/orgChart1"/>
    <dgm:cxn modelId="{FE2E1FD7-EB74-4C15-B40C-6F70E9224C71}" type="presParOf" srcId="{D803A876-5FAC-42C7-BE86-0448ADDDE498}" destId="{AE4C2EE2-FD64-48C1-BB3A-C6CF1DC9A6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9C221-35E0-4941-9367-BAD372866E54}">
      <dsp:nvSpPr>
        <dsp:cNvPr id="0" name=""/>
        <dsp:cNvSpPr/>
      </dsp:nvSpPr>
      <dsp:spPr>
        <a:xfrm>
          <a:off x="1334673" y="2218762"/>
          <a:ext cx="620998" cy="1053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499" y="0"/>
              </a:lnTo>
              <a:lnTo>
                <a:pt x="310499" y="1053912"/>
              </a:lnTo>
              <a:lnTo>
                <a:pt x="620998" y="10539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614591" y="2715137"/>
        <a:ext cx="61163" cy="61163"/>
      </dsp:txXfrm>
    </dsp:sp>
    <dsp:sp modelId="{6EDC39EE-8268-4DA9-894B-F02F36A5B3E3}">
      <dsp:nvSpPr>
        <dsp:cNvPr id="0" name=""/>
        <dsp:cNvSpPr/>
      </dsp:nvSpPr>
      <dsp:spPr>
        <a:xfrm>
          <a:off x="1334673" y="2173042"/>
          <a:ext cx="6209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998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629647" y="2203237"/>
        <a:ext cx="31049" cy="31049"/>
      </dsp:txXfrm>
    </dsp:sp>
    <dsp:sp modelId="{45590CC4-721E-44DC-9884-BB5EC3A2848C}">
      <dsp:nvSpPr>
        <dsp:cNvPr id="0" name=""/>
        <dsp:cNvSpPr/>
      </dsp:nvSpPr>
      <dsp:spPr>
        <a:xfrm>
          <a:off x="1334673" y="1164850"/>
          <a:ext cx="620998" cy="1053912"/>
        </a:xfrm>
        <a:custGeom>
          <a:avLst/>
          <a:gdLst/>
          <a:ahLst/>
          <a:cxnLst/>
          <a:rect l="0" t="0" r="0" b="0"/>
          <a:pathLst>
            <a:path>
              <a:moveTo>
                <a:pt x="0" y="1053912"/>
              </a:moveTo>
              <a:lnTo>
                <a:pt x="310499" y="1053912"/>
              </a:lnTo>
              <a:lnTo>
                <a:pt x="310499" y="0"/>
              </a:lnTo>
              <a:lnTo>
                <a:pt x="62099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614591" y="1661224"/>
        <a:ext cx="61163" cy="61163"/>
      </dsp:txXfrm>
    </dsp:sp>
    <dsp:sp modelId="{ED29F7B5-30FE-4777-BB09-11F979C35E3A}">
      <dsp:nvSpPr>
        <dsp:cNvPr id="0" name=""/>
        <dsp:cNvSpPr/>
      </dsp:nvSpPr>
      <dsp:spPr>
        <a:xfrm rot="5400000">
          <a:off x="-1305654" y="1797197"/>
          <a:ext cx="4437525" cy="843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kern="1200" dirty="0">
              <a:latin typeface="@標楷體" panose="03000509000000000000" pitchFamily="65" charset="-120"/>
              <a:ea typeface="@標楷體" panose="03000509000000000000" pitchFamily="65" charset="-120"/>
            </a:rPr>
            <a:t>生體相等性試驗</a:t>
          </a:r>
        </a:p>
      </dsp:txBody>
      <dsp:txXfrm>
        <a:off x="-1305654" y="1797197"/>
        <a:ext cx="4437525" cy="843129"/>
      </dsp:txXfrm>
    </dsp:sp>
    <dsp:sp modelId="{3218BF85-ECB6-4C18-8E19-4D98D4CE7EA2}">
      <dsp:nvSpPr>
        <dsp:cNvPr id="0" name=""/>
        <dsp:cNvSpPr/>
      </dsp:nvSpPr>
      <dsp:spPr>
        <a:xfrm>
          <a:off x="1955672" y="743285"/>
          <a:ext cx="2765465" cy="843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latin typeface="@標楷體" panose="03000509000000000000" pitchFamily="65" charset="-120"/>
              <a:ea typeface="@標楷體" panose="03000509000000000000" pitchFamily="65" charset="-120"/>
            </a:rPr>
            <a:t>動物試驗</a:t>
          </a:r>
        </a:p>
      </dsp:txBody>
      <dsp:txXfrm>
        <a:off x="1955672" y="743285"/>
        <a:ext cx="2765465" cy="843129"/>
      </dsp:txXfrm>
    </dsp:sp>
    <dsp:sp modelId="{7A70C093-9AFC-4732-B633-AFCEA69184E9}">
      <dsp:nvSpPr>
        <dsp:cNvPr id="0" name=""/>
        <dsp:cNvSpPr/>
      </dsp:nvSpPr>
      <dsp:spPr>
        <a:xfrm>
          <a:off x="1955672" y="1797197"/>
          <a:ext cx="2765465" cy="843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latin typeface="@標楷體" panose="03000509000000000000" pitchFamily="65" charset="-120"/>
              <a:ea typeface="@標楷體" panose="03000509000000000000" pitchFamily="65" charset="-120"/>
            </a:rPr>
            <a:t>臨床試驗</a:t>
          </a:r>
        </a:p>
      </dsp:txBody>
      <dsp:txXfrm>
        <a:off x="1955672" y="1797197"/>
        <a:ext cx="2765465" cy="843129"/>
      </dsp:txXfrm>
    </dsp:sp>
    <dsp:sp modelId="{87D4CCDE-B2A6-4820-8CB3-E2B500EB1EDB}">
      <dsp:nvSpPr>
        <dsp:cNvPr id="0" name=""/>
        <dsp:cNvSpPr/>
      </dsp:nvSpPr>
      <dsp:spPr>
        <a:xfrm>
          <a:off x="1955672" y="2851109"/>
          <a:ext cx="2765465" cy="843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latin typeface="@標楷體" panose="03000509000000000000" pitchFamily="65" charset="-120"/>
              <a:ea typeface="@標楷體" panose="03000509000000000000" pitchFamily="65" charset="-120"/>
            </a:rPr>
            <a:t>生體可用率</a:t>
          </a:r>
        </a:p>
      </dsp:txBody>
      <dsp:txXfrm>
        <a:off x="1955672" y="2851109"/>
        <a:ext cx="2765465" cy="843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E5F1-BBFF-4A3A-84C4-EEF81AA63565}">
      <dsp:nvSpPr>
        <dsp:cNvPr id="0" name=""/>
        <dsp:cNvSpPr/>
      </dsp:nvSpPr>
      <dsp:spPr>
        <a:xfrm>
          <a:off x="4114927" y="953322"/>
          <a:ext cx="3610810" cy="8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150"/>
              </a:lnTo>
              <a:lnTo>
                <a:pt x="3610810" y="453150"/>
              </a:lnTo>
              <a:lnTo>
                <a:pt x="3610810" y="8717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FB632-DE4D-413A-A42B-927D27186C3D}">
      <dsp:nvSpPr>
        <dsp:cNvPr id="0" name=""/>
        <dsp:cNvSpPr/>
      </dsp:nvSpPr>
      <dsp:spPr>
        <a:xfrm>
          <a:off x="4114927" y="953322"/>
          <a:ext cx="1801797" cy="8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150"/>
              </a:lnTo>
              <a:lnTo>
                <a:pt x="1801797" y="453150"/>
              </a:lnTo>
              <a:lnTo>
                <a:pt x="1801797" y="8717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69BFC-A2CA-4166-A7BC-99B62F4B1082}">
      <dsp:nvSpPr>
        <dsp:cNvPr id="0" name=""/>
        <dsp:cNvSpPr/>
      </dsp:nvSpPr>
      <dsp:spPr>
        <a:xfrm>
          <a:off x="4061992" y="953322"/>
          <a:ext cx="91440" cy="871718"/>
        </a:xfrm>
        <a:custGeom>
          <a:avLst/>
          <a:gdLst/>
          <a:ahLst/>
          <a:cxnLst/>
          <a:rect l="0" t="0" r="0" b="0"/>
          <a:pathLst>
            <a:path>
              <a:moveTo>
                <a:pt x="52935" y="0"/>
              </a:moveTo>
              <a:lnTo>
                <a:pt x="52935" y="453150"/>
              </a:lnTo>
              <a:lnTo>
                <a:pt x="45720" y="453150"/>
              </a:lnTo>
              <a:lnTo>
                <a:pt x="45720" y="8717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CA328-57D3-4DCF-88AD-1A0A9CF4C1A6}">
      <dsp:nvSpPr>
        <dsp:cNvPr id="0" name=""/>
        <dsp:cNvSpPr/>
      </dsp:nvSpPr>
      <dsp:spPr>
        <a:xfrm>
          <a:off x="2298699" y="953322"/>
          <a:ext cx="1816228" cy="871718"/>
        </a:xfrm>
        <a:custGeom>
          <a:avLst/>
          <a:gdLst/>
          <a:ahLst/>
          <a:cxnLst/>
          <a:rect l="0" t="0" r="0" b="0"/>
          <a:pathLst>
            <a:path>
              <a:moveTo>
                <a:pt x="1816228" y="0"/>
              </a:moveTo>
              <a:lnTo>
                <a:pt x="1816228" y="453150"/>
              </a:lnTo>
              <a:lnTo>
                <a:pt x="0" y="453150"/>
              </a:lnTo>
              <a:lnTo>
                <a:pt x="0" y="8717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36F5D-E689-45A5-95B7-46DE5FF9F1A0}">
      <dsp:nvSpPr>
        <dsp:cNvPr id="0" name=""/>
        <dsp:cNvSpPr/>
      </dsp:nvSpPr>
      <dsp:spPr>
        <a:xfrm>
          <a:off x="489686" y="953322"/>
          <a:ext cx="3625241" cy="871718"/>
        </a:xfrm>
        <a:custGeom>
          <a:avLst/>
          <a:gdLst/>
          <a:ahLst/>
          <a:cxnLst/>
          <a:rect l="0" t="0" r="0" b="0"/>
          <a:pathLst>
            <a:path>
              <a:moveTo>
                <a:pt x="3625241" y="0"/>
              </a:moveTo>
              <a:lnTo>
                <a:pt x="3625241" y="453150"/>
              </a:lnTo>
              <a:lnTo>
                <a:pt x="0" y="453150"/>
              </a:lnTo>
              <a:lnTo>
                <a:pt x="0" y="8717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1EEBD-7AF5-481E-BF38-06CC8917EA19}">
      <dsp:nvSpPr>
        <dsp:cNvPr id="0" name=""/>
        <dsp:cNvSpPr/>
      </dsp:nvSpPr>
      <dsp:spPr>
        <a:xfrm>
          <a:off x="3445795" y="355167"/>
          <a:ext cx="1338262" cy="598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藥學院</a:t>
          </a:r>
        </a:p>
      </dsp:txBody>
      <dsp:txXfrm>
        <a:off x="3445795" y="355167"/>
        <a:ext cx="1338262" cy="598154"/>
      </dsp:txXfrm>
    </dsp:sp>
    <dsp:sp modelId="{BF45752B-8FA3-494E-A7D5-DD5422F03079}">
      <dsp:nvSpPr>
        <dsp:cNvPr id="0" name=""/>
        <dsp:cNvSpPr/>
      </dsp:nvSpPr>
      <dsp:spPr>
        <a:xfrm>
          <a:off x="3748" y="1825040"/>
          <a:ext cx="971876" cy="2546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都築傳統藥物研究中心</a:t>
          </a:r>
        </a:p>
      </dsp:txBody>
      <dsp:txXfrm>
        <a:off x="3748" y="1825040"/>
        <a:ext cx="971876" cy="2546470"/>
      </dsp:txXfrm>
    </dsp:sp>
    <dsp:sp modelId="{912D01E3-FF43-45B7-8979-16C074EA3B2D}">
      <dsp:nvSpPr>
        <dsp:cNvPr id="0" name=""/>
        <dsp:cNvSpPr/>
      </dsp:nvSpPr>
      <dsp:spPr>
        <a:xfrm>
          <a:off x="1812761" y="1825040"/>
          <a:ext cx="971876" cy="254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生技製藥產業博士學位學程</a:t>
          </a:r>
        </a:p>
      </dsp:txBody>
      <dsp:txXfrm>
        <a:off x="1812761" y="1825040"/>
        <a:ext cx="971876" cy="2548483"/>
      </dsp:txXfrm>
    </dsp:sp>
    <dsp:sp modelId="{A267AE4B-09D3-4098-BE11-DB1C1B7E03B0}">
      <dsp:nvSpPr>
        <dsp:cNvPr id="0" name=""/>
        <dsp:cNvSpPr/>
      </dsp:nvSpPr>
      <dsp:spPr>
        <a:xfrm>
          <a:off x="3621773" y="1825040"/>
          <a:ext cx="971876" cy="254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藥學系暨碩博士班</a:t>
          </a:r>
        </a:p>
      </dsp:txBody>
      <dsp:txXfrm>
        <a:off x="3621773" y="1825040"/>
        <a:ext cx="971876" cy="2548483"/>
      </dsp:txXfrm>
    </dsp:sp>
    <dsp:sp modelId="{87283F4B-04C8-443C-9EF2-4DCC77C8A5FE}">
      <dsp:nvSpPr>
        <dsp:cNvPr id="0" name=""/>
        <dsp:cNvSpPr/>
      </dsp:nvSpPr>
      <dsp:spPr>
        <a:xfrm>
          <a:off x="5430786" y="1825040"/>
          <a:ext cx="971876" cy="254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藥用化妝品學系</a:t>
          </a:r>
        </a:p>
      </dsp:txBody>
      <dsp:txXfrm>
        <a:off x="5430786" y="1825040"/>
        <a:ext cx="971876" cy="2548483"/>
      </dsp:txXfrm>
    </dsp:sp>
    <dsp:sp modelId="{D36A177A-0067-4C61-8231-2DB242421E81}">
      <dsp:nvSpPr>
        <dsp:cNvPr id="0" name=""/>
        <dsp:cNvSpPr/>
      </dsp:nvSpPr>
      <dsp:spPr>
        <a:xfrm>
          <a:off x="7239799" y="1825040"/>
          <a:ext cx="971876" cy="2548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製藥碩士學位學程</a:t>
          </a:r>
        </a:p>
      </dsp:txBody>
      <dsp:txXfrm>
        <a:off x="7239799" y="1825040"/>
        <a:ext cx="971876" cy="2548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ABBEA-9B9A-4DE0-894A-CAE19A8F677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8D19-D5B9-4A1D-AECA-D12800E89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3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0E7D7-5FF9-487F-AFE4-EC9FA2A639E1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C7C6F-1565-4E15-BA1E-A4263FBA6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https://www.cmoney.tw/notes/note-detail.aspx?nid=49508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75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http://pansci.asia/archives/38529</a:t>
            </a:r>
            <a:br>
              <a:rPr lang="en-US" altLang="zh-TW" dirty="0"/>
            </a:br>
            <a:r>
              <a:rPr lang="zh-TW" altLang="en-US" dirty="0"/>
              <a:t>，例如抗關節炎藥物</a:t>
            </a:r>
            <a:r>
              <a:rPr lang="en-US" altLang="zh-TW" dirty="0" err="1"/>
              <a:t>Vioxx</a:t>
            </a:r>
            <a:r>
              <a:rPr lang="en-US" altLang="zh-TW" dirty="0"/>
              <a:t> </a:t>
            </a:r>
            <a:r>
              <a:rPr lang="zh-TW" altLang="en-US" dirty="0"/>
              <a:t>因嚴重的心血管疾病風險被迫於</a:t>
            </a:r>
            <a:r>
              <a:rPr lang="en-US" altLang="zh-TW" dirty="0"/>
              <a:t>2004 </a:t>
            </a:r>
            <a:r>
              <a:rPr lang="zh-TW" altLang="en-US" dirty="0"/>
              <a:t>年撤離市場。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13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http://blog.moneydj.com/tv/2015/12/18/%E3%80%90%E8%B2%A1%E7%B6%93%E6%96%B0%E8%81%9E%E6%94%BE%E5%A4%A7%E9%8F%A1%E3%80%91%E8%82%BA%E7%82%8E%E8%97%A5%E5%9C%8B%E5%85%A7%E4%B8%8A%E5%B8%82-f%E5%A4%AA%E6%99%AF%E7%A7%92%E6%BC%B2%E5%81%9C/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00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http://slidesplayer.com/slide/11354987/#</a:t>
            </a:r>
            <a:br>
              <a:rPr lang="en-US" altLang="zh-TW" dirty="0"/>
            </a:br>
            <a:r>
              <a:rPr lang="en-US" altLang="zh-TW" dirty="0"/>
              <a:t>Slide 13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55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學名藥只需做</a:t>
            </a:r>
            <a:r>
              <a:rPr lang="en-US" altLang="zh-TW" dirty="0"/>
              <a:t>BE</a:t>
            </a:r>
            <a:r>
              <a:rPr lang="zh-TW" altLang="en-US" dirty="0"/>
              <a:t>試驗 就可取代新藥開發的動物試驗 臨床試驗根生體可用率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653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7309b6ffc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7309b6ffc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57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17C75-23D3-4078-9F75-B12295709F98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TW"/>
              <a:t>NMDA receptor</a:t>
            </a:r>
            <a:r>
              <a:rPr kumimoji="0" lang="zh-TW" altLang="en-US"/>
              <a:t>的調控與學習記憶以及神經衰退有關</a:t>
            </a:r>
          </a:p>
          <a:p>
            <a:endParaRPr lang="zh-TW" altLang="en-US"/>
          </a:p>
          <a:p>
            <a:r>
              <a:rPr lang="zh-TW" altLang="en-US"/>
              <a:t>當神經傳導物質</a:t>
            </a:r>
            <a:r>
              <a:rPr lang="en-US" altLang="zh-TW"/>
              <a:t>glutamate</a:t>
            </a:r>
            <a:r>
              <a:rPr lang="zh-TW" altLang="en-US"/>
              <a:t>以及</a:t>
            </a:r>
            <a:r>
              <a:rPr lang="en-US" altLang="zh-TW"/>
              <a:t>glycine</a:t>
            </a:r>
            <a:r>
              <a:rPr lang="zh-TW" altLang="en-US"/>
              <a:t>過來結合到</a:t>
            </a:r>
            <a:r>
              <a:rPr lang="en-US" altLang="zh-TW"/>
              <a:t>NMDA receptor</a:t>
            </a:r>
            <a:r>
              <a:rPr lang="zh-TW" altLang="en-US"/>
              <a:t>上面的</a:t>
            </a:r>
            <a:r>
              <a:rPr lang="en-US" altLang="zh-TW"/>
              <a:t>binding site</a:t>
            </a:r>
            <a:r>
              <a:rPr lang="zh-TW" altLang="en-US"/>
              <a:t>，但如果只有這樣還是不能打開</a:t>
            </a:r>
            <a:r>
              <a:rPr lang="en-US" altLang="zh-TW"/>
              <a:t>NMDA receptor</a:t>
            </a:r>
            <a:r>
              <a:rPr lang="zh-TW" altLang="en-US"/>
              <a:t>離子通道，必須讓膜內是去極化的現象時，鎂離子才會從</a:t>
            </a:r>
            <a:r>
              <a:rPr lang="en-US" altLang="zh-TW"/>
              <a:t>NMDA receptor</a:t>
            </a:r>
            <a:r>
              <a:rPr lang="zh-TW" altLang="en-US"/>
              <a:t>通道內離開，進而使離子通道打開，使</a:t>
            </a:r>
            <a:r>
              <a:rPr kumimoji="0" lang="zh-TW" altLang="en-US"/>
              <a:t>鈉、鈣離子進入胞內，再進行一連串訊息傳遞後，進而可治療精神分裂症</a:t>
            </a:r>
          </a:p>
          <a:p>
            <a:endParaRPr lang="zh-TW" altLang="en-US"/>
          </a:p>
          <a:p>
            <a:r>
              <a:rPr lang="en-US" altLang="zh-TW"/>
              <a:t>Zine</a:t>
            </a:r>
            <a:r>
              <a:rPr lang="zh-TW" altLang="en-US"/>
              <a:t>是作為非競爭性的抑制</a:t>
            </a:r>
            <a:r>
              <a:rPr lang="en-US" altLang="zh-TW"/>
              <a:t>NMDA receptor</a:t>
            </a:r>
            <a:r>
              <a:rPr lang="zh-TW" altLang="en-US"/>
              <a:t>活化</a:t>
            </a:r>
            <a:endParaRPr kumimoji="0" lang="zh-TW" altLang="en-US"/>
          </a:p>
          <a:p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85683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AF56603-3C27-455E-B5C4-AA62687FBC29}" type="slidenum">
              <a:rPr lang="en-US" altLang="zh-TW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2508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https://topics.cnyes.com/biotech01/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06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滋補肝腎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01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59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http://blog.moneydj.com/tv/2015/12/18/%E3%80%90%E8%B2%A1%E7%B6%93%E6%96%B0%E8%81%9E%E6%94%BE%E5%A4%A7%E9%8F%A1%E3%80%91%E8%82%BA%E7%82%8E%E8%97%A5%E5%9C%8B%E5%85%A7%E4%B8%8A%E5%B8%82-f%E5%A4%AA%E6%99%AF%E7%A7%92%E6%BC%B2%E5%81%9C/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55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http://pansci.asia/archives/38529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76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33B3-452C-4C4C-AC2B-995C74E27E6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1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68604-1A9F-40D5-B0D3-4CEA91652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A475F6-A634-4287-A2F9-E38549D4F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538991-F14C-4FCC-9FEA-266C89E7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263-502B-45CB-B2EA-32FC001C05DC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FA0C53-998A-4944-A21D-CC1A3135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DF23B7-053B-4242-BCF8-C4758882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01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6D108D-3997-4C27-83B2-2390FDA3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D7BF3B-00BC-41AD-A0A9-1865A1A10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15A3FD-AF78-44CF-893B-C1092449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2735-AE26-4B8D-98A9-B595D9A9A2B2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7CBB29-3CE3-4FE6-95BD-552A49CA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B7FC58-D0FE-412B-A0EC-0FDA04D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9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CD43117-868F-43FC-BE2D-E15F3A381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F085CB3-3B2F-479C-9D32-6BF35389A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584236-1366-47C3-A041-A69433BD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A4AF-0FA6-4D1F-BBBE-8B73BC747D05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7E68BA-B706-4F46-9FB4-D0D21096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64E580-D2CA-4EBF-91BD-AA6B2F14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69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1A0D76-B6D7-4F05-AC72-43CEC550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B17227-D130-44B7-86B3-43231CED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E70FFE-A102-4B58-AAFE-74B1FEE2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4DB2-B232-4422-B32B-9E63ADD9A1B8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E2A429-9C0B-4266-B036-472CC866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8BA233-40DA-4BA4-BEAD-B289E004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04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37BAD-7B2B-46D6-B84F-E7AE31F7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361CBF-A6DE-4D18-BCBD-FCEC2E826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0463B4-3D90-40C2-950E-54E8DF7E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22B8-779E-4C23-AE26-DF638F226309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118BD6-D87B-4047-A950-BE3933F5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52ED0A-4261-4E44-9273-1FB57672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5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1B0ADA-092B-4ECD-B3FF-ACB71A67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DA0C2-E3E7-4DE2-9CA5-5E270DE24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873EF83-0B26-45CB-B6AC-7D19D597C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418EC2-1592-4E50-A0DE-19C53576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7F66-8564-42EF-BE55-8B7F8B688955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7C424C-81F7-4C26-BF53-139BEE22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A9B0FE-7DD1-4E05-AE67-24BB0574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78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05B4E1-3033-4DE2-B687-213ED197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9F52F5-34BA-4EEF-BCD5-20D711F1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59B677-746E-4E91-8AB6-5100D772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80326E-5227-4579-96C7-C05E5C8B3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48CC303-F55C-4C59-BC46-78E7ABBAE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F1F6955-6DD7-4A40-8097-61C4AAB3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C84E-C019-475C-AE5C-0BDEDCD6B5AC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3C2093C-01F0-4A3E-944D-A179AD17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EF8F485-BDBD-47DF-9B88-FD053A2D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4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F66333-6EE5-4349-9AE9-CC693697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6166038-BB43-426E-8674-DAB2B010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07D-F5C7-4DBA-914C-CD330FBF8E56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F03BDA3-68CD-4F7D-86A9-3EC18C86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E98335-9288-420A-8E7F-3FBE8101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91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F02B5E8-0B41-4954-98A3-71E0B875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719B-BDF2-4121-8969-1B2863B5057B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744CC18-E929-484D-850D-EC780819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5CB451-83F0-4095-9BF0-9430B2F5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32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A942C-4B1C-4DDA-A6A3-696D5931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F91DD8-2D83-4F7D-8A33-843D1069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428D7D-4141-4462-B7B9-231434FE7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B79CC2-4CCE-4273-9A2B-84B58F6B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F5F4-D2BB-411A-A98D-8DA25A54C18B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A7A780-101C-4C25-9E96-6A9AA124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67118F-F7B1-4FF4-A0AD-A24BE7F6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1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ABE798-6CC5-44FF-97E7-F3BDA07B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B703661-1846-41B6-8D89-E93EE7B64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AA2AEC-7E65-4876-B089-2589A17B4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473E34-C6AE-4CCB-9356-38CBDB22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DBD2-6C8B-4477-AF2B-20B08A8C4B88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257D4B-6881-4F6B-9D2D-3B8EA828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9AB4AA6-D199-4821-A9F7-04F959F5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3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28F2C62-9000-46C4-ABBB-AC86A420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D2EC8F-550D-43B4-B5BA-969503341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42A4A3-A4CD-413E-8594-85929A416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2C17-2EB5-46F0-ABBD-4CDECEC277A5}" type="datetime1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7F9F2-D3C0-4C1C-9EF7-7974C278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988156-93E6-4611-88BD-D39E7F32C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EB4B-799B-4661-9218-5E4A8551C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6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u.edu.tw/epaper/55/images/image012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21.cmu.edu.tw/?q=news_pm" TargetMode="External"/><Relationship Id="rId2" Type="http://schemas.openxmlformats.org/officeDocument/2006/relationships/hyperlink" Target="https://adm06.cmu.edu.tw/news-cata/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m21.cmu.edu.tw/?q=news_winter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341" y="2918966"/>
            <a:ext cx="10363200" cy="1752600"/>
          </a:xfrm>
        </p:spPr>
        <p:txBody>
          <a:bodyPr>
            <a:normAutofit fontScale="90000"/>
          </a:bodyPr>
          <a:lstStyle/>
          <a:p>
            <a:b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 德光中學我的生涯我做主</a:t>
            </a: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7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藥物開發流程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206" y="5077584"/>
            <a:ext cx="9883588" cy="1159778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7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主講人</a:t>
            </a:r>
            <a:r>
              <a:rPr lang="en-US" altLang="zh-TW" sz="7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中國醫藥大學藥學系</a:t>
            </a:r>
            <a:r>
              <a:rPr lang="zh-TW" altLang="en-US" sz="7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翁豐富教授</a:t>
            </a:r>
            <a:endParaRPr lang="en-US" altLang="zh-TW" sz="7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7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2025/01/24</a:t>
            </a:r>
          </a:p>
          <a:p>
            <a:endParaRPr lang="en-US" altLang="zh-TW" dirty="0"/>
          </a:p>
        </p:txBody>
      </p:sp>
      <p:sp>
        <p:nvSpPr>
          <p:cNvPr id="4" name="AutoShape 2" descr="http://fsv.money01.com.tw/cmstatic/notes/capture/343348/20160128162223179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TW" altLang="en-US" sz="2400"/>
          </a:p>
        </p:txBody>
      </p:sp>
      <p:sp>
        <p:nvSpPr>
          <p:cNvPr id="5" name="AutoShape 4" descr="http://fsv.money01.com.tw/cmstatic/notes/capture/343348/20160128162223179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TW" altLang="en-US" sz="2400"/>
          </a:p>
        </p:txBody>
      </p:sp>
      <p:sp>
        <p:nvSpPr>
          <p:cNvPr id="6" name="AutoShape 6" descr="http://fsv.money01.com.tw/cmstatic/notes/capture/343348/20160128162223179.jpg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TW" altLang="en-US" sz="240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29" y="140065"/>
            <a:ext cx="2839295" cy="237288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ä¸­åé«è¥å¤§å­¸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69" y="65638"/>
            <a:ext cx="2422591" cy="23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0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705" y="340518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錠劑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823" y="1021555"/>
            <a:ext cx="10515600" cy="1038599"/>
          </a:xfrm>
        </p:spPr>
        <p:txBody>
          <a:bodyPr/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一種或數種藥品，加入賦形劑，經加工製成之一種固體製劑。其形狀、大小及重量之不同，悉依藥品之用量及用藥方法而定。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026" name="Picture 2" descr="ãæ®æ¿ç¼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41" y="4666130"/>
            <a:ext cx="3653349" cy="194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29F5277-D81C-4F2B-BA60-00DFC883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23" y="2060154"/>
            <a:ext cx="10515600" cy="40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kumimoji="1"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@標楷體" panose="03000509000000000000" pitchFamily="65" charset="-120"/>
                <a:ea typeface="@標楷體" panose="03000509000000000000" pitchFamily="65" charset="-120"/>
              </a:rPr>
              <a:t>Tablet Formulation</a:t>
            </a:r>
          </a:p>
          <a:p>
            <a:pPr eaLnBrk="1" hangingPunct="1"/>
            <a:endParaRPr kumimoji="1" lang="en-US" altLang="zh-TW" sz="1000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Diluent</a:t>
            </a:r>
            <a:r>
              <a:rPr kumimoji="1" lang="zh-TW" altLang="en-US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稀釋劑</a:t>
            </a:r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kumimoji="1" lang="en-US" altLang="zh-TW" sz="2667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  Starch, Lactose, Mannitol, Microcrystalline   Cellulose (</a:t>
            </a:r>
            <a:r>
              <a:rPr kumimoji="1" lang="en-US" altLang="zh-TW" sz="2667" b="1" dirty="0" err="1">
                <a:latin typeface="@標楷體" panose="03000509000000000000" pitchFamily="65" charset="-120"/>
                <a:ea typeface="@標楷體" panose="03000509000000000000" pitchFamily="65" charset="-120"/>
              </a:rPr>
              <a:t>Avecil</a:t>
            </a:r>
            <a:r>
              <a:rPr kumimoji="1" lang="en-US" altLang="zh-TW" sz="2667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)</a:t>
            </a:r>
          </a:p>
          <a:p>
            <a:pPr eaLnBrk="1" hangingPunct="1"/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Binder</a:t>
            </a:r>
            <a:r>
              <a:rPr kumimoji="1" lang="zh-TW" altLang="en-US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黏合劑</a:t>
            </a:r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: </a:t>
            </a:r>
            <a:r>
              <a:rPr kumimoji="1" lang="en-US" altLang="zh-TW" sz="2667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Starch, Acacia, Gelatin, Simple Syrup</a:t>
            </a:r>
          </a:p>
          <a:p>
            <a:pPr eaLnBrk="1" hangingPunct="1"/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Lubricant</a:t>
            </a:r>
            <a:r>
              <a:rPr kumimoji="1" lang="zh-TW" altLang="en-US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潤滑劑</a:t>
            </a:r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: </a:t>
            </a:r>
            <a:r>
              <a:rPr kumimoji="1" lang="en-US" altLang="zh-TW" sz="2667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Mg Stearate, Ca Stearate, Talc</a:t>
            </a:r>
          </a:p>
          <a:p>
            <a:pPr eaLnBrk="1" hangingPunct="1"/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Disintegrant</a:t>
            </a:r>
            <a:r>
              <a:rPr kumimoji="1" lang="zh-TW" altLang="en-US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崩裂劑</a:t>
            </a:r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: </a:t>
            </a:r>
            <a:r>
              <a:rPr kumimoji="1" lang="en-US" altLang="zh-TW" sz="2667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Starch, </a:t>
            </a:r>
            <a:r>
              <a:rPr kumimoji="1" lang="en-US" altLang="zh-TW" sz="2667" b="1" dirty="0" err="1">
                <a:latin typeface="@標楷體" panose="03000509000000000000" pitchFamily="65" charset="-120"/>
                <a:ea typeface="@標楷體" panose="03000509000000000000" pitchFamily="65" charset="-120"/>
              </a:rPr>
              <a:t>Avecil</a:t>
            </a:r>
            <a:endParaRPr kumimoji="1" lang="en-US" altLang="zh-TW" sz="2667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eaLnBrk="1" hangingPunct="1"/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Lavor</a:t>
            </a:r>
            <a:r>
              <a:rPr kumimoji="1" lang="zh-TW" altLang="en-US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香料</a:t>
            </a:r>
            <a:endParaRPr kumimoji="1" lang="en-US" altLang="zh-TW" sz="2667" b="1" dirty="0">
              <a:solidFill>
                <a:srgbClr val="0000FF"/>
              </a:solidFill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eaLnBrk="1" hangingPunct="1"/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Colorant</a:t>
            </a:r>
            <a:r>
              <a:rPr kumimoji="1" lang="zh-TW" altLang="en-US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著色劑</a:t>
            </a:r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: </a:t>
            </a:r>
            <a:r>
              <a:rPr kumimoji="1" lang="en-US" altLang="zh-TW" sz="2667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D&amp;C</a:t>
            </a:r>
          </a:p>
          <a:p>
            <a:pPr eaLnBrk="1" hangingPunct="1"/>
            <a:r>
              <a:rPr kumimoji="1" lang="en-US" altLang="zh-TW" sz="2667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Misc.: </a:t>
            </a:r>
            <a:r>
              <a:rPr kumimoji="1" lang="en-US" altLang="zh-TW" sz="2667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Stabilizer</a:t>
            </a:r>
          </a:p>
        </p:txBody>
      </p:sp>
    </p:spTree>
    <p:extLst>
      <p:ext uri="{BB962C8B-B14F-4D97-AF65-F5344CB8AC3E}">
        <p14:creationId xmlns:p14="http://schemas.microsoft.com/office/powerpoint/2010/main" val="103334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5470" y="589004"/>
            <a:ext cx="10515600" cy="722966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顆粒劑</a:t>
            </a:r>
            <a:r>
              <a:rPr lang="en-US" altLang="zh-TW" sz="4000" dirty="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4000" dirty="0">
                <a:latin typeface="@標楷體" panose="03000509000000000000" pitchFamily="65" charset="-120"/>
                <a:ea typeface="@標楷體" panose="03000509000000000000" pitchFamily="65" charset="-120"/>
              </a:rPr>
              <a:t>可以直接吞服，也可以沖入水中飲入，應用和攜帶比較方便</a:t>
            </a:r>
            <a:br>
              <a:rPr lang="zh-TW" altLang="en-US" dirty="0"/>
            </a:br>
            <a:endParaRPr lang="zh-TW" altLang="en-US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2050" name="Picture 2" descr="ãè¾åç°é¡ç²å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27" y="650709"/>
            <a:ext cx="3154137" cy="23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ãè¾åç°é¡ç²å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13" y="650708"/>
            <a:ext cx="2793973" cy="22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8927E08B-626B-41D3-B28F-BC0128DD3A26}"/>
              </a:ext>
            </a:extLst>
          </p:cNvPr>
          <p:cNvSpPr txBox="1">
            <a:spLocks/>
          </p:cNvSpPr>
          <p:nvPr/>
        </p:nvSpPr>
        <p:spPr>
          <a:xfrm>
            <a:off x="368992" y="2549099"/>
            <a:ext cx="10515600" cy="902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散劑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經粉碎、混勻而製成的粉末狀製劑</a:t>
            </a:r>
          </a:p>
        </p:txBody>
      </p:sp>
      <p:pic>
        <p:nvPicPr>
          <p:cNvPr id="10" name="Picture 2" descr="ãéµçéåæ£ãçåçæå°çµæ">
            <a:extLst>
              <a:ext uri="{FF2B5EF4-FFF2-40B4-BE49-F238E27FC236}">
                <a16:creationId xmlns:a16="http://schemas.microsoft.com/office/drawing/2014/main" id="{97607030-8985-41BE-8C95-58C88C1CB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t="10461" r="18869" b="6241"/>
          <a:stretch/>
        </p:blipFill>
        <p:spPr bwMode="auto">
          <a:xfrm>
            <a:off x="4605531" y="3331385"/>
            <a:ext cx="3328233" cy="31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0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6175" y="161966"/>
            <a:ext cx="11734799" cy="1325563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膠囊</a:t>
            </a:r>
            <a:r>
              <a:rPr lang="en-US" altLang="zh-TW" sz="4000" dirty="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4000" dirty="0">
                <a:latin typeface="@標楷體" panose="03000509000000000000" pitchFamily="65" charset="-120"/>
                <a:ea typeface="@標楷體" panose="03000509000000000000" pitchFamily="65" charset="-120"/>
              </a:rPr>
              <a:t>以可溶性明膠 </a:t>
            </a:r>
            <a:r>
              <a:rPr lang="en-US" altLang="zh-TW" sz="4000" dirty="0">
                <a:latin typeface="@標楷體" panose="03000509000000000000" pitchFamily="65" charset="-120"/>
                <a:ea typeface="@標楷體" panose="03000509000000000000" pitchFamily="65" charset="-120"/>
              </a:rPr>
              <a:t>(gelatin) </a:t>
            </a:r>
            <a:r>
              <a:rPr lang="zh-TW" altLang="en-US" sz="4000" dirty="0">
                <a:latin typeface="@標楷體" panose="03000509000000000000" pitchFamily="65" charset="-120"/>
                <a:ea typeface="@標楷體" panose="03000509000000000000" pitchFamily="65" charset="-120"/>
              </a:rPr>
              <a:t>作為包覆材料的囊狀藥劑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Picture 2" descr="ãæ¯æ¯ è åãçåçæå°çµæ">
            <a:extLst>
              <a:ext uri="{FF2B5EF4-FFF2-40B4-BE49-F238E27FC236}">
                <a16:creationId xmlns:a16="http://schemas.microsoft.com/office/drawing/2014/main" id="{94AFF91A-B0DE-437D-AD0E-6C91540CE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t="30341" r="14916"/>
          <a:stretch/>
        </p:blipFill>
        <p:spPr bwMode="auto">
          <a:xfrm>
            <a:off x="5029987" y="920329"/>
            <a:ext cx="3482001" cy="26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ãé­æ²¹ è»è åãçåçæå°çµæ">
            <a:extLst>
              <a:ext uri="{FF2B5EF4-FFF2-40B4-BE49-F238E27FC236}">
                <a16:creationId xmlns:a16="http://schemas.microsoft.com/office/drawing/2014/main" id="{B05F20B1-A12A-48F4-BD11-A3469FA3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87" y="38572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408BD453-FC05-44B6-A0F9-3307531E36AE}"/>
              </a:ext>
            </a:extLst>
          </p:cNvPr>
          <p:cNvSpPr txBox="1">
            <a:spLocks/>
          </p:cNvSpPr>
          <p:nvPr/>
        </p:nvSpPr>
        <p:spPr>
          <a:xfrm>
            <a:off x="336176" y="3000748"/>
            <a:ext cx="11734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軟膠囊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將液體藥物經處理</a:t>
            </a:r>
            <a:r>
              <a:rPr lang="zh-CN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密封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於軟質囊材質中製成的一種膠囊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3197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0633" y="172593"/>
            <a:ext cx="11573934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丸劑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藥物研成細粉，用蜜或水、或糊等拌和，製成圓球形的大小不等的藥丸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AutoShape 2" descr="ãå­å³å°é»ä¸¸åãçåçæå°çµæ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TW" altLang="en-US" sz="2400"/>
          </a:p>
        </p:txBody>
      </p:sp>
      <p:sp>
        <p:nvSpPr>
          <p:cNvPr id="6" name="AutoShape 4" descr="ãå­å³å°é»ä¸¸åãçåçæå°çµæ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TW" altLang="en-US" sz="2400"/>
          </a:p>
        </p:txBody>
      </p:sp>
      <p:pic>
        <p:nvPicPr>
          <p:cNvPr id="9" name="Picture 9" descr="ãå­å³å°é»ä¸¸ãçåçæå°çµæ">
            <a:extLst>
              <a:ext uri="{FF2B5EF4-FFF2-40B4-BE49-F238E27FC236}">
                <a16:creationId xmlns:a16="http://schemas.microsoft.com/office/drawing/2014/main" id="{F4FFC208-20CA-4DD7-B0FC-9D53EF39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265" y="1094137"/>
            <a:ext cx="2329869" cy="23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ãå­å³å°é»ä¸¸ãçåçæå°çµæ">
            <a:extLst>
              <a:ext uri="{FF2B5EF4-FFF2-40B4-BE49-F238E27FC236}">
                <a16:creationId xmlns:a16="http://schemas.microsoft.com/office/drawing/2014/main" id="{496EF07E-66C7-4FBE-9193-4EF73EE77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1376" r="1049" b="21031"/>
          <a:stretch/>
        </p:blipFill>
        <p:spPr bwMode="auto">
          <a:xfrm>
            <a:off x="4962195" y="906039"/>
            <a:ext cx="3648405" cy="251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ãæ åãçåçæå°çµæ">
            <a:extLst>
              <a:ext uri="{FF2B5EF4-FFF2-40B4-BE49-F238E27FC236}">
                <a16:creationId xmlns:a16="http://schemas.microsoft.com/office/drawing/2014/main" id="{D966E813-6021-4930-A32F-E500CF00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32" y="4411912"/>
            <a:ext cx="2052222" cy="2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93AFC9D8-E043-49A1-AFB7-7E1F20D88928}"/>
              </a:ext>
            </a:extLst>
          </p:cNvPr>
          <p:cNvSpPr txBox="1">
            <a:spLocks/>
          </p:cNvSpPr>
          <p:nvPr/>
        </p:nvSpPr>
        <p:spPr>
          <a:xfrm>
            <a:off x="410632" y="3433994"/>
            <a:ext cx="11573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>
                <a:latin typeface="@標楷體" panose="03000509000000000000" pitchFamily="65" charset="-120"/>
                <a:ea typeface="@標楷體" panose="03000509000000000000" pitchFamily="65" charset="-120"/>
              </a:rPr>
              <a:t>栓劑</a:t>
            </a:r>
            <a:r>
              <a:rPr lang="en-US" altLang="zh-TW" sz="360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藥</a:t>
            </a:r>
            <a:r>
              <a:rPr lang="zh-CN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物</a:t>
            </a:r>
            <a:r>
              <a:rPr lang="zh-TW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與適宜基質製成</a:t>
            </a:r>
            <a:r>
              <a:rPr lang="zh-CN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具有一定形</a:t>
            </a:r>
            <a:r>
              <a:rPr lang="zh-TW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狀</a:t>
            </a:r>
            <a:r>
              <a:rPr lang="zh-CN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供人</a:t>
            </a:r>
            <a:r>
              <a:rPr lang="zh-TW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體</a:t>
            </a:r>
            <a:r>
              <a:rPr lang="zh-CN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腔道内</a:t>
            </a:r>
            <a:r>
              <a:rPr lang="zh-TW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給藥</a:t>
            </a:r>
            <a:r>
              <a:rPr lang="zh-CN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的固体</a:t>
            </a:r>
            <a:r>
              <a:rPr lang="zh-TW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製劑</a:t>
            </a:r>
            <a:endParaRPr lang="zh-TW" altLang="en-US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75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3422" y="136525"/>
            <a:ext cx="11237259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溶液劑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溶液劑一般為非揮發性藥物或少數揮發性藥物的澄明溶液，大多以水為溶劑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Picture 2" descr="ãæåç³æ¼¿ãçåçæå°çµæ">
            <a:extLst>
              <a:ext uri="{FF2B5EF4-FFF2-40B4-BE49-F238E27FC236}">
                <a16:creationId xmlns:a16="http://schemas.microsoft.com/office/drawing/2014/main" id="{324326D1-C613-471A-A20C-7F1612BA9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71" y="799306"/>
            <a:ext cx="1699458" cy="23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EDD4779F-C763-4AAE-8681-864F512E60B8}"/>
              </a:ext>
            </a:extLst>
          </p:cNvPr>
          <p:cNvSpPr txBox="1">
            <a:spLocks/>
          </p:cNvSpPr>
          <p:nvPr/>
        </p:nvSpPr>
        <p:spPr>
          <a:xfrm>
            <a:off x="161364" y="3178547"/>
            <a:ext cx="118692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>
                <a:latin typeface="@標楷體" panose="03000509000000000000" pitchFamily="65" charset="-120"/>
                <a:ea typeface="@標楷體" panose="03000509000000000000" pitchFamily="65" charset="-120"/>
              </a:rPr>
              <a:t>注射劑</a:t>
            </a:r>
            <a:r>
              <a:rPr lang="en-US" altLang="zh-TW" sz="360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3600">
                <a:latin typeface="@標楷體" panose="03000509000000000000" pitchFamily="65" charset="-120"/>
                <a:ea typeface="@標楷體" panose="03000509000000000000" pitchFamily="65" charset="-120"/>
              </a:rPr>
              <a:t>藥品貯存於無菌容器中，以供注射用之一種滅菌製劑</a:t>
            </a:r>
            <a:endParaRPr lang="zh-TW" altLang="en-US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  <p:pic>
        <p:nvPicPr>
          <p:cNvPr id="8" name="Picture 2" descr="ãç­åæ³¨å°åãçåçæå°çµæ">
            <a:extLst>
              <a:ext uri="{FF2B5EF4-FFF2-40B4-BE49-F238E27FC236}">
                <a16:creationId xmlns:a16="http://schemas.microsoft.com/office/drawing/2014/main" id="{1C178E1B-4ABE-480B-81CD-695B0141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0" y="3855509"/>
            <a:ext cx="4445939" cy="250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FF32222-1876-407E-92CF-32F2E668F0C1}"/>
              </a:ext>
            </a:extLst>
          </p:cNvPr>
          <p:cNvSpPr txBox="1"/>
          <p:nvPr/>
        </p:nvSpPr>
        <p:spPr>
          <a:xfrm>
            <a:off x="2248879" y="4857906"/>
            <a:ext cx="3035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筆型注射劑</a:t>
            </a:r>
          </a:p>
        </p:txBody>
      </p:sp>
    </p:spTree>
    <p:extLst>
      <p:ext uri="{BB962C8B-B14F-4D97-AF65-F5344CB8AC3E}">
        <p14:creationId xmlns:p14="http://schemas.microsoft.com/office/powerpoint/2010/main" val="57739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27534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新藥開發流程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1928"/>
            <a:ext cx="10515600" cy="32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64_u02_050">
            <a:extLst>
              <a:ext uri="{FF2B5EF4-FFF2-40B4-BE49-F238E27FC236}">
                <a16:creationId xmlns:a16="http://schemas.microsoft.com/office/drawing/2014/main" id="{B8520DB3-85AC-4236-AB70-0EC57B83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4059"/>
            <a:ext cx="9991165" cy="19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283" y="0"/>
            <a:ext cx="3551211" cy="941294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新藥開發流程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1C6A39-689A-48C3-BE8C-012712BD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0235"/>
            <a:ext cx="10972800" cy="502714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400C781-596A-45C2-A384-6902E5B94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83" y="3362315"/>
            <a:ext cx="952633" cy="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8576" y="136525"/>
            <a:ext cx="10515600" cy="8316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藥物探索</a:t>
            </a:r>
            <a:r>
              <a:rPr lang="en-US" altLang="zh-TW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(</a:t>
            </a:r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小分子藥物為例</a:t>
            </a:r>
            <a:r>
              <a:rPr lang="en-US" altLang="zh-TW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)</a:t>
            </a:r>
            <a:endParaRPr lang="zh-TW" altLang="en-US" sz="3600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81000" y="966132"/>
            <a:ext cx="10972800" cy="146572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選定作用標的，研究此類藥物的構效關係</a:t>
            </a:r>
            <a:r>
              <a:rPr lang="en-US" altLang="zh-TW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(Structure-Activity relationship, SAR)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高效率篩選機器</a:t>
            </a:r>
            <a:r>
              <a:rPr lang="en-US" altLang="zh-TW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(High throughput screening)</a:t>
            </a:r>
          </a:p>
          <a:p>
            <a:endParaRPr lang="en-US" altLang="zh-TW" dirty="0"/>
          </a:p>
        </p:txBody>
      </p:sp>
      <p:cxnSp>
        <p:nvCxnSpPr>
          <p:cNvPr id="5" name="直線單箭頭接點 4"/>
          <p:cNvCxnSpPr>
            <a:cxnSpLocks/>
          </p:cNvCxnSpPr>
          <p:nvPr/>
        </p:nvCxnSpPr>
        <p:spPr>
          <a:xfrm>
            <a:off x="596153" y="2803536"/>
            <a:ext cx="104438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76623" y="2420171"/>
            <a:ext cx="6239624" cy="646331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先導化合物 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or 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候選藥物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8FB4554-B909-4505-BF26-3117B47D8FFF}"/>
              </a:ext>
            </a:extLst>
          </p:cNvPr>
          <p:cNvSpPr txBox="1">
            <a:spLocks/>
          </p:cNvSpPr>
          <p:nvPr/>
        </p:nvSpPr>
        <p:spPr>
          <a:xfrm>
            <a:off x="381000" y="3127298"/>
            <a:ext cx="10515600" cy="697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臨床前試驗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F7E1986F-6612-4417-A12A-DEC4E32E0854}"/>
              </a:ext>
            </a:extLst>
          </p:cNvPr>
          <p:cNvSpPr txBox="1">
            <a:spLocks/>
          </p:cNvSpPr>
          <p:nvPr/>
        </p:nvSpPr>
        <p:spPr>
          <a:xfrm>
            <a:off x="488576" y="3782395"/>
            <a:ext cx="11059834" cy="210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化學、製造與監控 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(Chemical Manufacture and Control, CMC)</a:t>
            </a: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藥物動力學 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(Pharmacokinetics, PK)</a:t>
            </a: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安全性藥理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 (Safety Pharmacology)</a:t>
            </a: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毒理實驗 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(Toxicology)</a:t>
            </a:r>
            <a:endParaRPr lang="zh-TW" altLang="en-US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56F4A3C2-D1EC-4B46-A663-463C185913D0}"/>
              </a:ext>
            </a:extLst>
          </p:cNvPr>
          <p:cNvSpPr txBox="1">
            <a:spLocks/>
          </p:cNvSpPr>
          <p:nvPr/>
        </p:nvSpPr>
        <p:spPr>
          <a:xfrm>
            <a:off x="1640542" y="5891868"/>
            <a:ext cx="10069457" cy="697193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  <a:cs typeface="Times New Roman" panose="02020603050405020304" pitchFamily="18" charset="0"/>
              </a:rPr>
              <a:t>臨床試驗審查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  <a:cs typeface="Times New Roman" panose="02020603050405020304" pitchFamily="18" charset="0"/>
              </a:rPr>
              <a:t>(Investigational New Drug, IND)</a:t>
            </a:r>
            <a:endParaRPr lang="zh-TW" altLang="en-US" sz="3600" dirty="0">
              <a:latin typeface="@標楷體" panose="03000509000000000000" pitchFamily="65" charset="-120"/>
              <a:ea typeface="@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3C081E6E-60A5-46D4-9F32-A9DEEC4D9918}"/>
              </a:ext>
            </a:extLst>
          </p:cNvPr>
          <p:cNvCxnSpPr>
            <a:cxnSpLocks/>
          </p:cNvCxnSpPr>
          <p:nvPr/>
        </p:nvCxnSpPr>
        <p:spPr>
          <a:xfrm>
            <a:off x="535058" y="6343270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0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19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臨床前試驗失敗原因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28432"/>
            <a:ext cx="10515600" cy="1993340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藥物具有毒性</a:t>
            </a:r>
            <a:r>
              <a:rPr lang="en-US" altLang="zh-TW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(49%)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藥物沒有藥效</a:t>
            </a:r>
            <a:r>
              <a:rPr lang="en-US" altLang="zh-TW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(33%)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生體可用率及半衰期差</a:t>
            </a:r>
            <a:r>
              <a:rPr lang="en-US" altLang="zh-TW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(15%)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藥物代謝</a:t>
            </a:r>
            <a:r>
              <a:rPr lang="en-US" altLang="zh-TW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(3%)</a:t>
            </a:r>
            <a:endParaRPr lang="zh-TW" altLang="en-US" dirty="0">
              <a:latin typeface="Times New Roman" panose="02020603050405020304" pitchFamily="18" charset="0"/>
              <a:ea typeface="@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37CC061-B718-48B4-BAFD-9423B15299DF}"/>
              </a:ext>
            </a:extLst>
          </p:cNvPr>
          <p:cNvSpPr txBox="1">
            <a:spLocks/>
          </p:cNvSpPr>
          <p:nvPr/>
        </p:nvSpPr>
        <p:spPr>
          <a:xfrm>
            <a:off x="719403" y="3282166"/>
            <a:ext cx="10515600" cy="472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臨床試驗一期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8615D569-B8D1-4D06-B6E4-6F3DBABDEA67}"/>
              </a:ext>
            </a:extLst>
          </p:cNvPr>
          <p:cNvSpPr txBox="1">
            <a:spLocks/>
          </p:cNvSpPr>
          <p:nvPr/>
        </p:nvSpPr>
        <p:spPr>
          <a:xfrm>
            <a:off x="719403" y="5025310"/>
            <a:ext cx="10515600" cy="140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>
                <a:latin typeface="@標楷體" panose="03000509000000000000" pitchFamily="65" charset="-120"/>
                <a:ea typeface="@標楷體" panose="03000509000000000000" pitchFamily="65" charset="-120"/>
              </a:rPr>
              <a:t>隨著劑量的增加，觀察受試者之耐受程度與症狀，並評估藥物之吸收、分佈、代謝與排泄之藥物動力學，以了解藥品之安全性與治療之劑量。在抗癌新藥之人體試驗，由於使用之新藥毒性較大，會直接以癌症病人為對象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F7809A-D7D2-4D44-8DA2-0B0B456F691B}"/>
              </a:ext>
            </a:extLst>
          </p:cNvPr>
          <p:cNvSpPr/>
          <p:nvPr/>
        </p:nvSpPr>
        <p:spPr>
          <a:xfrm>
            <a:off x="719403" y="3736227"/>
            <a:ext cx="49552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健康受試者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 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20~50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人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藥物安全性</a:t>
            </a:r>
          </a:p>
        </p:txBody>
      </p:sp>
      <p:pic>
        <p:nvPicPr>
          <p:cNvPr id="8" name="Picture 2" descr="ãäºº å¡éãçåçæå°çµæ">
            <a:extLst>
              <a:ext uri="{FF2B5EF4-FFF2-40B4-BE49-F238E27FC236}">
                <a16:creationId xmlns:a16="http://schemas.microsoft.com/office/drawing/2014/main" id="{8E13E745-1806-439E-8BDE-FE89832F5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63" r="15858" b="-63"/>
          <a:stretch/>
        </p:blipFill>
        <p:spPr bwMode="auto">
          <a:xfrm>
            <a:off x="7933220" y="153511"/>
            <a:ext cx="2235201" cy="44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9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5292" y="136525"/>
            <a:ext cx="10515600" cy="553739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臨床試驗二期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Picture 2" descr="ãäºº å¡é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63" r="15858" b="-63"/>
          <a:stretch/>
        </p:blipFill>
        <p:spPr bwMode="auto">
          <a:xfrm>
            <a:off x="7184651" y="136525"/>
            <a:ext cx="1435266" cy="28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ãäºº å¡é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63" r="15858" b="-63"/>
          <a:stretch/>
        </p:blipFill>
        <p:spPr bwMode="auto">
          <a:xfrm>
            <a:off x="8118927" y="136525"/>
            <a:ext cx="1435266" cy="28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68603" y="580924"/>
            <a:ext cx="4878259" cy="1955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病人</a:t>
            </a:r>
            <a:r>
              <a:rPr lang="en-US" altLang="zh-TW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50~300</a:t>
            </a:r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sz="2800" dirty="0">
              <a:latin typeface="Times New Roman" panose="02020603050405020304" pitchFamily="18" charset="0"/>
              <a:ea typeface="@標楷體" panose="03000509000000000000" pitchFamily="65" charset="-12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藥物安全性與有效性</a:t>
            </a:r>
            <a:endParaRPr lang="en-US" altLang="zh-TW" sz="2800" dirty="0">
              <a:latin typeface="Times New Roman" panose="02020603050405020304" pitchFamily="18" charset="0"/>
              <a:ea typeface="@標楷體" panose="03000509000000000000" pitchFamily="65" charset="-12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做為第三期使用劑量之依據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D202715-F00A-4EBC-A1D9-0F2A9D110378}"/>
              </a:ext>
            </a:extLst>
          </p:cNvPr>
          <p:cNvSpPr txBox="1">
            <a:spLocks/>
          </p:cNvSpPr>
          <p:nvPr/>
        </p:nvSpPr>
        <p:spPr>
          <a:xfrm>
            <a:off x="355292" y="2860526"/>
            <a:ext cx="10515600" cy="75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臨床試驗三期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8C0BF0-50F3-4868-A58D-618D93F59401}"/>
              </a:ext>
            </a:extLst>
          </p:cNvPr>
          <p:cNvSpPr/>
          <p:nvPr/>
        </p:nvSpPr>
        <p:spPr>
          <a:xfrm>
            <a:off x="355292" y="3617260"/>
            <a:ext cx="6186309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病人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: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 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250~1000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人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雙盲試驗 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double blind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決定藥物是否上市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結果可向藥品管理機構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   申請新藥查驗登記（</a:t>
            </a:r>
            <a:r>
              <a:rPr lang="en-US" altLang="zh-TW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NDA</a:t>
            </a:r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）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endParaRPr lang="zh-TW" altLang="en-US" sz="4800" dirty="0"/>
          </a:p>
        </p:txBody>
      </p:sp>
      <p:pic>
        <p:nvPicPr>
          <p:cNvPr id="11" name="Picture 2" descr="ãäºº å¡éãçåçæå°çµæ">
            <a:extLst>
              <a:ext uri="{FF2B5EF4-FFF2-40B4-BE49-F238E27FC236}">
                <a16:creationId xmlns:a16="http://schemas.microsoft.com/office/drawing/2014/main" id="{5105AFEF-DB27-45E5-84C7-6DA0BB404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63" r="15858" b="-63"/>
          <a:stretch/>
        </p:blipFill>
        <p:spPr bwMode="auto">
          <a:xfrm>
            <a:off x="6725795" y="3044334"/>
            <a:ext cx="1754739" cy="34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ãäºº å¡éãçåçæå°çµæ">
            <a:extLst>
              <a:ext uri="{FF2B5EF4-FFF2-40B4-BE49-F238E27FC236}">
                <a16:creationId xmlns:a16="http://schemas.microsoft.com/office/drawing/2014/main" id="{266DB4E7-CCCD-4E8B-913A-65C375F50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63" r="15858" b="-63"/>
          <a:stretch/>
        </p:blipFill>
        <p:spPr bwMode="auto">
          <a:xfrm>
            <a:off x="8789347" y="3044334"/>
            <a:ext cx="1754739" cy="34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ãäºº å¡éãçåçæå°çµæ">
            <a:extLst>
              <a:ext uri="{FF2B5EF4-FFF2-40B4-BE49-F238E27FC236}">
                <a16:creationId xmlns:a16="http://schemas.microsoft.com/office/drawing/2014/main" id="{839FC830-04B7-4BCA-A683-B5981E11A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63" r="15858" b="-63"/>
          <a:stretch/>
        </p:blipFill>
        <p:spPr bwMode="auto">
          <a:xfrm>
            <a:off x="7733230" y="3044334"/>
            <a:ext cx="1754739" cy="34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C4996E-8F49-4CB1-8C33-F6D03CAE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62" y="365125"/>
            <a:ext cx="4433047" cy="1325563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藥物開發流程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8B46B8-1BBB-4795-9542-24159B65D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762" y="1488983"/>
            <a:ext cx="5495365" cy="2424112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什麼是藥物</a:t>
            </a:r>
            <a:r>
              <a:rPr lang="en-US" altLang="zh-TW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?</a:t>
            </a:r>
          </a:p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藥物分類</a:t>
            </a:r>
            <a:endParaRPr lang="en-US" altLang="zh-TW" sz="3600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新藥開發流程</a:t>
            </a:r>
            <a:endParaRPr lang="en-US" altLang="zh-TW" sz="3600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新藥及學名藥</a:t>
            </a:r>
          </a:p>
          <a:p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A88902-189B-4AE3-8C93-58B6F0E6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E5E9BF5-DC74-4812-B5FE-9B73A6569A90}"/>
              </a:ext>
            </a:extLst>
          </p:cNvPr>
          <p:cNvSpPr txBox="1">
            <a:spLocks/>
          </p:cNvSpPr>
          <p:nvPr/>
        </p:nvSpPr>
        <p:spPr>
          <a:xfrm>
            <a:off x="1214715" y="3913095"/>
            <a:ext cx="9144000" cy="931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中國醫大藥學系簡介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964" y="297891"/>
            <a:ext cx="2496671" cy="71064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雙盲試驗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8194" name="Picture 2" descr="https://i1.read01.com/SIG=kq5qnb/30444b5873443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59" y="153187"/>
            <a:ext cx="5351929" cy="371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B7C340AF-321A-4DA8-8485-00AE188A06F8}"/>
              </a:ext>
            </a:extLst>
          </p:cNvPr>
          <p:cNvSpPr txBox="1">
            <a:spLocks/>
          </p:cNvSpPr>
          <p:nvPr/>
        </p:nvSpPr>
        <p:spPr>
          <a:xfrm>
            <a:off x="663388" y="3718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00FF"/>
                </a:solidFill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CRO</a:t>
            </a:r>
            <a:r>
              <a:rPr lang="zh-TW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公司</a:t>
            </a:r>
            <a:r>
              <a:rPr lang="en-US" altLang="zh-TW" sz="3600" b="1" dirty="0">
                <a:solidFill>
                  <a:srgbClr val="0000FF"/>
                </a:solidFill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(Contract Research Organization)</a:t>
            </a:r>
            <a:endParaRPr lang="zh-TW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@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640D116-2E49-434C-8AD6-FA057E240FEB}"/>
              </a:ext>
            </a:extLst>
          </p:cNvPr>
          <p:cNvSpPr txBox="1"/>
          <p:nvPr/>
        </p:nvSpPr>
        <p:spPr>
          <a:xfrm>
            <a:off x="8435788" y="5904481"/>
            <a:ext cx="210185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百瑞精鼎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CD44D21-55B4-4B9D-A4F6-71C51B58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4" y="5665390"/>
            <a:ext cx="2610214" cy="943107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3E99000-13CE-4422-89F0-240821D6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4912311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提供新藥開發時所需的</a:t>
            </a:r>
            <a:r>
              <a:rPr lang="zh-TW" altLang="en-US" dirty="0">
                <a:solidFill>
                  <a:srgbClr val="FF0000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臨床前</a:t>
            </a:r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臨床試驗</a:t>
            </a:r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、數據分析、法規諮詢等專業服務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可縮短新藥開發時程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18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1" y="136525"/>
            <a:ext cx="10515600" cy="88545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新藥查驗登記</a:t>
            </a:r>
            <a:r>
              <a:rPr lang="en-US" altLang="zh-TW" sz="3600" b="1" dirty="0">
                <a:solidFill>
                  <a:srgbClr val="0000FF"/>
                </a:solidFill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(New Drug Application, NDA)</a:t>
            </a:r>
            <a:endParaRPr lang="zh-TW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@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973044"/>
            <a:ext cx="10515600" cy="1603375"/>
          </a:xfrm>
        </p:spPr>
        <p:txBody>
          <a:bodyPr/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向財團法人醫藥品查驗中心提出申請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原料藥主檔案 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(DMF)</a:t>
            </a:r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 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技術性資料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(</a:t>
            </a:r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製程、原料藥管制、安定性等等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)</a:t>
            </a:r>
            <a:endParaRPr lang="zh-TW" altLang="en-US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DEFF8D9-77F9-469B-821F-1177E84F2499}"/>
              </a:ext>
            </a:extLst>
          </p:cNvPr>
          <p:cNvSpPr txBox="1"/>
          <p:nvPr/>
        </p:nvSpPr>
        <p:spPr>
          <a:xfrm>
            <a:off x="2363320" y="4130864"/>
            <a:ext cx="2154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藥品許可證</a:t>
            </a:r>
            <a:endParaRPr lang="zh-TW" altLang="en-US" sz="2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AA1EC10-27A7-40C2-ABE0-8DC773AE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51" y="2515423"/>
            <a:ext cx="4249516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91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06740"/>
            <a:ext cx="10515600" cy="61651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臨床試驗第四期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86526" y="823251"/>
            <a:ext cx="11264498" cy="197373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亦名上市後臨床試驗監視期，主要目的是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新藥上市後</a:t>
            </a:r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，大規模的病人群使用下，監視通報發現發生率極低之不良反應或嚴重副作用；有些嚴重明確之副作用，將導致政府當局下令停止生產，並下架回收</a:t>
            </a:r>
            <a:endParaRPr lang="en-US" altLang="zh-TW" sz="2800" dirty="0">
              <a:latin typeface="Times New Roman" panose="02020603050405020304" pitchFamily="18" charset="0"/>
              <a:ea typeface="@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err="1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Rimonabant</a:t>
            </a:r>
            <a:r>
              <a:rPr lang="en-US" altLang="zh-TW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2007</a:t>
            </a:r>
            <a:r>
              <a:rPr lang="zh-TW" altLang="en-US" sz="2800" dirty="0">
                <a:latin typeface="Times New Roman" panose="02020603050405020304" pitchFamily="18" charset="0"/>
                <a:ea typeface="@標楷體" panose="03000509000000000000" pitchFamily="65" charset="-120"/>
                <a:cs typeface="Times New Roman" panose="02020603050405020304" pitchFamily="18" charset="0"/>
              </a:rPr>
              <a:t>年下市</a:t>
            </a:r>
            <a:endParaRPr lang="en-US" altLang="zh-TW" sz="2800" dirty="0">
              <a:latin typeface="Times New Roman" panose="02020603050405020304" pitchFamily="18" charset="0"/>
              <a:ea typeface="@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4267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E2F78FC-C3BB-438C-9AA2-EB2E3D847CA5}"/>
              </a:ext>
            </a:extLst>
          </p:cNvPr>
          <p:cNvSpPr txBox="1"/>
          <p:nvPr/>
        </p:nvSpPr>
        <p:spPr>
          <a:xfrm>
            <a:off x="286526" y="2921606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藥物開發研究經費</a:t>
            </a:r>
            <a:endParaRPr lang="zh-TW" altLang="en-US" sz="3600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DE002E04-C2B0-4AC1-95ED-6DEF6006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26" y="3665838"/>
            <a:ext cx="4334272" cy="2873074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藥物上市前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lvl="1"/>
            <a:r>
              <a:rPr lang="zh-TW" altLang="en-US" sz="2800" dirty="0">
                <a:latin typeface="@標楷體" panose="03000509000000000000" pitchFamily="65" charset="-120"/>
                <a:ea typeface="@標楷體" panose="03000509000000000000" pitchFamily="65" charset="-120"/>
              </a:rPr>
              <a:t>臨床一期</a:t>
            </a:r>
            <a:endParaRPr lang="en-US" altLang="zh-TW" sz="28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lvl="1"/>
            <a:r>
              <a:rPr lang="zh-TW" altLang="en-US" sz="2800" dirty="0">
                <a:latin typeface="@標楷體" panose="03000509000000000000" pitchFamily="65" charset="-120"/>
                <a:ea typeface="@標楷體" panose="03000509000000000000" pitchFamily="65" charset="-120"/>
              </a:rPr>
              <a:t>臨床二期</a:t>
            </a:r>
            <a:endParaRPr lang="en-US" altLang="zh-TW" sz="28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lvl="1"/>
            <a:r>
              <a:rPr lang="zh-TW" altLang="en-US" sz="2800" dirty="0">
                <a:latin typeface="@標楷體" panose="03000509000000000000" pitchFamily="65" charset="-120"/>
                <a:ea typeface="@標楷體" panose="03000509000000000000" pitchFamily="65" charset="-120"/>
              </a:rPr>
              <a:t>臨床三期</a:t>
            </a:r>
            <a:endParaRPr lang="en-US" altLang="zh-TW" sz="28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藥物上市後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 lvl="1"/>
            <a:r>
              <a:rPr lang="zh-TW" altLang="en-US" sz="2800" dirty="0">
                <a:latin typeface="@標楷體" panose="03000509000000000000" pitchFamily="65" charset="-120"/>
                <a:ea typeface="@標楷體" panose="03000509000000000000" pitchFamily="65" charset="-120"/>
              </a:rPr>
              <a:t>臨床四期</a:t>
            </a:r>
            <a:endParaRPr lang="en-US" altLang="zh-TW" sz="28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065E7A7C-74D6-4250-9A64-F5772A6BCE82}"/>
              </a:ext>
            </a:extLst>
          </p:cNvPr>
          <p:cNvSpPr txBox="1">
            <a:spLocks/>
          </p:cNvSpPr>
          <p:nvPr/>
        </p:nvSpPr>
        <p:spPr>
          <a:xfrm>
            <a:off x="8213595" y="6961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51F649-46CC-402F-9E5D-0EB33C7B26E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4F0EA722-AD1B-444B-B12C-24748720BC33}"/>
              </a:ext>
            </a:extLst>
          </p:cNvPr>
          <p:cNvSpPr/>
          <p:nvPr/>
        </p:nvSpPr>
        <p:spPr>
          <a:xfrm flipH="1">
            <a:off x="5602985" y="2497948"/>
            <a:ext cx="3936437" cy="3633020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D9625625-EB28-459C-BBC5-1B11C22EF78F}"/>
              </a:ext>
            </a:extLst>
          </p:cNvPr>
          <p:cNvSpPr/>
          <p:nvPr/>
        </p:nvSpPr>
        <p:spPr>
          <a:xfrm flipH="1">
            <a:off x="5602986" y="3729111"/>
            <a:ext cx="2601661" cy="2401857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66FDA41E-A32E-4F4C-9AA0-58D77BA7AF79}"/>
              </a:ext>
            </a:extLst>
          </p:cNvPr>
          <p:cNvSpPr/>
          <p:nvPr/>
        </p:nvSpPr>
        <p:spPr>
          <a:xfrm flipH="1">
            <a:off x="5602985" y="4930039"/>
            <a:ext cx="1300831" cy="1200929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6FEAC74-738E-4CAA-8A80-0C0387DD68D7}"/>
              </a:ext>
            </a:extLst>
          </p:cNvPr>
          <p:cNvSpPr/>
          <p:nvPr/>
        </p:nvSpPr>
        <p:spPr>
          <a:xfrm>
            <a:off x="9585195" y="3110435"/>
            <a:ext cx="910581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dirty="0">
                <a:latin typeface="@標楷體" panose="03000509000000000000" pitchFamily="65" charset="-120"/>
                <a:ea typeface="@標楷體" panose="03000509000000000000" pitchFamily="65" charset="-120"/>
              </a:rPr>
              <a:t>開發金額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8B4999-6F00-49AC-AFF8-FD72555E8BFB}"/>
              </a:ext>
            </a:extLst>
          </p:cNvPr>
          <p:cNvSpPr/>
          <p:nvPr/>
        </p:nvSpPr>
        <p:spPr>
          <a:xfrm>
            <a:off x="6179049" y="6120801"/>
            <a:ext cx="55438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733" dirty="0"/>
              <a:t>I</a:t>
            </a:r>
            <a:endParaRPr lang="zh-TW" altLang="en-US" sz="3733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2299885-F740-4B88-9648-EB442B175F1F}"/>
              </a:ext>
            </a:extLst>
          </p:cNvPr>
          <p:cNvSpPr/>
          <p:nvPr/>
        </p:nvSpPr>
        <p:spPr>
          <a:xfrm>
            <a:off x="7331177" y="6120801"/>
            <a:ext cx="91058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733" dirty="0"/>
              <a:t>II</a:t>
            </a:r>
            <a:endParaRPr lang="zh-TW" altLang="en-US" sz="3733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2825655-E08F-4134-AB23-D8438CA28458}"/>
              </a:ext>
            </a:extLst>
          </p:cNvPr>
          <p:cNvSpPr/>
          <p:nvPr/>
        </p:nvSpPr>
        <p:spPr>
          <a:xfrm>
            <a:off x="8579316" y="6113063"/>
            <a:ext cx="117074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733" dirty="0"/>
              <a:t>III</a:t>
            </a:r>
            <a:endParaRPr lang="zh-TW" altLang="en-US" sz="3733" dirty="0"/>
          </a:p>
        </p:txBody>
      </p:sp>
    </p:spTree>
    <p:extLst>
      <p:ext uri="{BB962C8B-B14F-4D97-AF65-F5344CB8AC3E}">
        <p14:creationId xmlns:p14="http://schemas.microsoft.com/office/powerpoint/2010/main" val="297066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73765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新藥開發之獲利評估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3314" name="Picture 2" descr="ãæ°è¥éç¼æµç¨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24" y="1412777"/>
            <a:ext cx="95250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55574" y="4869160"/>
            <a:ext cx="7680853" cy="960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3110981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58957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新藥及學名藥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787070"/>
            <a:ext cx="9801564" cy="59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890165" y="594872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經濟部</a:t>
            </a:r>
          </a:p>
        </p:txBody>
      </p:sp>
      <p:sp>
        <p:nvSpPr>
          <p:cNvPr id="3" name="矩形 2"/>
          <p:cNvSpPr/>
          <p:nvPr/>
        </p:nvSpPr>
        <p:spPr>
          <a:xfrm>
            <a:off x="1007435" y="6151224"/>
            <a:ext cx="9121013" cy="5421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19190C5-ABD1-447C-ADC4-47FDBF290FDE}"/>
              </a:ext>
            </a:extLst>
          </p:cNvPr>
          <p:cNvSpPr/>
          <p:nvPr/>
        </p:nvSpPr>
        <p:spPr>
          <a:xfrm>
            <a:off x="9505118" y="1694329"/>
            <a:ext cx="1303881" cy="542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01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885" y="48780"/>
            <a:ext cx="109728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原廠藥 </a:t>
            </a:r>
            <a:r>
              <a:rPr lang="en-US" altLang="zh-TW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vs </a:t>
            </a:r>
            <a:r>
              <a:rPr lang="zh-TW" altLang="en-US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學名藥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1266" name="Picture 2" descr="ãåå» è¥ å­¸åè¥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6" b="10314"/>
          <a:stretch/>
        </p:blipFill>
        <p:spPr bwMode="auto">
          <a:xfrm>
            <a:off x="817122" y="1191780"/>
            <a:ext cx="10620563" cy="530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05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2365" y="1365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原廠藥 </a:t>
            </a:r>
            <a:r>
              <a:rPr lang="en-US" altLang="zh-TW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vs </a:t>
            </a:r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學名藥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7608" y="1133872"/>
            <a:ext cx="11338568" cy="1676563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生體相等性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(Bioequivalence):</a:t>
            </a:r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 指二個藥劑相等品或藥劑替代品， 於適當研究設計下，以相同條件、相同劑量給與人體時，具有相同之生體可用率。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0919252"/>
              </p:ext>
            </p:extLst>
          </p:nvPr>
        </p:nvGraphicFramePr>
        <p:xfrm>
          <a:off x="2947228" y="2101387"/>
          <a:ext cx="5280587" cy="443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608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4637"/>
            <a:ext cx="10972800" cy="62562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專利申請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790258"/>
            <a:ext cx="4800533" cy="2497881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主要成分</a:t>
            </a:r>
            <a:endParaRPr lang="en-US" altLang="zh-TW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適應症</a:t>
            </a:r>
            <a:endParaRPr lang="en-US" altLang="zh-TW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劑型</a:t>
            </a:r>
            <a:endParaRPr lang="en-US" altLang="zh-TW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晶型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6146" name="Picture 2" descr="ãè¥ç©å°å©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00" y="136525"/>
            <a:ext cx="3412811" cy="28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757155" y="3077857"/>
            <a:ext cx="1041648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133" dirty="0"/>
              <a:t>https://www.stockfeel.com.tw/%E5%B0%88%E5%88%A9%E6%B3%95%E8%A6%8F/</a:t>
            </a:r>
            <a:endParaRPr lang="zh-TW" altLang="en-US" sz="2133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8FD217A-5F4B-468F-8B81-556BE9D6680C}"/>
              </a:ext>
            </a:extLst>
          </p:cNvPr>
          <p:cNvSpPr txBox="1">
            <a:spLocks/>
          </p:cNvSpPr>
          <p:nvPr/>
        </p:nvSpPr>
        <p:spPr>
          <a:xfrm>
            <a:off x="609600" y="3566744"/>
            <a:ext cx="2819055" cy="58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製藥</a:t>
            </a:r>
            <a:r>
              <a:rPr lang="zh-TW" altLang="en-US" sz="3600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產業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D056D88-CDC7-44B8-893A-33D4F74BFAF8}"/>
              </a:ext>
            </a:extLst>
          </p:cNvPr>
          <p:cNvSpPr txBox="1">
            <a:spLocks/>
          </p:cNvSpPr>
          <p:nvPr/>
        </p:nvSpPr>
        <p:spPr>
          <a:xfrm>
            <a:off x="555467" y="4308357"/>
            <a:ext cx="10670976" cy="2047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  <a:buFont typeface="Monotype Sorts" pitchFamily="2" charset="2"/>
              <a:buChar char="]"/>
            </a:pPr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高</a:t>
            </a:r>
            <a:r>
              <a:rPr lang="zh-TW" altLang="zh-TW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投資，</a:t>
            </a:r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準備</a:t>
            </a:r>
            <a:r>
              <a:rPr lang="zh-TW" altLang="zh-TW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時</a:t>
            </a:r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程</a:t>
            </a:r>
            <a:r>
              <a:rPr lang="zh-TW" altLang="zh-TW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長，產品開發風險高</a:t>
            </a:r>
            <a:endParaRPr lang="en-US" altLang="zh-TW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>
              <a:buClr>
                <a:srgbClr val="FF0000"/>
              </a:buClr>
              <a:buSzPct val="80000"/>
              <a:buFont typeface="Monotype Sorts" pitchFamily="2" charset="2"/>
              <a:buChar char="]"/>
            </a:pPr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嚴格法規</a:t>
            </a:r>
            <a:r>
              <a:rPr lang="zh-TW" altLang="zh-TW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規範，高度責任</a:t>
            </a:r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感</a:t>
            </a:r>
            <a:endParaRPr lang="en-US" altLang="zh-TW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>
              <a:buClr>
                <a:srgbClr val="FF0000"/>
              </a:buClr>
              <a:buSzPct val="80000"/>
              <a:buFont typeface="Monotype Sorts" pitchFamily="2" charset="2"/>
              <a:buChar char="]"/>
            </a:pPr>
            <a:r>
              <a:rPr lang="zh-TW" altLang="zh-TW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穩定</a:t>
            </a:r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成</a:t>
            </a:r>
            <a:r>
              <a:rPr lang="zh-TW" altLang="zh-TW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長和</a:t>
            </a:r>
            <a:r>
              <a:rPr lang="zh-TW" altLang="en-US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不拒</a:t>
            </a:r>
            <a:r>
              <a:rPr lang="zh-TW" altLang="zh-TW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經濟蕭條對</a:t>
            </a:r>
            <a:endParaRPr lang="en-US" altLang="zh-TW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pPr>
              <a:buClr>
                <a:srgbClr val="FF0000"/>
              </a:buClr>
              <a:buSzPct val="80000"/>
              <a:buFont typeface="Monotype Sorts" pitchFamily="2" charset="2"/>
              <a:buChar char="]"/>
            </a:pPr>
            <a:r>
              <a:rPr lang="zh-TW" altLang="zh-TW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人類福祉的重要貢獻</a:t>
            </a:r>
            <a:endParaRPr lang="zh-TW" altLang="en-US" b="1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4812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2600" y="673661"/>
            <a:ext cx="9144000" cy="93193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中國醫大藥學系簡介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1E5806-6D94-4921-B0FF-FBAB421A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52" y="1815979"/>
            <a:ext cx="6335807" cy="43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9024F9-9C5B-4A01-95AF-A71FB080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92278" cy="834887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藥學職場現況與未來發展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68BC48-E05B-47AA-858F-06619708E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" y="1105622"/>
            <a:ext cx="10377488" cy="549464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8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9/9f/Lock_and_key.png?15292155461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3" t="25112" r="1346" b="2181"/>
          <a:stretch/>
        </p:blipFill>
        <p:spPr bwMode="auto">
          <a:xfrm>
            <a:off x="719403" y="2180862"/>
            <a:ext cx="3288147" cy="36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4271798" y="4000424"/>
            <a:ext cx="10561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423926" y="369264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@標楷體" panose="03000509000000000000" pitchFamily="65" charset="-120"/>
                <a:ea typeface="@標楷體" panose="03000509000000000000" pitchFamily="65" charset="-120"/>
              </a:rPr>
              <a:t>訊息放大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什麼是藥物</a:t>
            </a:r>
            <a:r>
              <a:rPr lang="en-US" altLang="zh-TW" dirty="0">
                <a:latin typeface="@標楷體" panose="03000509000000000000" pitchFamily="65" charset="-120"/>
                <a:ea typeface="@標楷體" panose="03000509000000000000" pitchFamily="65" charset="-120"/>
              </a:rPr>
              <a:t>?</a:t>
            </a:r>
            <a:endParaRPr lang="zh-TW" altLang="en-US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7440150" y="4000423"/>
            <a:ext cx="10561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688289" y="367754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@標楷體" panose="03000509000000000000" pitchFamily="65" charset="-120"/>
                <a:ea typeface="@標楷體" panose="03000509000000000000" pitchFamily="65" charset="-120"/>
              </a:rPr>
              <a:t>生理及藥理反應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19403" y="2264483"/>
            <a:ext cx="303932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667" dirty="0">
                <a:latin typeface="@標楷體" panose="03000509000000000000" pitchFamily="65" charset="-120"/>
                <a:ea typeface="@標楷體" panose="03000509000000000000" pitchFamily="65" charset="-120"/>
              </a:rPr>
              <a:t> </a:t>
            </a:r>
            <a:r>
              <a:rPr lang="zh-TW" altLang="en-US" sz="2667" b="1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藥物與受體結合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3" name="Picture 6" descr="ãéé°åèªª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51" y="102629"/>
            <a:ext cx="3590439" cy="209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1967541" y="3188450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67" dirty="0"/>
              <a:t>藥物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83423" y="4773150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67" dirty="0"/>
              <a:t>受體</a:t>
            </a:r>
          </a:p>
        </p:txBody>
      </p:sp>
    </p:spTree>
    <p:extLst>
      <p:ext uri="{BB962C8B-B14F-4D97-AF65-F5344CB8AC3E}">
        <p14:creationId xmlns:p14="http://schemas.microsoft.com/office/powerpoint/2010/main" val="406071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40823-8506-40F5-A842-02CC4099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中國醫藥大學校區</a:t>
            </a:r>
          </a:p>
        </p:txBody>
      </p:sp>
      <p:pic>
        <p:nvPicPr>
          <p:cNvPr id="5" name="Picture 7" descr="c11">
            <a:extLst>
              <a:ext uri="{FF2B5EF4-FFF2-40B4-BE49-F238E27FC236}">
                <a16:creationId xmlns:a16="http://schemas.microsoft.com/office/drawing/2014/main" id="{695E63F3-C00B-432A-BECF-26F5E230A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246" y="1888845"/>
            <a:ext cx="2236307" cy="18586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EDB552B0-9CEF-4D83-B084-A5D32E58B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466" y="6036377"/>
            <a:ext cx="3825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1800" b="1" dirty="0">
                <a:latin typeface="Arial" charset="0"/>
                <a:ea typeface="標楷體" pitchFamily="65" charset="-120"/>
              </a:rPr>
              <a:t>台中校區及附設醫院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1C19FF8C-7852-4C6F-A06F-DD337C0C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796" y="3791040"/>
            <a:ext cx="2086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1800" b="1" dirty="0">
                <a:latin typeface="Arial" charset="0"/>
                <a:ea typeface="標楷體" pitchFamily="65" charset="-120"/>
              </a:rPr>
              <a:t>台中英才校區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D6715FB-D66E-458D-AC22-CB90BF47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673" y="3793851"/>
            <a:ext cx="2086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1800" b="1" dirty="0">
                <a:latin typeface="Arial" charset="0"/>
                <a:ea typeface="標楷體" pitchFamily="65" charset="-120"/>
              </a:rPr>
              <a:t>雲林北港校區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FBE43395-7237-4291-A8AC-E4550F55A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563" y="3784447"/>
            <a:ext cx="20343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1800" b="1" dirty="0">
                <a:latin typeface="Arial" charset="0"/>
                <a:ea typeface="標楷體" pitchFamily="65" charset="-120"/>
              </a:rPr>
              <a:t>台中水湳校區</a:t>
            </a:r>
          </a:p>
        </p:txBody>
      </p:sp>
      <p:pic>
        <p:nvPicPr>
          <p:cNvPr id="10" name="Picture 19" descr="五權院區">
            <a:hlinkClick r:id="rId3"/>
            <a:extLst>
              <a:ext uri="{FF2B5EF4-FFF2-40B4-BE49-F238E27FC236}">
                <a16:creationId xmlns:a16="http://schemas.microsoft.com/office/drawing/2014/main" id="{3BE64370-7CED-4FAB-AA22-9EA4D8CB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5547" y="1920494"/>
            <a:ext cx="2360206" cy="18277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1" name="Picture 25" descr="圖片ABC">
            <a:extLst>
              <a:ext uri="{FF2B5EF4-FFF2-40B4-BE49-F238E27FC236}">
                <a16:creationId xmlns:a16="http://schemas.microsoft.com/office/drawing/2014/main" id="{1042433C-4222-479F-A581-3B0A22D26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6397" y="4291071"/>
            <a:ext cx="6935304" cy="169236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15D15C3-765E-41C6-A71C-A4422ECB7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44" y="1845288"/>
            <a:ext cx="1796411" cy="19022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grpSp>
        <p:nvGrpSpPr>
          <p:cNvPr id="14" name="Google Shape;1570;p51">
            <a:extLst>
              <a:ext uri="{FF2B5EF4-FFF2-40B4-BE49-F238E27FC236}">
                <a16:creationId xmlns:a16="http://schemas.microsoft.com/office/drawing/2014/main" id="{1BDCC9BB-2192-4EF4-B255-F855241BD2C7}"/>
              </a:ext>
            </a:extLst>
          </p:cNvPr>
          <p:cNvGrpSpPr/>
          <p:nvPr/>
        </p:nvGrpSpPr>
        <p:grpSpPr>
          <a:xfrm rot="-953088">
            <a:off x="4742938" y="3543772"/>
            <a:ext cx="733130" cy="716672"/>
            <a:chOff x="7743620" y="2330669"/>
            <a:chExt cx="733141" cy="716682"/>
          </a:xfrm>
        </p:grpSpPr>
        <p:sp>
          <p:nvSpPr>
            <p:cNvPr id="15" name="Google Shape;1571;p51">
              <a:extLst>
                <a:ext uri="{FF2B5EF4-FFF2-40B4-BE49-F238E27FC236}">
                  <a16:creationId xmlns:a16="http://schemas.microsoft.com/office/drawing/2014/main" id="{048FBDAE-69F6-44C9-8E22-027DDC76C83F}"/>
                </a:ext>
              </a:extLst>
            </p:cNvPr>
            <p:cNvSpPr/>
            <p:nvPr/>
          </p:nvSpPr>
          <p:spPr>
            <a:xfrm>
              <a:off x="8122613" y="2636351"/>
              <a:ext cx="193014" cy="245720"/>
            </a:xfrm>
            <a:custGeom>
              <a:avLst/>
              <a:gdLst/>
              <a:ahLst/>
              <a:cxnLst/>
              <a:rect l="l" t="t" r="r" b="b"/>
              <a:pathLst>
                <a:path w="6145" h="7823" extrusionOk="0">
                  <a:moveTo>
                    <a:pt x="4656" y="0"/>
                  </a:moveTo>
                  <a:cubicBezTo>
                    <a:pt x="3167" y="2439"/>
                    <a:pt x="1584" y="4814"/>
                    <a:pt x="32" y="7189"/>
                  </a:cubicBezTo>
                  <a:lnTo>
                    <a:pt x="1" y="7221"/>
                  </a:lnTo>
                  <a:cubicBezTo>
                    <a:pt x="444" y="7348"/>
                    <a:pt x="792" y="7538"/>
                    <a:pt x="1141" y="7823"/>
                  </a:cubicBezTo>
                  <a:lnTo>
                    <a:pt x="1426" y="7823"/>
                  </a:lnTo>
                  <a:cubicBezTo>
                    <a:pt x="1457" y="7759"/>
                    <a:pt x="1457" y="7728"/>
                    <a:pt x="1457" y="7728"/>
                  </a:cubicBezTo>
                  <a:cubicBezTo>
                    <a:pt x="3072" y="5447"/>
                    <a:pt x="4624" y="3104"/>
                    <a:pt x="6144" y="697"/>
                  </a:cubicBezTo>
                  <a:cubicBezTo>
                    <a:pt x="5574" y="570"/>
                    <a:pt x="5099" y="317"/>
                    <a:pt x="4656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72;p51">
              <a:extLst>
                <a:ext uri="{FF2B5EF4-FFF2-40B4-BE49-F238E27FC236}">
                  <a16:creationId xmlns:a16="http://schemas.microsoft.com/office/drawing/2014/main" id="{963CD6D7-B157-4F47-822D-80652E540CFA}"/>
                </a:ext>
              </a:extLst>
            </p:cNvPr>
            <p:cNvSpPr/>
            <p:nvPr/>
          </p:nvSpPr>
          <p:spPr>
            <a:xfrm>
              <a:off x="7937608" y="2437401"/>
              <a:ext cx="295442" cy="83582"/>
            </a:xfrm>
            <a:custGeom>
              <a:avLst/>
              <a:gdLst/>
              <a:ahLst/>
              <a:cxnLst/>
              <a:rect l="l" t="t" r="r" b="b"/>
              <a:pathLst>
                <a:path w="9406" h="2661" extrusionOk="0">
                  <a:moveTo>
                    <a:pt x="665" y="1"/>
                  </a:moveTo>
                  <a:cubicBezTo>
                    <a:pt x="634" y="222"/>
                    <a:pt x="539" y="381"/>
                    <a:pt x="412" y="539"/>
                  </a:cubicBezTo>
                  <a:cubicBezTo>
                    <a:pt x="412" y="539"/>
                    <a:pt x="475" y="602"/>
                    <a:pt x="412" y="729"/>
                  </a:cubicBezTo>
                  <a:cubicBezTo>
                    <a:pt x="317" y="1046"/>
                    <a:pt x="158" y="1331"/>
                    <a:pt x="0" y="1584"/>
                  </a:cubicBezTo>
                  <a:cubicBezTo>
                    <a:pt x="2945" y="1679"/>
                    <a:pt x="5922" y="2027"/>
                    <a:pt x="8804" y="2661"/>
                  </a:cubicBezTo>
                  <a:lnTo>
                    <a:pt x="8867" y="2661"/>
                  </a:lnTo>
                  <a:cubicBezTo>
                    <a:pt x="8899" y="2059"/>
                    <a:pt x="9057" y="1426"/>
                    <a:pt x="9406" y="887"/>
                  </a:cubicBezTo>
                  <a:lnTo>
                    <a:pt x="9406" y="887"/>
                  </a:lnTo>
                  <a:cubicBezTo>
                    <a:pt x="9142" y="1067"/>
                    <a:pt x="8804" y="1130"/>
                    <a:pt x="8438" y="1130"/>
                  </a:cubicBezTo>
                  <a:cubicBezTo>
                    <a:pt x="7706" y="1130"/>
                    <a:pt x="6862" y="877"/>
                    <a:pt x="6271" y="792"/>
                  </a:cubicBezTo>
                  <a:cubicBezTo>
                    <a:pt x="4434" y="571"/>
                    <a:pt x="2534" y="317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73;p51">
              <a:extLst>
                <a:ext uri="{FF2B5EF4-FFF2-40B4-BE49-F238E27FC236}">
                  <a16:creationId xmlns:a16="http://schemas.microsoft.com/office/drawing/2014/main" id="{E7497E56-0C71-47E9-A188-82E93E23CF01}"/>
                </a:ext>
              </a:extLst>
            </p:cNvPr>
            <p:cNvSpPr/>
            <p:nvPr/>
          </p:nvSpPr>
          <p:spPr>
            <a:xfrm>
              <a:off x="8000271" y="2868220"/>
              <a:ext cx="187047" cy="169551"/>
            </a:xfrm>
            <a:custGeom>
              <a:avLst/>
              <a:gdLst/>
              <a:ahLst/>
              <a:cxnLst/>
              <a:rect l="l" t="t" r="r" b="b"/>
              <a:pathLst>
                <a:path w="5955" h="5398" extrusionOk="0">
                  <a:moveTo>
                    <a:pt x="4084" y="3161"/>
                  </a:moveTo>
                  <a:cubicBezTo>
                    <a:pt x="4123" y="3161"/>
                    <a:pt x="4156" y="3188"/>
                    <a:pt x="4117" y="3227"/>
                  </a:cubicBezTo>
                  <a:cubicBezTo>
                    <a:pt x="4022" y="3766"/>
                    <a:pt x="3642" y="4114"/>
                    <a:pt x="3136" y="4336"/>
                  </a:cubicBezTo>
                  <a:cubicBezTo>
                    <a:pt x="3124" y="4348"/>
                    <a:pt x="3111" y="4353"/>
                    <a:pt x="3098" y="4353"/>
                  </a:cubicBezTo>
                  <a:cubicBezTo>
                    <a:pt x="3041" y="4353"/>
                    <a:pt x="2983" y="4255"/>
                    <a:pt x="3009" y="4178"/>
                  </a:cubicBezTo>
                  <a:lnTo>
                    <a:pt x="3262" y="3703"/>
                  </a:lnTo>
                  <a:cubicBezTo>
                    <a:pt x="3283" y="3671"/>
                    <a:pt x="3322" y="3657"/>
                    <a:pt x="3361" y="3657"/>
                  </a:cubicBezTo>
                  <a:cubicBezTo>
                    <a:pt x="3438" y="3657"/>
                    <a:pt x="3516" y="3713"/>
                    <a:pt x="3452" y="3798"/>
                  </a:cubicBezTo>
                  <a:cubicBezTo>
                    <a:pt x="3452" y="3861"/>
                    <a:pt x="3421" y="3924"/>
                    <a:pt x="3389" y="3988"/>
                  </a:cubicBezTo>
                  <a:cubicBezTo>
                    <a:pt x="3642" y="3798"/>
                    <a:pt x="3896" y="3544"/>
                    <a:pt x="4022" y="3196"/>
                  </a:cubicBezTo>
                  <a:cubicBezTo>
                    <a:pt x="4034" y="3172"/>
                    <a:pt x="4060" y="3161"/>
                    <a:pt x="4084" y="3161"/>
                  </a:cubicBezTo>
                  <a:close/>
                  <a:moveTo>
                    <a:pt x="3059" y="0"/>
                  </a:moveTo>
                  <a:cubicBezTo>
                    <a:pt x="2570" y="0"/>
                    <a:pt x="2087" y="122"/>
                    <a:pt x="1647" y="377"/>
                  </a:cubicBezTo>
                  <a:cubicBezTo>
                    <a:pt x="285" y="1232"/>
                    <a:pt x="0" y="3069"/>
                    <a:pt x="919" y="4336"/>
                  </a:cubicBezTo>
                  <a:cubicBezTo>
                    <a:pt x="1416" y="5054"/>
                    <a:pt x="2244" y="5397"/>
                    <a:pt x="3075" y="5397"/>
                  </a:cubicBezTo>
                  <a:cubicBezTo>
                    <a:pt x="3674" y="5397"/>
                    <a:pt x="4273" y="5219"/>
                    <a:pt x="4751" y="4874"/>
                  </a:cubicBezTo>
                  <a:cubicBezTo>
                    <a:pt x="5384" y="4431"/>
                    <a:pt x="5796" y="3671"/>
                    <a:pt x="5922" y="2911"/>
                  </a:cubicBezTo>
                  <a:cubicBezTo>
                    <a:pt x="5954" y="2499"/>
                    <a:pt x="5922" y="979"/>
                    <a:pt x="5289" y="789"/>
                  </a:cubicBezTo>
                  <a:cubicBezTo>
                    <a:pt x="5289" y="811"/>
                    <a:pt x="5242" y="834"/>
                    <a:pt x="5202" y="834"/>
                  </a:cubicBezTo>
                  <a:cubicBezTo>
                    <a:pt x="5186" y="834"/>
                    <a:pt x="5172" y="830"/>
                    <a:pt x="5162" y="821"/>
                  </a:cubicBezTo>
                  <a:cubicBezTo>
                    <a:pt x="5131" y="821"/>
                    <a:pt x="5131" y="789"/>
                    <a:pt x="5067" y="789"/>
                  </a:cubicBezTo>
                  <a:lnTo>
                    <a:pt x="4972" y="789"/>
                  </a:lnTo>
                  <a:cubicBezTo>
                    <a:pt x="4963" y="791"/>
                    <a:pt x="4953" y="792"/>
                    <a:pt x="4944" y="792"/>
                  </a:cubicBezTo>
                  <a:cubicBezTo>
                    <a:pt x="4828" y="792"/>
                    <a:pt x="4726" y="623"/>
                    <a:pt x="4814" y="536"/>
                  </a:cubicBezTo>
                  <a:cubicBezTo>
                    <a:pt x="4272" y="186"/>
                    <a:pt x="3662" y="0"/>
                    <a:pt x="3059" y="0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74;p51">
              <a:extLst>
                <a:ext uri="{FF2B5EF4-FFF2-40B4-BE49-F238E27FC236}">
                  <a16:creationId xmlns:a16="http://schemas.microsoft.com/office/drawing/2014/main" id="{0A4BCFB2-07F8-449F-A16F-482700AEDAC9}"/>
                </a:ext>
              </a:extLst>
            </p:cNvPr>
            <p:cNvSpPr/>
            <p:nvPr/>
          </p:nvSpPr>
          <p:spPr>
            <a:xfrm>
              <a:off x="7761524" y="2345652"/>
              <a:ext cx="205955" cy="168044"/>
            </a:xfrm>
            <a:custGeom>
              <a:avLst/>
              <a:gdLst/>
              <a:ahLst/>
              <a:cxnLst/>
              <a:rect l="l" t="t" r="r" b="b"/>
              <a:pathLst>
                <a:path w="6557" h="5350" extrusionOk="0">
                  <a:moveTo>
                    <a:pt x="4562" y="2778"/>
                  </a:moveTo>
                  <a:cubicBezTo>
                    <a:pt x="4606" y="2778"/>
                    <a:pt x="4656" y="2819"/>
                    <a:pt x="4656" y="2890"/>
                  </a:cubicBezTo>
                  <a:cubicBezTo>
                    <a:pt x="4498" y="3523"/>
                    <a:pt x="4213" y="4125"/>
                    <a:pt x="3801" y="4600"/>
                  </a:cubicBezTo>
                  <a:cubicBezTo>
                    <a:pt x="3777" y="4632"/>
                    <a:pt x="3742" y="4646"/>
                    <a:pt x="3707" y="4646"/>
                  </a:cubicBezTo>
                  <a:cubicBezTo>
                    <a:pt x="3602" y="4646"/>
                    <a:pt x="3485" y="4528"/>
                    <a:pt x="3579" y="4410"/>
                  </a:cubicBezTo>
                  <a:cubicBezTo>
                    <a:pt x="4023" y="3935"/>
                    <a:pt x="4276" y="3460"/>
                    <a:pt x="4498" y="2858"/>
                  </a:cubicBezTo>
                  <a:cubicBezTo>
                    <a:pt x="4498" y="2803"/>
                    <a:pt x="4528" y="2778"/>
                    <a:pt x="4562" y="2778"/>
                  </a:cubicBezTo>
                  <a:close/>
                  <a:moveTo>
                    <a:pt x="3018" y="1"/>
                  </a:moveTo>
                  <a:cubicBezTo>
                    <a:pt x="1947" y="1"/>
                    <a:pt x="999" y="648"/>
                    <a:pt x="571" y="1655"/>
                  </a:cubicBezTo>
                  <a:cubicBezTo>
                    <a:pt x="1" y="3017"/>
                    <a:pt x="761" y="4600"/>
                    <a:pt x="2059" y="5138"/>
                  </a:cubicBezTo>
                  <a:cubicBezTo>
                    <a:pt x="2394" y="5283"/>
                    <a:pt x="2731" y="5349"/>
                    <a:pt x="3059" y="5349"/>
                  </a:cubicBezTo>
                  <a:cubicBezTo>
                    <a:pt x="4094" y="5349"/>
                    <a:pt x="5038" y="4691"/>
                    <a:pt x="5543" y="3777"/>
                  </a:cubicBezTo>
                  <a:cubicBezTo>
                    <a:pt x="5479" y="3777"/>
                    <a:pt x="5448" y="3682"/>
                    <a:pt x="5479" y="3618"/>
                  </a:cubicBezTo>
                  <a:cubicBezTo>
                    <a:pt x="6556" y="2257"/>
                    <a:pt x="5163" y="546"/>
                    <a:pt x="3864" y="135"/>
                  </a:cubicBezTo>
                  <a:cubicBezTo>
                    <a:pt x="3579" y="44"/>
                    <a:pt x="3295" y="1"/>
                    <a:pt x="3018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75;p51">
              <a:extLst>
                <a:ext uri="{FF2B5EF4-FFF2-40B4-BE49-F238E27FC236}">
                  <a16:creationId xmlns:a16="http://schemas.microsoft.com/office/drawing/2014/main" id="{BA7FEB08-1427-47E0-A82D-528055925408}"/>
                </a:ext>
              </a:extLst>
            </p:cNvPr>
            <p:cNvSpPr/>
            <p:nvPr/>
          </p:nvSpPr>
          <p:spPr>
            <a:xfrm>
              <a:off x="8208174" y="2420816"/>
              <a:ext cx="254672" cy="227628"/>
            </a:xfrm>
            <a:custGeom>
              <a:avLst/>
              <a:gdLst/>
              <a:ahLst/>
              <a:cxnLst/>
              <a:rect l="l" t="t" r="r" b="b"/>
              <a:pathLst>
                <a:path w="8108" h="7247" extrusionOk="0">
                  <a:moveTo>
                    <a:pt x="2107" y="1692"/>
                  </a:moveTo>
                  <a:cubicBezTo>
                    <a:pt x="2153" y="1692"/>
                    <a:pt x="2207" y="1751"/>
                    <a:pt x="2185" y="1795"/>
                  </a:cubicBezTo>
                  <a:cubicBezTo>
                    <a:pt x="2059" y="2049"/>
                    <a:pt x="1995" y="2365"/>
                    <a:pt x="1995" y="2650"/>
                  </a:cubicBezTo>
                  <a:cubicBezTo>
                    <a:pt x="1995" y="2904"/>
                    <a:pt x="2090" y="3189"/>
                    <a:pt x="2154" y="3474"/>
                  </a:cubicBezTo>
                  <a:cubicBezTo>
                    <a:pt x="2176" y="3563"/>
                    <a:pt x="2089" y="3667"/>
                    <a:pt x="2003" y="3667"/>
                  </a:cubicBezTo>
                  <a:cubicBezTo>
                    <a:pt x="1966" y="3667"/>
                    <a:pt x="1929" y="3648"/>
                    <a:pt x="1900" y="3601"/>
                  </a:cubicBezTo>
                  <a:cubicBezTo>
                    <a:pt x="1584" y="3030"/>
                    <a:pt x="1742" y="2239"/>
                    <a:pt x="2059" y="1732"/>
                  </a:cubicBezTo>
                  <a:cubicBezTo>
                    <a:pt x="2068" y="1703"/>
                    <a:pt x="2087" y="1692"/>
                    <a:pt x="2107" y="1692"/>
                  </a:cubicBezTo>
                  <a:close/>
                  <a:moveTo>
                    <a:pt x="4275" y="0"/>
                  </a:moveTo>
                  <a:cubicBezTo>
                    <a:pt x="3366" y="0"/>
                    <a:pt x="2438" y="314"/>
                    <a:pt x="1679" y="845"/>
                  </a:cubicBezTo>
                  <a:lnTo>
                    <a:pt x="1615" y="909"/>
                  </a:lnTo>
                  <a:cubicBezTo>
                    <a:pt x="0" y="2809"/>
                    <a:pt x="570" y="5121"/>
                    <a:pt x="2027" y="6387"/>
                  </a:cubicBezTo>
                  <a:cubicBezTo>
                    <a:pt x="2036" y="6383"/>
                    <a:pt x="2045" y="6381"/>
                    <a:pt x="2056" y="6381"/>
                  </a:cubicBezTo>
                  <a:cubicBezTo>
                    <a:pt x="2122" y="6381"/>
                    <a:pt x="2213" y="6459"/>
                    <a:pt x="2185" y="6514"/>
                  </a:cubicBezTo>
                  <a:cubicBezTo>
                    <a:pt x="2767" y="6970"/>
                    <a:pt x="3481" y="7246"/>
                    <a:pt x="4243" y="7246"/>
                  </a:cubicBezTo>
                  <a:cubicBezTo>
                    <a:pt x="5016" y="7246"/>
                    <a:pt x="5838" y="6962"/>
                    <a:pt x="6619" y="6292"/>
                  </a:cubicBezTo>
                  <a:cubicBezTo>
                    <a:pt x="8076" y="5026"/>
                    <a:pt x="8107" y="2714"/>
                    <a:pt x="6936" y="1225"/>
                  </a:cubicBezTo>
                  <a:cubicBezTo>
                    <a:pt x="6227" y="369"/>
                    <a:pt x="5262" y="0"/>
                    <a:pt x="4275" y="0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76;p51">
              <a:extLst>
                <a:ext uri="{FF2B5EF4-FFF2-40B4-BE49-F238E27FC236}">
                  <a16:creationId xmlns:a16="http://schemas.microsoft.com/office/drawing/2014/main" id="{67F1A699-8EFF-4451-854A-BE10519522A0}"/>
                </a:ext>
              </a:extLst>
            </p:cNvPr>
            <p:cNvSpPr/>
            <p:nvPr/>
          </p:nvSpPr>
          <p:spPr>
            <a:xfrm>
              <a:off x="7743620" y="2330669"/>
              <a:ext cx="733141" cy="716682"/>
            </a:xfrm>
            <a:custGeom>
              <a:avLst/>
              <a:gdLst/>
              <a:ahLst/>
              <a:cxnLst/>
              <a:rect l="l" t="t" r="r" b="b"/>
              <a:pathLst>
                <a:path w="23341" h="22817" extrusionOk="0">
                  <a:moveTo>
                    <a:pt x="3558" y="510"/>
                  </a:moveTo>
                  <a:cubicBezTo>
                    <a:pt x="3827" y="510"/>
                    <a:pt x="4100" y="553"/>
                    <a:pt x="4371" y="643"/>
                  </a:cubicBezTo>
                  <a:cubicBezTo>
                    <a:pt x="5701" y="1087"/>
                    <a:pt x="7063" y="2765"/>
                    <a:pt x="6018" y="4127"/>
                  </a:cubicBezTo>
                  <a:cubicBezTo>
                    <a:pt x="5954" y="4159"/>
                    <a:pt x="6018" y="4285"/>
                    <a:pt x="6081" y="4285"/>
                  </a:cubicBezTo>
                  <a:cubicBezTo>
                    <a:pt x="5592" y="5239"/>
                    <a:pt x="4613" y="5890"/>
                    <a:pt x="3550" y="5890"/>
                  </a:cubicBezTo>
                  <a:cubicBezTo>
                    <a:pt x="3237" y="5890"/>
                    <a:pt x="2915" y="5833"/>
                    <a:pt x="2598" y="5710"/>
                  </a:cubicBezTo>
                  <a:cubicBezTo>
                    <a:pt x="1267" y="5109"/>
                    <a:pt x="539" y="3557"/>
                    <a:pt x="1109" y="2227"/>
                  </a:cubicBezTo>
                  <a:cubicBezTo>
                    <a:pt x="1538" y="1168"/>
                    <a:pt x="2509" y="510"/>
                    <a:pt x="3558" y="510"/>
                  </a:cubicBezTo>
                  <a:close/>
                  <a:moveTo>
                    <a:pt x="6778" y="3399"/>
                  </a:moveTo>
                  <a:cubicBezTo>
                    <a:pt x="8646" y="3715"/>
                    <a:pt x="10546" y="3969"/>
                    <a:pt x="12415" y="4190"/>
                  </a:cubicBezTo>
                  <a:cubicBezTo>
                    <a:pt x="13006" y="4275"/>
                    <a:pt x="13851" y="4528"/>
                    <a:pt x="14583" y="4528"/>
                  </a:cubicBezTo>
                  <a:cubicBezTo>
                    <a:pt x="14948" y="4528"/>
                    <a:pt x="15286" y="4465"/>
                    <a:pt x="15550" y="4285"/>
                  </a:cubicBezTo>
                  <a:lnTo>
                    <a:pt x="15550" y="4285"/>
                  </a:lnTo>
                  <a:cubicBezTo>
                    <a:pt x="15170" y="4887"/>
                    <a:pt x="15043" y="5457"/>
                    <a:pt x="14948" y="6059"/>
                  </a:cubicBezTo>
                  <a:cubicBezTo>
                    <a:pt x="12067" y="5394"/>
                    <a:pt x="9090" y="5077"/>
                    <a:pt x="6208" y="4982"/>
                  </a:cubicBezTo>
                  <a:cubicBezTo>
                    <a:pt x="6366" y="4729"/>
                    <a:pt x="6524" y="4444"/>
                    <a:pt x="6651" y="4127"/>
                  </a:cubicBezTo>
                  <a:cubicBezTo>
                    <a:pt x="6683" y="4032"/>
                    <a:pt x="6651" y="3969"/>
                    <a:pt x="6556" y="3937"/>
                  </a:cubicBezTo>
                  <a:cubicBezTo>
                    <a:pt x="6683" y="3779"/>
                    <a:pt x="6746" y="3620"/>
                    <a:pt x="6778" y="3399"/>
                  </a:cubicBezTo>
                  <a:close/>
                  <a:moveTo>
                    <a:pt x="19028" y="2870"/>
                  </a:moveTo>
                  <a:cubicBezTo>
                    <a:pt x="20027" y="2870"/>
                    <a:pt x="21002" y="3239"/>
                    <a:pt x="21694" y="4095"/>
                  </a:cubicBezTo>
                  <a:cubicBezTo>
                    <a:pt x="22897" y="5584"/>
                    <a:pt x="22834" y="7896"/>
                    <a:pt x="21377" y="9162"/>
                  </a:cubicBezTo>
                  <a:cubicBezTo>
                    <a:pt x="20590" y="9821"/>
                    <a:pt x="19763" y="10105"/>
                    <a:pt x="18985" y="10105"/>
                  </a:cubicBezTo>
                  <a:cubicBezTo>
                    <a:pt x="18229" y="10105"/>
                    <a:pt x="17521" y="9837"/>
                    <a:pt x="16944" y="9384"/>
                  </a:cubicBezTo>
                  <a:cubicBezTo>
                    <a:pt x="16944" y="9306"/>
                    <a:pt x="16879" y="9249"/>
                    <a:pt x="16821" y="9249"/>
                  </a:cubicBezTo>
                  <a:cubicBezTo>
                    <a:pt x="16809" y="9249"/>
                    <a:pt x="16796" y="9252"/>
                    <a:pt x="16785" y="9257"/>
                  </a:cubicBezTo>
                  <a:cubicBezTo>
                    <a:pt x="15297" y="8054"/>
                    <a:pt x="14758" y="5679"/>
                    <a:pt x="16374" y="3747"/>
                  </a:cubicBezTo>
                  <a:cubicBezTo>
                    <a:pt x="16405" y="3747"/>
                    <a:pt x="16405" y="3715"/>
                    <a:pt x="16405" y="3715"/>
                  </a:cubicBezTo>
                  <a:cubicBezTo>
                    <a:pt x="17165" y="3184"/>
                    <a:pt x="18107" y="2870"/>
                    <a:pt x="19028" y="2870"/>
                  </a:cubicBezTo>
                  <a:close/>
                  <a:moveTo>
                    <a:pt x="16722" y="9732"/>
                  </a:moveTo>
                  <a:cubicBezTo>
                    <a:pt x="17165" y="10049"/>
                    <a:pt x="17672" y="10302"/>
                    <a:pt x="18210" y="10429"/>
                  </a:cubicBezTo>
                  <a:cubicBezTo>
                    <a:pt x="16690" y="12804"/>
                    <a:pt x="15138" y="15179"/>
                    <a:pt x="13523" y="17460"/>
                  </a:cubicBezTo>
                  <a:cubicBezTo>
                    <a:pt x="13492" y="17491"/>
                    <a:pt x="13492" y="17491"/>
                    <a:pt x="13492" y="17555"/>
                  </a:cubicBezTo>
                  <a:cubicBezTo>
                    <a:pt x="13444" y="17523"/>
                    <a:pt x="13405" y="17507"/>
                    <a:pt x="13361" y="17507"/>
                  </a:cubicBezTo>
                  <a:cubicBezTo>
                    <a:pt x="13318" y="17507"/>
                    <a:pt x="13270" y="17523"/>
                    <a:pt x="13207" y="17555"/>
                  </a:cubicBezTo>
                  <a:cubicBezTo>
                    <a:pt x="12858" y="17270"/>
                    <a:pt x="12447" y="17080"/>
                    <a:pt x="12035" y="16985"/>
                  </a:cubicBezTo>
                  <a:lnTo>
                    <a:pt x="12067" y="16953"/>
                  </a:lnTo>
                  <a:cubicBezTo>
                    <a:pt x="13650" y="14578"/>
                    <a:pt x="15265" y="12203"/>
                    <a:pt x="16722" y="9732"/>
                  </a:cubicBezTo>
                  <a:close/>
                  <a:moveTo>
                    <a:pt x="11190" y="17114"/>
                  </a:moveTo>
                  <a:cubicBezTo>
                    <a:pt x="11795" y="17114"/>
                    <a:pt x="12397" y="17300"/>
                    <a:pt x="12922" y="17650"/>
                  </a:cubicBezTo>
                  <a:cubicBezTo>
                    <a:pt x="12864" y="17765"/>
                    <a:pt x="12911" y="17907"/>
                    <a:pt x="13040" y="17907"/>
                  </a:cubicBezTo>
                  <a:cubicBezTo>
                    <a:pt x="13053" y="17907"/>
                    <a:pt x="13066" y="17906"/>
                    <a:pt x="13080" y="17903"/>
                  </a:cubicBezTo>
                  <a:lnTo>
                    <a:pt x="13207" y="17903"/>
                  </a:lnTo>
                  <a:cubicBezTo>
                    <a:pt x="13238" y="17903"/>
                    <a:pt x="13238" y="17935"/>
                    <a:pt x="13302" y="17935"/>
                  </a:cubicBezTo>
                  <a:cubicBezTo>
                    <a:pt x="13311" y="17944"/>
                    <a:pt x="13320" y="17948"/>
                    <a:pt x="13330" y="17948"/>
                  </a:cubicBezTo>
                  <a:cubicBezTo>
                    <a:pt x="13352" y="17948"/>
                    <a:pt x="13374" y="17925"/>
                    <a:pt x="13397" y="17903"/>
                  </a:cubicBezTo>
                  <a:cubicBezTo>
                    <a:pt x="14093" y="18093"/>
                    <a:pt x="14125" y="19613"/>
                    <a:pt x="14030" y="20025"/>
                  </a:cubicBezTo>
                  <a:cubicBezTo>
                    <a:pt x="13967" y="20785"/>
                    <a:pt x="13555" y="21513"/>
                    <a:pt x="12890" y="21988"/>
                  </a:cubicBezTo>
                  <a:cubicBezTo>
                    <a:pt x="12418" y="22329"/>
                    <a:pt x="11827" y="22502"/>
                    <a:pt x="11236" y="22502"/>
                  </a:cubicBezTo>
                  <a:cubicBezTo>
                    <a:pt x="10398" y="22502"/>
                    <a:pt x="9559" y="22155"/>
                    <a:pt x="9058" y="21450"/>
                  </a:cubicBezTo>
                  <a:cubicBezTo>
                    <a:pt x="8140" y="20183"/>
                    <a:pt x="8425" y="18346"/>
                    <a:pt x="9755" y="17491"/>
                  </a:cubicBezTo>
                  <a:cubicBezTo>
                    <a:pt x="10208" y="17236"/>
                    <a:pt x="10700" y="17114"/>
                    <a:pt x="11190" y="17114"/>
                  </a:cubicBezTo>
                  <a:close/>
                  <a:moveTo>
                    <a:pt x="3536" y="1"/>
                  </a:moveTo>
                  <a:cubicBezTo>
                    <a:pt x="2482" y="1"/>
                    <a:pt x="1480" y="557"/>
                    <a:pt x="887" y="1594"/>
                  </a:cubicBezTo>
                  <a:cubicBezTo>
                    <a:pt x="1" y="3240"/>
                    <a:pt x="729" y="5267"/>
                    <a:pt x="2439" y="6027"/>
                  </a:cubicBezTo>
                  <a:cubicBezTo>
                    <a:pt x="2811" y="6176"/>
                    <a:pt x="3192" y="6246"/>
                    <a:pt x="3565" y="6246"/>
                  </a:cubicBezTo>
                  <a:cubicBezTo>
                    <a:pt x="4462" y="6246"/>
                    <a:pt x="5319" y="5843"/>
                    <a:pt x="5923" y="5172"/>
                  </a:cubicBezTo>
                  <a:cubicBezTo>
                    <a:pt x="5954" y="5267"/>
                    <a:pt x="6018" y="5299"/>
                    <a:pt x="6081" y="5299"/>
                  </a:cubicBezTo>
                  <a:cubicBezTo>
                    <a:pt x="9058" y="5457"/>
                    <a:pt x="11972" y="5774"/>
                    <a:pt x="14917" y="6249"/>
                  </a:cubicBezTo>
                  <a:lnTo>
                    <a:pt x="14948" y="6249"/>
                  </a:lnTo>
                  <a:cubicBezTo>
                    <a:pt x="14948" y="7579"/>
                    <a:pt x="15582" y="8782"/>
                    <a:pt x="16532" y="9574"/>
                  </a:cubicBezTo>
                  <a:cubicBezTo>
                    <a:pt x="14885" y="11886"/>
                    <a:pt x="13302" y="14293"/>
                    <a:pt x="11750" y="16668"/>
                  </a:cubicBezTo>
                  <a:cubicBezTo>
                    <a:pt x="11718" y="16763"/>
                    <a:pt x="11718" y="16795"/>
                    <a:pt x="11750" y="16858"/>
                  </a:cubicBezTo>
                  <a:cubicBezTo>
                    <a:pt x="11553" y="16822"/>
                    <a:pt x="11353" y="16804"/>
                    <a:pt x="11154" y="16804"/>
                  </a:cubicBezTo>
                  <a:cubicBezTo>
                    <a:pt x="10298" y="16804"/>
                    <a:pt x="9447" y="17134"/>
                    <a:pt x="8805" y="17776"/>
                  </a:cubicBezTo>
                  <a:cubicBezTo>
                    <a:pt x="7696" y="19138"/>
                    <a:pt x="8045" y="21418"/>
                    <a:pt x="9533" y="22368"/>
                  </a:cubicBezTo>
                  <a:cubicBezTo>
                    <a:pt x="10021" y="22675"/>
                    <a:pt x="10568" y="22816"/>
                    <a:pt x="11113" y="22816"/>
                  </a:cubicBezTo>
                  <a:cubicBezTo>
                    <a:pt x="12372" y="22816"/>
                    <a:pt x="13626" y="22063"/>
                    <a:pt x="14157" y="20848"/>
                  </a:cubicBezTo>
                  <a:cubicBezTo>
                    <a:pt x="14442" y="20215"/>
                    <a:pt x="14537" y="18251"/>
                    <a:pt x="13840" y="17650"/>
                  </a:cubicBezTo>
                  <a:cubicBezTo>
                    <a:pt x="15550" y="15401"/>
                    <a:pt x="17039" y="13026"/>
                    <a:pt x="18400" y="10524"/>
                  </a:cubicBezTo>
                  <a:lnTo>
                    <a:pt x="18400" y="10397"/>
                  </a:lnTo>
                  <a:cubicBezTo>
                    <a:pt x="18615" y="10444"/>
                    <a:pt x="18835" y="10469"/>
                    <a:pt x="19059" y="10469"/>
                  </a:cubicBezTo>
                  <a:cubicBezTo>
                    <a:pt x="19894" y="10469"/>
                    <a:pt x="20782" y="10133"/>
                    <a:pt x="21631" y="9384"/>
                  </a:cubicBezTo>
                  <a:cubicBezTo>
                    <a:pt x="23341" y="7832"/>
                    <a:pt x="23309" y="5014"/>
                    <a:pt x="21662" y="3430"/>
                  </a:cubicBezTo>
                  <a:cubicBezTo>
                    <a:pt x="20927" y="2726"/>
                    <a:pt x="19967" y="2393"/>
                    <a:pt x="19001" y="2393"/>
                  </a:cubicBezTo>
                  <a:cubicBezTo>
                    <a:pt x="18012" y="2393"/>
                    <a:pt x="17016" y="2742"/>
                    <a:pt x="16247" y="3399"/>
                  </a:cubicBezTo>
                  <a:cubicBezTo>
                    <a:pt x="16234" y="3386"/>
                    <a:pt x="16210" y="3378"/>
                    <a:pt x="16182" y="3378"/>
                  </a:cubicBezTo>
                  <a:cubicBezTo>
                    <a:pt x="16142" y="3378"/>
                    <a:pt x="16094" y="3393"/>
                    <a:pt x="16057" y="3430"/>
                  </a:cubicBezTo>
                  <a:cubicBezTo>
                    <a:pt x="15867" y="3652"/>
                    <a:pt x="15709" y="3842"/>
                    <a:pt x="15582" y="4032"/>
                  </a:cubicBezTo>
                  <a:cubicBezTo>
                    <a:pt x="15582" y="4010"/>
                    <a:pt x="15566" y="3987"/>
                    <a:pt x="15523" y="3987"/>
                  </a:cubicBezTo>
                  <a:cubicBezTo>
                    <a:pt x="15505" y="3987"/>
                    <a:pt x="15483" y="3991"/>
                    <a:pt x="15455" y="4000"/>
                  </a:cubicBezTo>
                  <a:cubicBezTo>
                    <a:pt x="15280" y="4097"/>
                    <a:pt x="15064" y="4132"/>
                    <a:pt x="14827" y="4132"/>
                  </a:cubicBezTo>
                  <a:cubicBezTo>
                    <a:pt x="14210" y="4132"/>
                    <a:pt x="13457" y="3888"/>
                    <a:pt x="12953" y="3842"/>
                  </a:cubicBezTo>
                  <a:cubicBezTo>
                    <a:pt x="12288" y="3747"/>
                    <a:pt x="11623" y="3652"/>
                    <a:pt x="10958" y="3557"/>
                  </a:cubicBezTo>
                  <a:cubicBezTo>
                    <a:pt x="9565" y="3367"/>
                    <a:pt x="8171" y="3145"/>
                    <a:pt x="6746" y="3019"/>
                  </a:cubicBezTo>
                  <a:cubicBezTo>
                    <a:pt x="6746" y="2005"/>
                    <a:pt x="5923" y="897"/>
                    <a:pt x="5099" y="422"/>
                  </a:cubicBezTo>
                  <a:cubicBezTo>
                    <a:pt x="4595" y="138"/>
                    <a:pt x="4059" y="1"/>
                    <a:pt x="3536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77;p51">
              <a:extLst>
                <a:ext uri="{FF2B5EF4-FFF2-40B4-BE49-F238E27FC236}">
                  <a16:creationId xmlns:a16="http://schemas.microsoft.com/office/drawing/2014/main" id="{A760CE2D-BDB4-4A2F-AC91-0AA1210E11DD}"/>
                </a:ext>
              </a:extLst>
            </p:cNvPr>
            <p:cNvSpPr/>
            <p:nvPr/>
          </p:nvSpPr>
          <p:spPr>
            <a:xfrm>
              <a:off x="8095035" y="2967507"/>
              <a:ext cx="35807" cy="36122"/>
            </a:xfrm>
            <a:custGeom>
              <a:avLst/>
              <a:gdLst/>
              <a:ahLst/>
              <a:cxnLst/>
              <a:rect l="l" t="t" r="r" b="b"/>
              <a:pathLst>
                <a:path w="1140" h="1150" extrusionOk="0">
                  <a:moveTo>
                    <a:pt x="1067" y="0"/>
                  </a:moveTo>
                  <a:cubicBezTo>
                    <a:pt x="1043" y="0"/>
                    <a:pt x="1017" y="11"/>
                    <a:pt x="1005" y="35"/>
                  </a:cubicBezTo>
                  <a:cubicBezTo>
                    <a:pt x="879" y="383"/>
                    <a:pt x="625" y="637"/>
                    <a:pt x="372" y="827"/>
                  </a:cubicBezTo>
                  <a:cubicBezTo>
                    <a:pt x="404" y="763"/>
                    <a:pt x="435" y="700"/>
                    <a:pt x="435" y="637"/>
                  </a:cubicBezTo>
                  <a:cubicBezTo>
                    <a:pt x="499" y="552"/>
                    <a:pt x="421" y="496"/>
                    <a:pt x="344" y="496"/>
                  </a:cubicBezTo>
                  <a:cubicBezTo>
                    <a:pt x="305" y="496"/>
                    <a:pt x="266" y="510"/>
                    <a:pt x="245" y="542"/>
                  </a:cubicBezTo>
                  <a:cubicBezTo>
                    <a:pt x="150" y="668"/>
                    <a:pt x="87" y="827"/>
                    <a:pt x="55" y="985"/>
                  </a:cubicBezTo>
                  <a:cubicBezTo>
                    <a:pt x="0" y="1067"/>
                    <a:pt x="64" y="1149"/>
                    <a:pt x="123" y="1149"/>
                  </a:cubicBezTo>
                  <a:cubicBezTo>
                    <a:pt x="133" y="1149"/>
                    <a:pt x="142" y="1147"/>
                    <a:pt x="150" y="1143"/>
                  </a:cubicBezTo>
                  <a:cubicBezTo>
                    <a:pt x="625" y="953"/>
                    <a:pt x="1005" y="605"/>
                    <a:pt x="1100" y="66"/>
                  </a:cubicBezTo>
                  <a:cubicBezTo>
                    <a:pt x="1139" y="27"/>
                    <a:pt x="1106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78;p51">
              <a:extLst>
                <a:ext uri="{FF2B5EF4-FFF2-40B4-BE49-F238E27FC236}">
                  <a16:creationId xmlns:a16="http://schemas.microsoft.com/office/drawing/2014/main" id="{9F258D7F-78F7-4C35-8E93-067A8EFB8420}"/>
                </a:ext>
              </a:extLst>
            </p:cNvPr>
            <p:cNvSpPr/>
            <p:nvPr/>
          </p:nvSpPr>
          <p:spPr>
            <a:xfrm>
              <a:off x="7870956" y="2434197"/>
              <a:ext cx="35839" cy="57417"/>
            </a:xfrm>
            <a:custGeom>
              <a:avLst/>
              <a:gdLst/>
              <a:ahLst/>
              <a:cxnLst/>
              <a:rect l="l" t="t" r="r" b="b"/>
              <a:pathLst>
                <a:path w="1141" h="1828" extrusionOk="0">
                  <a:moveTo>
                    <a:pt x="1038" y="0"/>
                  </a:moveTo>
                  <a:cubicBezTo>
                    <a:pt x="1007" y="0"/>
                    <a:pt x="982" y="20"/>
                    <a:pt x="982" y="71"/>
                  </a:cubicBezTo>
                  <a:cubicBezTo>
                    <a:pt x="760" y="641"/>
                    <a:pt x="475" y="1116"/>
                    <a:pt x="95" y="1591"/>
                  </a:cubicBezTo>
                  <a:cubicBezTo>
                    <a:pt x="1" y="1709"/>
                    <a:pt x="118" y="1827"/>
                    <a:pt x="223" y="1827"/>
                  </a:cubicBezTo>
                  <a:cubicBezTo>
                    <a:pt x="258" y="1827"/>
                    <a:pt x="293" y="1813"/>
                    <a:pt x="317" y="1781"/>
                  </a:cubicBezTo>
                  <a:cubicBezTo>
                    <a:pt x="729" y="1306"/>
                    <a:pt x="1045" y="704"/>
                    <a:pt x="1140" y="103"/>
                  </a:cubicBezTo>
                  <a:cubicBezTo>
                    <a:pt x="1140" y="46"/>
                    <a:pt x="1083" y="0"/>
                    <a:pt x="1038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79;p51">
              <a:extLst>
                <a:ext uri="{FF2B5EF4-FFF2-40B4-BE49-F238E27FC236}">
                  <a16:creationId xmlns:a16="http://schemas.microsoft.com/office/drawing/2014/main" id="{7163B76C-AF3D-43E6-ACD4-1F15D7D29058}"/>
                </a:ext>
              </a:extLst>
            </p:cNvPr>
            <p:cNvSpPr/>
            <p:nvPr/>
          </p:nvSpPr>
          <p:spPr>
            <a:xfrm>
              <a:off x="8258901" y="2473930"/>
              <a:ext cx="18626" cy="62066"/>
            </a:xfrm>
            <a:custGeom>
              <a:avLst/>
              <a:gdLst/>
              <a:ahLst/>
              <a:cxnLst/>
              <a:rect l="l" t="t" r="r" b="b"/>
              <a:pathLst>
                <a:path w="593" h="1976" extrusionOk="0">
                  <a:moveTo>
                    <a:pt x="492" y="1"/>
                  </a:moveTo>
                  <a:cubicBezTo>
                    <a:pt x="472" y="1"/>
                    <a:pt x="453" y="12"/>
                    <a:pt x="444" y="41"/>
                  </a:cubicBezTo>
                  <a:cubicBezTo>
                    <a:pt x="127" y="548"/>
                    <a:pt x="0" y="1339"/>
                    <a:pt x="317" y="1910"/>
                  </a:cubicBezTo>
                  <a:cubicBezTo>
                    <a:pt x="345" y="1957"/>
                    <a:pt x="382" y="1976"/>
                    <a:pt x="419" y="1976"/>
                  </a:cubicBezTo>
                  <a:cubicBezTo>
                    <a:pt x="506" y="1976"/>
                    <a:pt x="592" y="1872"/>
                    <a:pt x="570" y="1783"/>
                  </a:cubicBezTo>
                  <a:cubicBezTo>
                    <a:pt x="475" y="1498"/>
                    <a:pt x="349" y="1213"/>
                    <a:pt x="349" y="959"/>
                  </a:cubicBezTo>
                  <a:cubicBezTo>
                    <a:pt x="349" y="674"/>
                    <a:pt x="444" y="358"/>
                    <a:pt x="570" y="104"/>
                  </a:cubicBezTo>
                  <a:cubicBezTo>
                    <a:pt x="592" y="60"/>
                    <a:pt x="538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0A10DB4-B5F5-445D-904C-276B22E8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BFB6-7B3B-43E3-BE06-1A7D047308A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804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40823-8506-40F5-A842-02CC4099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68" y="57533"/>
            <a:ext cx="10515600" cy="1325563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藥學院組織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1D1C0FE-D12A-4CFE-A081-43DBBABB0205}"/>
              </a:ext>
            </a:extLst>
          </p:cNvPr>
          <p:cNvGraphicFramePr/>
          <p:nvPr/>
        </p:nvGraphicFramePr>
        <p:xfrm>
          <a:off x="1534156" y="1383897"/>
          <a:ext cx="8215424" cy="476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oogle Shape;1115;p43">
            <a:extLst>
              <a:ext uri="{FF2B5EF4-FFF2-40B4-BE49-F238E27FC236}">
                <a16:creationId xmlns:a16="http://schemas.microsoft.com/office/drawing/2014/main" id="{04E5A8D1-39F9-4889-84C7-65F96173E302}"/>
              </a:ext>
            </a:extLst>
          </p:cNvPr>
          <p:cNvGrpSpPr/>
          <p:nvPr/>
        </p:nvGrpSpPr>
        <p:grpSpPr>
          <a:xfrm>
            <a:off x="3968687" y="5328272"/>
            <a:ext cx="1679523" cy="1893190"/>
            <a:chOff x="3857602" y="461125"/>
            <a:chExt cx="1679523" cy="1893190"/>
          </a:xfrm>
        </p:grpSpPr>
        <p:grpSp>
          <p:nvGrpSpPr>
            <p:cNvPr id="7" name="Google Shape;1116;p43">
              <a:extLst>
                <a:ext uri="{FF2B5EF4-FFF2-40B4-BE49-F238E27FC236}">
                  <a16:creationId xmlns:a16="http://schemas.microsoft.com/office/drawing/2014/main" id="{C5F0D356-67B9-4509-8F8B-38F4E9B23B13}"/>
                </a:ext>
              </a:extLst>
            </p:cNvPr>
            <p:cNvGrpSpPr/>
            <p:nvPr/>
          </p:nvGrpSpPr>
          <p:grpSpPr>
            <a:xfrm>
              <a:off x="3857602" y="461125"/>
              <a:ext cx="1679523" cy="1893190"/>
              <a:chOff x="3857602" y="461125"/>
              <a:chExt cx="1679523" cy="1893190"/>
            </a:xfrm>
          </p:grpSpPr>
          <p:sp>
            <p:nvSpPr>
              <p:cNvPr id="15" name="Google Shape;1117;p43">
                <a:extLst>
                  <a:ext uri="{FF2B5EF4-FFF2-40B4-BE49-F238E27FC236}">
                    <a16:creationId xmlns:a16="http://schemas.microsoft.com/office/drawing/2014/main" id="{901A0A7A-0B07-4EA7-ACA5-1A3572D3751C}"/>
                  </a:ext>
                </a:extLst>
              </p:cNvPr>
              <p:cNvSpPr/>
              <p:nvPr/>
            </p:nvSpPr>
            <p:spPr>
              <a:xfrm rot="1800178">
                <a:off x="4189335" y="608042"/>
                <a:ext cx="1016056" cy="1599356"/>
              </a:xfrm>
              <a:custGeom>
                <a:avLst/>
                <a:gdLst/>
                <a:ahLst/>
                <a:cxnLst/>
                <a:rect l="l" t="t" r="r" b="b"/>
                <a:pathLst>
                  <a:path w="17740" h="27808" extrusionOk="0">
                    <a:moveTo>
                      <a:pt x="7624" y="610"/>
                    </a:moveTo>
                    <a:cubicBezTo>
                      <a:pt x="7711" y="610"/>
                      <a:pt x="7799" y="612"/>
                      <a:pt x="7886" y="615"/>
                    </a:cubicBezTo>
                    <a:cubicBezTo>
                      <a:pt x="12320" y="774"/>
                      <a:pt x="14853" y="4732"/>
                      <a:pt x="13618" y="8913"/>
                    </a:cubicBezTo>
                    <a:cubicBezTo>
                      <a:pt x="12811" y="11801"/>
                      <a:pt x="10376" y="13705"/>
                      <a:pt x="7631" y="13705"/>
                    </a:cubicBezTo>
                    <a:cubicBezTo>
                      <a:pt x="6824" y="13705"/>
                      <a:pt x="5990" y="13541"/>
                      <a:pt x="5163" y="13188"/>
                    </a:cubicBezTo>
                    <a:cubicBezTo>
                      <a:pt x="5131" y="13188"/>
                      <a:pt x="5131" y="13188"/>
                      <a:pt x="5068" y="13156"/>
                    </a:cubicBezTo>
                    <a:cubicBezTo>
                      <a:pt x="4751" y="12555"/>
                      <a:pt x="4086" y="12396"/>
                      <a:pt x="3484" y="11953"/>
                    </a:cubicBezTo>
                    <a:cubicBezTo>
                      <a:pt x="2186" y="11003"/>
                      <a:pt x="1267" y="9514"/>
                      <a:pt x="1046" y="7931"/>
                    </a:cubicBezTo>
                    <a:cubicBezTo>
                      <a:pt x="426" y="3968"/>
                      <a:pt x="3803" y="610"/>
                      <a:pt x="7624" y="610"/>
                    </a:cubicBezTo>
                    <a:close/>
                    <a:moveTo>
                      <a:pt x="5194" y="13631"/>
                    </a:moveTo>
                    <a:cubicBezTo>
                      <a:pt x="5669" y="13885"/>
                      <a:pt x="6144" y="14106"/>
                      <a:pt x="6619" y="14233"/>
                    </a:cubicBezTo>
                    <a:cubicBezTo>
                      <a:pt x="4973" y="18287"/>
                      <a:pt x="3548" y="22562"/>
                      <a:pt x="2471" y="26837"/>
                    </a:cubicBezTo>
                    <a:lnTo>
                      <a:pt x="2471" y="26901"/>
                    </a:lnTo>
                    <a:cubicBezTo>
                      <a:pt x="2376" y="26901"/>
                      <a:pt x="2312" y="26932"/>
                      <a:pt x="2217" y="26996"/>
                    </a:cubicBezTo>
                    <a:cubicBezTo>
                      <a:pt x="2075" y="27174"/>
                      <a:pt x="1879" y="27249"/>
                      <a:pt x="1678" y="27249"/>
                    </a:cubicBezTo>
                    <a:cubicBezTo>
                      <a:pt x="1343" y="27249"/>
                      <a:pt x="994" y="27039"/>
                      <a:pt x="856" y="26742"/>
                    </a:cubicBezTo>
                    <a:cubicBezTo>
                      <a:pt x="602" y="26299"/>
                      <a:pt x="697" y="25761"/>
                      <a:pt x="761" y="25254"/>
                    </a:cubicBezTo>
                    <a:cubicBezTo>
                      <a:pt x="887" y="25254"/>
                      <a:pt x="951" y="25191"/>
                      <a:pt x="1014" y="25064"/>
                    </a:cubicBezTo>
                    <a:cubicBezTo>
                      <a:pt x="1584" y="23069"/>
                      <a:pt x="2186" y="21105"/>
                      <a:pt x="2914" y="19173"/>
                    </a:cubicBezTo>
                    <a:cubicBezTo>
                      <a:pt x="3548" y="17400"/>
                      <a:pt x="4434" y="15595"/>
                      <a:pt x="4909" y="13790"/>
                    </a:cubicBezTo>
                    <a:cubicBezTo>
                      <a:pt x="5036" y="13790"/>
                      <a:pt x="5163" y="13758"/>
                      <a:pt x="5194" y="13631"/>
                    </a:cubicBezTo>
                    <a:close/>
                    <a:moveTo>
                      <a:pt x="7684" y="0"/>
                    </a:moveTo>
                    <a:cubicBezTo>
                      <a:pt x="4903" y="0"/>
                      <a:pt x="2220" y="1495"/>
                      <a:pt x="1014" y="4162"/>
                    </a:cubicBezTo>
                    <a:cubicBezTo>
                      <a:pt x="254" y="5746"/>
                      <a:pt x="127" y="7488"/>
                      <a:pt x="697" y="9166"/>
                    </a:cubicBezTo>
                    <a:cubicBezTo>
                      <a:pt x="1014" y="9989"/>
                      <a:pt x="1426" y="10781"/>
                      <a:pt x="1996" y="11446"/>
                    </a:cubicBezTo>
                    <a:cubicBezTo>
                      <a:pt x="2534" y="12111"/>
                      <a:pt x="4371" y="12903"/>
                      <a:pt x="4593" y="13600"/>
                    </a:cubicBezTo>
                    <a:cubicBezTo>
                      <a:pt x="3579" y="15088"/>
                      <a:pt x="3009" y="16957"/>
                      <a:pt x="2376" y="18667"/>
                    </a:cubicBezTo>
                    <a:cubicBezTo>
                      <a:pt x="1647" y="20662"/>
                      <a:pt x="951" y="22784"/>
                      <a:pt x="381" y="24874"/>
                    </a:cubicBezTo>
                    <a:lnTo>
                      <a:pt x="381" y="25032"/>
                    </a:lnTo>
                    <a:cubicBezTo>
                      <a:pt x="96" y="25824"/>
                      <a:pt x="1" y="26806"/>
                      <a:pt x="634" y="27407"/>
                    </a:cubicBezTo>
                    <a:cubicBezTo>
                      <a:pt x="907" y="27648"/>
                      <a:pt x="1309" y="27807"/>
                      <a:pt x="1694" y="27807"/>
                    </a:cubicBezTo>
                    <a:cubicBezTo>
                      <a:pt x="2068" y="27807"/>
                      <a:pt x="2426" y="27656"/>
                      <a:pt x="2629" y="27281"/>
                    </a:cubicBezTo>
                    <a:cubicBezTo>
                      <a:pt x="2629" y="27249"/>
                      <a:pt x="2629" y="27249"/>
                      <a:pt x="2693" y="27217"/>
                    </a:cubicBezTo>
                    <a:cubicBezTo>
                      <a:pt x="2719" y="27224"/>
                      <a:pt x="2746" y="27228"/>
                      <a:pt x="2774" y="27228"/>
                    </a:cubicBezTo>
                    <a:cubicBezTo>
                      <a:pt x="2882" y="27228"/>
                      <a:pt x="2997" y="27171"/>
                      <a:pt x="3073" y="26996"/>
                    </a:cubicBezTo>
                    <a:cubicBezTo>
                      <a:pt x="4434" y="22815"/>
                      <a:pt x="5764" y="18540"/>
                      <a:pt x="7063" y="14296"/>
                    </a:cubicBezTo>
                    <a:cubicBezTo>
                      <a:pt x="7398" y="14361"/>
                      <a:pt x="7728" y="14391"/>
                      <a:pt x="8051" y="14391"/>
                    </a:cubicBezTo>
                    <a:cubicBezTo>
                      <a:pt x="14101" y="14391"/>
                      <a:pt x="17740" y="3622"/>
                      <a:pt x="10705" y="615"/>
                    </a:cubicBezTo>
                    <a:cubicBezTo>
                      <a:pt x="9730" y="200"/>
                      <a:pt x="8700" y="0"/>
                      <a:pt x="7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18;p43">
                <a:extLst>
                  <a:ext uri="{FF2B5EF4-FFF2-40B4-BE49-F238E27FC236}">
                    <a16:creationId xmlns:a16="http://schemas.microsoft.com/office/drawing/2014/main" id="{ABD5CC62-5394-4F13-9912-E169E5B8FF0E}"/>
                  </a:ext>
                </a:extLst>
              </p:cNvPr>
              <p:cNvSpPr/>
              <p:nvPr/>
            </p:nvSpPr>
            <p:spPr>
              <a:xfrm>
                <a:off x="3917625" y="1281625"/>
                <a:ext cx="672350" cy="607225"/>
              </a:xfrm>
              <a:custGeom>
                <a:avLst/>
                <a:gdLst/>
                <a:ahLst/>
                <a:cxnLst/>
                <a:rect l="l" t="t" r="r" b="b"/>
                <a:pathLst>
                  <a:path w="26894" h="24289" extrusionOk="0">
                    <a:moveTo>
                      <a:pt x="84" y="20002"/>
                    </a:moveTo>
                    <a:lnTo>
                      <a:pt x="5211" y="14876"/>
                    </a:lnTo>
                    <a:lnTo>
                      <a:pt x="21768" y="1008"/>
                    </a:lnTo>
                    <a:lnTo>
                      <a:pt x="23533" y="0"/>
                    </a:lnTo>
                    <a:lnTo>
                      <a:pt x="26894" y="3614"/>
                    </a:lnTo>
                    <a:lnTo>
                      <a:pt x="5043" y="23196"/>
                    </a:lnTo>
                    <a:lnTo>
                      <a:pt x="2185" y="24289"/>
                    </a:lnTo>
                    <a:lnTo>
                      <a:pt x="0" y="22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8" name="Google Shape;1119;p43">
              <a:extLst>
                <a:ext uri="{FF2B5EF4-FFF2-40B4-BE49-F238E27FC236}">
                  <a16:creationId xmlns:a16="http://schemas.microsoft.com/office/drawing/2014/main" id="{DCE7A205-D292-4101-B958-A7F1B5E7DD3B}"/>
                </a:ext>
              </a:extLst>
            </p:cNvPr>
            <p:cNvSpPr/>
            <p:nvPr/>
          </p:nvSpPr>
          <p:spPr>
            <a:xfrm rot="1800105">
              <a:off x="4446614" y="708083"/>
              <a:ext cx="789631" cy="661054"/>
            </a:xfrm>
            <a:custGeom>
              <a:avLst/>
              <a:gdLst/>
              <a:ahLst/>
              <a:cxnLst/>
              <a:rect l="l" t="t" r="r" b="b"/>
              <a:pathLst>
                <a:path w="12329" h="10322" extrusionOk="0">
                  <a:moveTo>
                    <a:pt x="5517" y="595"/>
                  </a:moveTo>
                  <a:cubicBezTo>
                    <a:pt x="8128" y="595"/>
                    <a:pt x="10133" y="3005"/>
                    <a:pt x="10040" y="5569"/>
                  </a:cubicBezTo>
                  <a:cubicBezTo>
                    <a:pt x="9934" y="7934"/>
                    <a:pt x="8062" y="9733"/>
                    <a:pt x="5871" y="9733"/>
                  </a:cubicBezTo>
                  <a:cubicBezTo>
                    <a:pt x="5423" y="9733"/>
                    <a:pt x="4961" y="9657"/>
                    <a:pt x="4497" y="9496"/>
                  </a:cubicBezTo>
                  <a:cubicBezTo>
                    <a:pt x="4022" y="9306"/>
                    <a:pt x="3516" y="9147"/>
                    <a:pt x="3072" y="9021"/>
                  </a:cubicBezTo>
                  <a:cubicBezTo>
                    <a:pt x="3062" y="9010"/>
                    <a:pt x="3048" y="9006"/>
                    <a:pt x="3032" y="9006"/>
                  </a:cubicBezTo>
                  <a:cubicBezTo>
                    <a:pt x="3002" y="9006"/>
                    <a:pt x="2967" y="9021"/>
                    <a:pt x="2946" y="9021"/>
                  </a:cubicBezTo>
                  <a:cubicBezTo>
                    <a:pt x="1806" y="8070"/>
                    <a:pt x="1014" y="6804"/>
                    <a:pt x="982" y="5220"/>
                  </a:cubicBezTo>
                  <a:cubicBezTo>
                    <a:pt x="950" y="2813"/>
                    <a:pt x="2946" y="628"/>
                    <a:pt x="5416" y="597"/>
                  </a:cubicBezTo>
                  <a:cubicBezTo>
                    <a:pt x="5450" y="596"/>
                    <a:pt x="5483" y="595"/>
                    <a:pt x="5517" y="595"/>
                  </a:cubicBezTo>
                  <a:close/>
                  <a:moveTo>
                    <a:pt x="5511" y="1"/>
                  </a:moveTo>
                  <a:cubicBezTo>
                    <a:pt x="3179" y="1"/>
                    <a:pt x="957" y="1810"/>
                    <a:pt x="507" y="4143"/>
                  </a:cubicBezTo>
                  <a:cubicBezTo>
                    <a:pt x="0" y="6772"/>
                    <a:pt x="1806" y="9591"/>
                    <a:pt x="4434" y="10192"/>
                  </a:cubicBezTo>
                  <a:cubicBezTo>
                    <a:pt x="4448" y="10207"/>
                    <a:pt x="4461" y="10213"/>
                    <a:pt x="4472" y="10213"/>
                  </a:cubicBezTo>
                  <a:cubicBezTo>
                    <a:pt x="4510" y="10213"/>
                    <a:pt x="4529" y="10139"/>
                    <a:pt x="4529" y="10066"/>
                  </a:cubicBezTo>
                  <a:cubicBezTo>
                    <a:pt x="5082" y="10241"/>
                    <a:pt x="5602" y="10321"/>
                    <a:pt x="6087" y="10321"/>
                  </a:cubicBezTo>
                  <a:cubicBezTo>
                    <a:pt x="11203" y="10321"/>
                    <a:pt x="12328" y="1334"/>
                    <a:pt x="6398" y="90"/>
                  </a:cubicBezTo>
                  <a:cubicBezTo>
                    <a:pt x="6103" y="29"/>
                    <a:pt x="5806" y="1"/>
                    <a:pt x="5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20;p43">
              <a:extLst>
                <a:ext uri="{FF2B5EF4-FFF2-40B4-BE49-F238E27FC236}">
                  <a16:creationId xmlns:a16="http://schemas.microsoft.com/office/drawing/2014/main" id="{B5B5996A-46FF-47D2-86FE-5C09DA64561D}"/>
                </a:ext>
              </a:extLst>
            </p:cNvPr>
            <p:cNvSpPr/>
            <p:nvPr/>
          </p:nvSpPr>
          <p:spPr>
            <a:xfrm rot="1302914">
              <a:off x="4011254" y="1171220"/>
              <a:ext cx="510847" cy="800924"/>
            </a:xfrm>
            <a:custGeom>
              <a:avLst/>
              <a:gdLst/>
              <a:ahLst/>
              <a:cxnLst/>
              <a:rect l="l" t="t" r="r" b="b"/>
              <a:pathLst>
                <a:path w="6018" h="13655" extrusionOk="0">
                  <a:moveTo>
                    <a:pt x="1846" y="8782"/>
                  </a:moveTo>
                  <a:cubicBezTo>
                    <a:pt x="1924" y="8782"/>
                    <a:pt x="2000" y="8841"/>
                    <a:pt x="1964" y="8931"/>
                  </a:cubicBezTo>
                  <a:cubicBezTo>
                    <a:pt x="1869" y="9881"/>
                    <a:pt x="1584" y="10799"/>
                    <a:pt x="1236" y="11686"/>
                  </a:cubicBezTo>
                  <a:cubicBezTo>
                    <a:pt x="1189" y="11768"/>
                    <a:pt x="1104" y="11802"/>
                    <a:pt x="1022" y="11802"/>
                  </a:cubicBezTo>
                  <a:cubicBezTo>
                    <a:pt x="879" y="11802"/>
                    <a:pt x="744" y="11700"/>
                    <a:pt x="824" y="11560"/>
                  </a:cubicBezTo>
                  <a:cubicBezTo>
                    <a:pt x="1236" y="10736"/>
                    <a:pt x="1489" y="9849"/>
                    <a:pt x="1711" y="8899"/>
                  </a:cubicBezTo>
                  <a:cubicBezTo>
                    <a:pt x="1725" y="8817"/>
                    <a:pt x="1786" y="8782"/>
                    <a:pt x="1846" y="8782"/>
                  </a:cubicBezTo>
                  <a:close/>
                  <a:moveTo>
                    <a:pt x="4593" y="0"/>
                  </a:moveTo>
                  <a:cubicBezTo>
                    <a:pt x="4529" y="127"/>
                    <a:pt x="4434" y="159"/>
                    <a:pt x="4308" y="159"/>
                  </a:cubicBezTo>
                  <a:cubicBezTo>
                    <a:pt x="3864" y="1964"/>
                    <a:pt x="2914" y="3769"/>
                    <a:pt x="2281" y="5542"/>
                  </a:cubicBezTo>
                  <a:cubicBezTo>
                    <a:pt x="1584" y="7474"/>
                    <a:pt x="951" y="9469"/>
                    <a:pt x="381" y="11433"/>
                  </a:cubicBezTo>
                  <a:cubicBezTo>
                    <a:pt x="349" y="11560"/>
                    <a:pt x="222" y="11623"/>
                    <a:pt x="159" y="11623"/>
                  </a:cubicBezTo>
                  <a:cubicBezTo>
                    <a:pt x="64" y="12098"/>
                    <a:pt x="1" y="12668"/>
                    <a:pt x="222" y="13111"/>
                  </a:cubicBezTo>
                  <a:cubicBezTo>
                    <a:pt x="380" y="13426"/>
                    <a:pt x="744" y="13655"/>
                    <a:pt x="1081" y="13655"/>
                  </a:cubicBezTo>
                  <a:cubicBezTo>
                    <a:pt x="1287" y="13655"/>
                    <a:pt x="1484" y="13569"/>
                    <a:pt x="1616" y="13365"/>
                  </a:cubicBezTo>
                  <a:cubicBezTo>
                    <a:pt x="1711" y="13270"/>
                    <a:pt x="1774" y="13270"/>
                    <a:pt x="1837" y="13270"/>
                  </a:cubicBezTo>
                  <a:lnTo>
                    <a:pt x="1837" y="13206"/>
                  </a:lnTo>
                  <a:cubicBezTo>
                    <a:pt x="2914" y="8931"/>
                    <a:pt x="4339" y="4656"/>
                    <a:pt x="6018" y="602"/>
                  </a:cubicBezTo>
                  <a:cubicBezTo>
                    <a:pt x="5543" y="444"/>
                    <a:pt x="5068" y="285"/>
                    <a:pt x="4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21;p43">
              <a:extLst>
                <a:ext uri="{FF2B5EF4-FFF2-40B4-BE49-F238E27FC236}">
                  <a16:creationId xmlns:a16="http://schemas.microsoft.com/office/drawing/2014/main" id="{C93D5B5D-4F9B-4B94-B427-5FBE6BB235DD}"/>
                </a:ext>
              </a:extLst>
            </p:cNvPr>
            <p:cNvSpPr/>
            <p:nvPr/>
          </p:nvSpPr>
          <p:spPr>
            <a:xfrm rot="1800077">
              <a:off x="4395425" y="643633"/>
              <a:ext cx="870852" cy="790320"/>
            </a:xfrm>
            <a:custGeom>
              <a:avLst/>
              <a:gdLst/>
              <a:ahLst/>
              <a:cxnLst/>
              <a:rect l="l" t="t" r="r" b="b"/>
              <a:pathLst>
                <a:path w="14396" h="13065" extrusionOk="0">
                  <a:moveTo>
                    <a:pt x="6718" y="1280"/>
                  </a:moveTo>
                  <a:cubicBezTo>
                    <a:pt x="7008" y="1280"/>
                    <a:pt x="7298" y="1308"/>
                    <a:pt x="7587" y="1368"/>
                  </a:cubicBezTo>
                  <a:cubicBezTo>
                    <a:pt x="13517" y="2612"/>
                    <a:pt x="12392" y="11599"/>
                    <a:pt x="7276" y="11599"/>
                  </a:cubicBezTo>
                  <a:cubicBezTo>
                    <a:pt x="6791" y="11599"/>
                    <a:pt x="6271" y="11519"/>
                    <a:pt x="5718" y="11344"/>
                  </a:cubicBezTo>
                  <a:lnTo>
                    <a:pt x="5718" y="11344"/>
                  </a:lnTo>
                  <a:cubicBezTo>
                    <a:pt x="5769" y="11395"/>
                    <a:pt x="5717" y="11488"/>
                    <a:pt x="5662" y="11488"/>
                  </a:cubicBezTo>
                  <a:cubicBezTo>
                    <a:pt x="5648" y="11488"/>
                    <a:pt x="5635" y="11482"/>
                    <a:pt x="5623" y="11470"/>
                  </a:cubicBezTo>
                  <a:cubicBezTo>
                    <a:pt x="2995" y="10869"/>
                    <a:pt x="1189" y="8050"/>
                    <a:pt x="1696" y="5421"/>
                  </a:cubicBezTo>
                  <a:cubicBezTo>
                    <a:pt x="2118" y="3113"/>
                    <a:pt x="4393" y="1280"/>
                    <a:pt x="6718" y="1280"/>
                  </a:cubicBezTo>
                  <a:close/>
                  <a:moveTo>
                    <a:pt x="7202" y="1"/>
                  </a:moveTo>
                  <a:cubicBezTo>
                    <a:pt x="3408" y="1"/>
                    <a:pt x="0" y="3389"/>
                    <a:pt x="619" y="7322"/>
                  </a:cubicBezTo>
                  <a:cubicBezTo>
                    <a:pt x="873" y="8905"/>
                    <a:pt x="1759" y="10425"/>
                    <a:pt x="3090" y="11375"/>
                  </a:cubicBezTo>
                  <a:cubicBezTo>
                    <a:pt x="3660" y="11787"/>
                    <a:pt x="4356" y="11914"/>
                    <a:pt x="4673" y="12547"/>
                  </a:cubicBezTo>
                  <a:lnTo>
                    <a:pt x="4705" y="12547"/>
                  </a:lnTo>
                  <a:cubicBezTo>
                    <a:pt x="5532" y="12900"/>
                    <a:pt x="6366" y="13064"/>
                    <a:pt x="7173" y="13064"/>
                  </a:cubicBezTo>
                  <a:cubicBezTo>
                    <a:pt x="9918" y="13064"/>
                    <a:pt x="12353" y="11160"/>
                    <a:pt x="13160" y="8272"/>
                  </a:cubicBezTo>
                  <a:cubicBezTo>
                    <a:pt x="14395" y="4123"/>
                    <a:pt x="11862" y="164"/>
                    <a:pt x="7460" y="6"/>
                  </a:cubicBezTo>
                  <a:cubicBezTo>
                    <a:pt x="7374" y="3"/>
                    <a:pt x="7288" y="1"/>
                    <a:pt x="7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2;p43">
              <a:extLst>
                <a:ext uri="{FF2B5EF4-FFF2-40B4-BE49-F238E27FC236}">
                  <a16:creationId xmlns:a16="http://schemas.microsoft.com/office/drawing/2014/main" id="{2DB50C5A-DCD5-4E98-8AA1-8EF698DE90A5}"/>
                </a:ext>
              </a:extLst>
            </p:cNvPr>
            <p:cNvSpPr/>
            <p:nvPr/>
          </p:nvSpPr>
          <p:spPr>
            <a:xfrm>
              <a:off x="4510725" y="718500"/>
              <a:ext cx="582000" cy="605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23;p43">
              <a:extLst>
                <a:ext uri="{FF2B5EF4-FFF2-40B4-BE49-F238E27FC236}">
                  <a16:creationId xmlns:a16="http://schemas.microsoft.com/office/drawing/2014/main" id="{41B7EC91-7DF1-4932-8CB2-6F1CEB73E5AF}"/>
                </a:ext>
              </a:extLst>
            </p:cNvPr>
            <p:cNvSpPr/>
            <p:nvPr/>
          </p:nvSpPr>
          <p:spPr>
            <a:xfrm rot="1800055">
              <a:off x="4513521" y="722255"/>
              <a:ext cx="578854" cy="584732"/>
            </a:xfrm>
            <a:custGeom>
              <a:avLst/>
              <a:gdLst/>
              <a:ahLst/>
              <a:cxnLst/>
              <a:rect l="l" t="t" r="r" b="b"/>
              <a:pathLst>
                <a:path w="9279" h="9212" extrusionOk="0">
                  <a:moveTo>
                    <a:pt x="8010" y="5558"/>
                  </a:moveTo>
                  <a:cubicBezTo>
                    <a:pt x="8079" y="5558"/>
                    <a:pt x="8143" y="5599"/>
                    <a:pt x="8108" y="5670"/>
                  </a:cubicBezTo>
                  <a:cubicBezTo>
                    <a:pt x="7863" y="7167"/>
                    <a:pt x="6470" y="8399"/>
                    <a:pt x="4922" y="8399"/>
                  </a:cubicBezTo>
                  <a:cubicBezTo>
                    <a:pt x="4865" y="8399"/>
                    <a:pt x="4808" y="8397"/>
                    <a:pt x="4751" y="8393"/>
                  </a:cubicBezTo>
                  <a:cubicBezTo>
                    <a:pt x="4529" y="8393"/>
                    <a:pt x="4561" y="8045"/>
                    <a:pt x="4783" y="8045"/>
                  </a:cubicBezTo>
                  <a:cubicBezTo>
                    <a:pt x="6271" y="7918"/>
                    <a:pt x="7474" y="7063"/>
                    <a:pt x="7886" y="5638"/>
                  </a:cubicBezTo>
                  <a:cubicBezTo>
                    <a:pt x="7900" y="5583"/>
                    <a:pt x="7956" y="5558"/>
                    <a:pt x="8010" y="5558"/>
                  </a:cubicBezTo>
                  <a:close/>
                  <a:moveTo>
                    <a:pt x="4579" y="1"/>
                  </a:moveTo>
                  <a:cubicBezTo>
                    <a:pt x="4563" y="1"/>
                    <a:pt x="4546" y="1"/>
                    <a:pt x="4529" y="1"/>
                  </a:cubicBezTo>
                  <a:cubicBezTo>
                    <a:pt x="2059" y="33"/>
                    <a:pt x="0" y="2218"/>
                    <a:pt x="95" y="4625"/>
                  </a:cubicBezTo>
                  <a:cubicBezTo>
                    <a:pt x="127" y="6208"/>
                    <a:pt x="919" y="7475"/>
                    <a:pt x="2059" y="8425"/>
                  </a:cubicBezTo>
                  <a:lnTo>
                    <a:pt x="2186" y="8425"/>
                  </a:lnTo>
                  <a:cubicBezTo>
                    <a:pt x="2661" y="8615"/>
                    <a:pt x="3136" y="8742"/>
                    <a:pt x="3611" y="8964"/>
                  </a:cubicBezTo>
                  <a:cubicBezTo>
                    <a:pt x="4086" y="9133"/>
                    <a:pt x="4558" y="9212"/>
                    <a:pt x="5015" y="9212"/>
                  </a:cubicBezTo>
                  <a:cubicBezTo>
                    <a:pt x="7208" y="9212"/>
                    <a:pt x="9048" y="7395"/>
                    <a:pt x="9153" y="5037"/>
                  </a:cubicBezTo>
                  <a:cubicBezTo>
                    <a:pt x="9279" y="2456"/>
                    <a:pt x="7185" y="1"/>
                    <a:pt x="4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4;p43">
              <a:extLst>
                <a:ext uri="{FF2B5EF4-FFF2-40B4-BE49-F238E27FC236}">
                  <a16:creationId xmlns:a16="http://schemas.microsoft.com/office/drawing/2014/main" id="{A865FFD7-52C4-494D-BD54-5D8794101703}"/>
                </a:ext>
              </a:extLst>
            </p:cNvPr>
            <p:cNvSpPr/>
            <p:nvPr/>
          </p:nvSpPr>
          <p:spPr>
            <a:xfrm>
              <a:off x="4424575" y="1251625"/>
              <a:ext cx="195400" cy="134475"/>
            </a:xfrm>
            <a:custGeom>
              <a:avLst/>
              <a:gdLst/>
              <a:ahLst/>
              <a:cxnLst/>
              <a:rect l="l" t="t" r="r" b="b"/>
              <a:pathLst>
                <a:path w="7816" h="5379" extrusionOk="0">
                  <a:moveTo>
                    <a:pt x="0" y="2774"/>
                  </a:moveTo>
                  <a:lnTo>
                    <a:pt x="3109" y="0"/>
                  </a:lnTo>
                  <a:lnTo>
                    <a:pt x="5211" y="3194"/>
                  </a:lnTo>
                  <a:lnTo>
                    <a:pt x="7816" y="537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46A7EFC-DB19-4891-B064-E57C8A8E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BFB6-7B3B-43E3-BE06-1A7D047308AD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1690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6"/>
          <p:cNvGrpSpPr/>
          <p:nvPr/>
        </p:nvGrpSpPr>
        <p:grpSpPr>
          <a:xfrm>
            <a:off x="3107477" y="1458014"/>
            <a:ext cx="5977046" cy="4490230"/>
            <a:chOff x="2214665" y="871536"/>
            <a:chExt cx="4665181" cy="3548703"/>
          </a:xfrm>
          <a:solidFill>
            <a:srgbClr val="92D050"/>
          </a:solidFill>
        </p:grpSpPr>
        <p:sp>
          <p:nvSpPr>
            <p:cNvPr id="1187" name="Google Shape;1187;p46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grpFill/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1188;p46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grpFill/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1189;p46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grpFill/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p46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grpFill/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p46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grpFill/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2788844" y="3056125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grpFill/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93" name="Google Shape;1193;p46"/>
          <p:cNvGrpSpPr/>
          <p:nvPr/>
        </p:nvGrpSpPr>
        <p:grpSpPr>
          <a:xfrm>
            <a:off x="1077371" y="1002641"/>
            <a:ext cx="9968132" cy="5583718"/>
            <a:chOff x="681850" y="440212"/>
            <a:chExt cx="7780287" cy="4412905"/>
          </a:xfrm>
          <a:solidFill>
            <a:srgbClr val="92D050"/>
          </a:solidFill>
        </p:grpSpPr>
        <p:sp>
          <p:nvSpPr>
            <p:cNvPr id="1194" name="Google Shape;1194;p46"/>
            <p:cNvSpPr/>
            <p:nvPr/>
          </p:nvSpPr>
          <p:spPr>
            <a:xfrm>
              <a:off x="6504263" y="19466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3417970" y="1613124"/>
              <a:ext cx="2191490" cy="2006232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1196;p46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5370400" y="4814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198;p46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199;p46"/>
            <p:cNvSpPr/>
            <p:nvPr/>
          </p:nvSpPr>
          <p:spPr>
            <a:xfrm rot="10800000">
              <a:off x="1815738" y="3472687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5370400" y="3513887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01" name="Google Shape;1201;p46"/>
          <p:cNvSpPr txBox="1">
            <a:spLocks noGrp="1"/>
          </p:cNvSpPr>
          <p:nvPr>
            <p:ph type="title" idx="4294967295"/>
          </p:nvPr>
        </p:nvSpPr>
        <p:spPr>
          <a:xfrm>
            <a:off x="2769725" y="5191310"/>
            <a:ext cx="1900689" cy="991287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獎助學生出國研習</a:t>
            </a:r>
            <a:endParaRPr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03" name="Google Shape;1203;p46"/>
          <p:cNvSpPr txBox="1">
            <a:spLocks noGrp="1"/>
          </p:cNvSpPr>
          <p:nvPr>
            <p:ph type="title" idx="4294967295"/>
          </p:nvPr>
        </p:nvSpPr>
        <p:spPr>
          <a:xfrm>
            <a:off x="2655349" y="1519862"/>
            <a:ext cx="2043347" cy="819545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完善、具特色的課程規劃</a:t>
            </a:r>
            <a:endParaRPr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05" name="Google Shape;1205;p46"/>
          <p:cNvSpPr txBox="1">
            <a:spLocks noGrp="1"/>
          </p:cNvSpPr>
          <p:nvPr>
            <p:ph type="title" idx="4294967295"/>
          </p:nvPr>
        </p:nvSpPr>
        <p:spPr>
          <a:xfrm>
            <a:off x="7633419" y="1421437"/>
            <a:ext cx="1780002" cy="812013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最完整的中西藥學課程設計</a:t>
            </a:r>
            <a:endParaRPr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07" name="Google Shape;1207;p46"/>
          <p:cNvSpPr txBox="1">
            <a:spLocks noGrp="1"/>
          </p:cNvSpPr>
          <p:nvPr>
            <p:ph type="title" idx="4294967295"/>
          </p:nvPr>
        </p:nvSpPr>
        <p:spPr>
          <a:xfrm>
            <a:off x="1450770" y="3465089"/>
            <a:ext cx="1704704" cy="477565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優秀的專業師資</a:t>
            </a:r>
            <a:endParaRPr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09" name="Google Shape;1209;p46"/>
          <p:cNvSpPr txBox="1">
            <a:spLocks noGrp="1"/>
          </p:cNvSpPr>
          <p:nvPr>
            <p:ph type="title" idx="4294967295"/>
          </p:nvPr>
        </p:nvSpPr>
        <p:spPr>
          <a:xfrm>
            <a:off x="7508797" y="5253467"/>
            <a:ext cx="1904624" cy="1015392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ctr" anchorCtr="0">
            <a:normAutofit fontScale="90000"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精采多元的學習活動</a:t>
            </a:r>
            <a:endParaRPr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11" name="Google Shape;1211;p46"/>
          <p:cNvSpPr txBox="1">
            <a:spLocks noGrp="1"/>
          </p:cNvSpPr>
          <p:nvPr>
            <p:ph type="title" idx="4294967295"/>
          </p:nvPr>
        </p:nvSpPr>
        <p:spPr>
          <a:xfrm>
            <a:off x="5000409" y="3125063"/>
            <a:ext cx="2081003" cy="1196066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藥學系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優勢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12" name="Google Shape;1212;p46"/>
          <p:cNvSpPr txBox="1">
            <a:spLocks noGrp="1"/>
          </p:cNvSpPr>
          <p:nvPr>
            <p:ph type="title" idx="4294967295"/>
          </p:nvPr>
        </p:nvSpPr>
        <p:spPr>
          <a:xfrm>
            <a:off x="9091351" y="3495568"/>
            <a:ext cx="1763083" cy="477565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豐富的獎學金制度</a:t>
            </a:r>
            <a:endParaRPr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6AADB7F-7234-483B-B099-BE1AA22A230E}"/>
              </a:ext>
            </a:extLst>
          </p:cNvPr>
          <p:cNvSpPr txBox="1"/>
          <p:nvPr/>
        </p:nvSpPr>
        <p:spPr>
          <a:xfrm>
            <a:off x="17062" y="52175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中國醫大</a:t>
            </a:r>
            <a:r>
              <a:rPr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藥學系之優勢與特色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5298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6044"/>
            <a:ext cx="10515600" cy="1035050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中國醫大藥學系系所特色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25513"/>
            <a:ext cx="10515600" cy="9318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包括臨床藥學、中國藥學、機能藥學、社會藥學等多元化之藥學專業課程，以培育學生成為符合現代社會藥事需求之專業人才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BA0416-49A7-4DF0-B2DA-8EAD2370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857376"/>
            <a:ext cx="6924676" cy="4809863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180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D858E-E48E-4D1B-BFEA-D436591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系所特色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BA4F5BB-1661-4AE4-96F7-C385F2A4A5BD}"/>
              </a:ext>
            </a:extLst>
          </p:cNvPr>
          <p:cNvGrpSpPr/>
          <p:nvPr/>
        </p:nvGrpSpPr>
        <p:grpSpPr>
          <a:xfrm>
            <a:off x="2343150" y="195169"/>
            <a:ext cx="8829675" cy="6526306"/>
            <a:chOff x="2795868" y="231715"/>
            <a:chExt cx="7440706" cy="6526306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AC19CEB9-61FB-4B4D-95F2-F56D7EDADCAB}"/>
                </a:ext>
              </a:extLst>
            </p:cNvPr>
            <p:cNvSpPr/>
            <p:nvPr/>
          </p:nvSpPr>
          <p:spPr>
            <a:xfrm>
              <a:off x="2795868" y="231715"/>
              <a:ext cx="7440706" cy="652630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5467434E-8B94-4A6E-B735-EAFBE0EC43D9}"/>
                </a:ext>
              </a:extLst>
            </p:cNvPr>
            <p:cNvSpPr/>
            <p:nvPr/>
          </p:nvSpPr>
          <p:spPr>
            <a:xfrm>
              <a:off x="2975162" y="1865144"/>
              <a:ext cx="7073153" cy="123895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圖說文字: 向下箭號 5">
              <a:extLst>
                <a:ext uri="{FF2B5EF4-FFF2-40B4-BE49-F238E27FC236}">
                  <a16:creationId xmlns:a16="http://schemas.microsoft.com/office/drawing/2014/main" id="{55B782B4-A6DB-4B02-9389-D8A287F1099E}"/>
                </a:ext>
              </a:extLst>
            </p:cNvPr>
            <p:cNvSpPr/>
            <p:nvPr/>
          </p:nvSpPr>
          <p:spPr>
            <a:xfrm>
              <a:off x="5149103" y="448720"/>
              <a:ext cx="2716306" cy="1550895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藥學系</a:t>
              </a:r>
            </a:p>
          </p:txBody>
        </p:sp>
        <p:sp>
          <p:nvSpPr>
            <p:cNvPr id="7" name="圖說文字: 向下箭號 6">
              <a:extLst>
                <a:ext uri="{FF2B5EF4-FFF2-40B4-BE49-F238E27FC236}">
                  <a16:creationId xmlns:a16="http://schemas.microsoft.com/office/drawing/2014/main" id="{52688059-A2F4-4370-933C-642F579C9B1E}"/>
                </a:ext>
              </a:extLst>
            </p:cNvPr>
            <p:cNvSpPr/>
            <p:nvPr/>
          </p:nvSpPr>
          <p:spPr>
            <a:xfrm>
              <a:off x="3293408" y="2045045"/>
              <a:ext cx="2716306" cy="146960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1556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五年制</a:t>
              </a:r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689D79F7-AD09-473B-B778-FD0C04E21FF0}"/>
                </a:ext>
              </a:extLst>
            </p:cNvPr>
            <p:cNvSpPr/>
            <p:nvPr/>
          </p:nvSpPr>
          <p:spPr>
            <a:xfrm>
              <a:off x="3490632" y="3584067"/>
              <a:ext cx="2366683" cy="68131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i="0" dirty="0"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藥事執業模組</a:t>
              </a:r>
              <a:endPara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430AF78-A0C2-4BFF-802D-196E862683AB}"/>
                </a:ext>
              </a:extLst>
            </p:cNvPr>
            <p:cNvSpPr/>
            <p:nvPr/>
          </p:nvSpPr>
          <p:spPr>
            <a:xfrm>
              <a:off x="3490631" y="4337708"/>
              <a:ext cx="2366683" cy="68131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i="0" dirty="0"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中藥執業模組</a:t>
              </a:r>
              <a:endPara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69180003-4398-4393-9934-CA23C6B92D9A}"/>
                </a:ext>
              </a:extLst>
            </p:cNvPr>
            <p:cNvSpPr/>
            <p:nvPr/>
          </p:nvSpPr>
          <p:spPr>
            <a:xfrm>
              <a:off x="3490631" y="5091349"/>
              <a:ext cx="2366683" cy="68131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i="0" dirty="0"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製藥產業模組</a:t>
              </a:r>
              <a:endPara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0A1486C4-FF83-4D7F-B0F6-CA34E85F96C9}"/>
                </a:ext>
              </a:extLst>
            </p:cNvPr>
            <p:cNvSpPr/>
            <p:nvPr/>
          </p:nvSpPr>
          <p:spPr>
            <a:xfrm>
              <a:off x="3490630" y="5844989"/>
              <a:ext cx="2366683" cy="68131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i="0" dirty="0"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藥學研究模組</a:t>
              </a:r>
              <a:endPara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圖說文字: 向下箭號 15">
              <a:extLst>
                <a:ext uri="{FF2B5EF4-FFF2-40B4-BE49-F238E27FC236}">
                  <a16:creationId xmlns:a16="http://schemas.microsoft.com/office/drawing/2014/main" id="{150FB665-0D18-40AC-B6ED-8166E6F9F963}"/>
                </a:ext>
              </a:extLst>
            </p:cNvPr>
            <p:cNvSpPr/>
            <p:nvPr/>
          </p:nvSpPr>
          <p:spPr>
            <a:xfrm>
              <a:off x="7029449" y="2045045"/>
              <a:ext cx="2716306" cy="146960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1556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六年制</a:t>
              </a:r>
            </a:p>
          </p:txBody>
        </p: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2DECC3FC-B2DF-48D9-AFB0-2663DD870B63}"/>
                </a:ext>
              </a:extLst>
            </p:cNvPr>
            <p:cNvSpPr/>
            <p:nvPr/>
          </p:nvSpPr>
          <p:spPr>
            <a:xfrm>
              <a:off x="7204260" y="3584067"/>
              <a:ext cx="2366683" cy="681317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i="0" dirty="0"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臨床藥學組</a:t>
              </a:r>
              <a:endPara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34</a:t>
            </a:fld>
            <a:endParaRPr lang="zh-TW" altLang="en-US"/>
          </a:p>
        </p:txBody>
      </p:sp>
      <p:graphicFrame>
        <p:nvGraphicFramePr>
          <p:cNvPr id="15" name="內容版面配置區 5">
            <a:extLst>
              <a:ext uri="{FF2B5EF4-FFF2-40B4-BE49-F238E27FC236}">
                <a16:creationId xmlns:a16="http://schemas.microsoft.com/office/drawing/2014/main" id="{707D447D-A84A-4775-8F75-4BBACB8D8D70}"/>
              </a:ext>
            </a:extLst>
          </p:cNvPr>
          <p:cNvGraphicFramePr>
            <a:graphicFrameLocks/>
          </p:cNvGraphicFramePr>
          <p:nvPr/>
        </p:nvGraphicFramePr>
        <p:xfrm>
          <a:off x="6152411" y="4403589"/>
          <a:ext cx="4410319" cy="20568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876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五年制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六年制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畢業學分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通識學分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必修學分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119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159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選修學分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3368F9-9D7A-4DB8-8AD8-77982C67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444EF6-D876-406A-ACEB-E269516C0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53" y="0"/>
            <a:ext cx="11417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1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3DEC463-7073-47F2-BE93-B044C5F0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8FB43FB-DA4C-450A-BE39-972DD9F2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03" y="693380"/>
            <a:ext cx="11189394" cy="58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03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10D620-DC06-43F7-AA4A-0F8CEB49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F6C6D42-0D5D-4A01-B61D-B63DD97A8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" y="245400"/>
            <a:ext cx="11277600" cy="6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8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AA9E8F0-E237-472B-8A03-026A3D2D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B08651-0938-4976-9DB0-E2CDF9F2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0" y="366395"/>
            <a:ext cx="11303221" cy="61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85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7D60DD3-1FA6-44EF-897A-7166C94D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10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實習課程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6C0FC17-0486-4862-BA20-BE04FADB1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3F2EFEF-D191-4800-93BA-44D909CBF709}"/>
              </a:ext>
            </a:extLst>
          </p:cNvPr>
          <p:cNvGraphicFramePr>
            <a:graphicFrameLocks noGrp="1"/>
          </p:cNvGraphicFramePr>
          <p:nvPr/>
        </p:nvGraphicFramePr>
        <p:xfrm>
          <a:off x="603700" y="1429104"/>
          <a:ext cx="10984600" cy="3999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019">
                  <a:extLst>
                    <a:ext uri="{9D8B030D-6E8A-4147-A177-3AD203B41FA5}">
                      <a16:colId xmlns:a16="http://schemas.microsoft.com/office/drawing/2014/main" val="2015939526"/>
                    </a:ext>
                  </a:extLst>
                </a:gridCol>
                <a:gridCol w="3050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9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8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修別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科目名稱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學分數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50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藥學實習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160</a:t>
                      </a:r>
                      <a:r>
                        <a:rPr lang="zh-TW" altLang="en-US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社區藥局、連鎖藥局、藥廠、藥政單位擇一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三升四暑假開始每個寒暑假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50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藥學實習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160</a:t>
                      </a:r>
                      <a:r>
                        <a:rPr lang="zh-TW" altLang="en-US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50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藥學實習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640</a:t>
                      </a:r>
                      <a:r>
                        <a:rPr lang="zh-TW" altLang="en-US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醫院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五上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139259"/>
                  </a:ext>
                </a:extLst>
              </a:tr>
              <a:tr h="60250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進階藥學實習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)~(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八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醫院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各科別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六上、六下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六年制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67968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選修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中藥實習</a:t>
                      </a:r>
                      <a:r>
                        <a:rPr lang="en-US" altLang="zh-TW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160</a:t>
                      </a:r>
                      <a:r>
                        <a:rPr lang="zh-TW" altLang="en-US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實習場所依「藥師從事中藥製劑製造供應及調劑應修習中藥課程標準」之相關辦法辦理審查。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三升四暑假開始每個寒暑假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6376619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CBAAAC0-335B-4EC0-BA64-693C9A5B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BFB6-7B3B-43E3-BE06-1A7D047308AD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35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4C07-B910-4A30-BDBA-41B3D69A1BFB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-73024"/>
            <a:ext cx="9144000" cy="981075"/>
          </a:xfrm>
        </p:spPr>
        <p:txBody>
          <a:bodyPr>
            <a:normAutofit/>
          </a:bodyPr>
          <a:lstStyle/>
          <a:p>
            <a:r>
              <a:rPr lang="en-US" altLang="zh-TW" sz="5400" b="1">
                <a:latin typeface="Times New Roman" panose="02020603050405020304" pitchFamily="18" charset="0"/>
              </a:rPr>
              <a:t>NMDA</a:t>
            </a:r>
            <a:r>
              <a:rPr lang="en-US" altLang="zh-TW" b="1">
                <a:latin typeface="Times New Roman" panose="02020603050405020304" pitchFamily="18" charset="0"/>
              </a:rPr>
              <a:t> receptors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功能調控</a:t>
            </a:r>
          </a:p>
        </p:txBody>
      </p:sp>
      <p:pic>
        <p:nvPicPr>
          <p:cNvPr id="82950" name="Picture 6" descr="NM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81076"/>
            <a:ext cx="8642351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9" name="AutoShape 15"/>
          <p:cNvSpPr>
            <a:spLocks noChangeArrowheads="1"/>
          </p:cNvSpPr>
          <p:nvPr/>
        </p:nvSpPr>
        <p:spPr bwMode="auto">
          <a:xfrm>
            <a:off x="5016501" y="3500439"/>
            <a:ext cx="976313" cy="485775"/>
          </a:xfrm>
          <a:prstGeom prst="chevron">
            <a:avLst>
              <a:gd name="adj" fmla="val 50245"/>
            </a:avLst>
          </a:prstGeom>
          <a:solidFill>
            <a:schemeClr val="bg1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>
            <a:off x="3792539" y="3500439"/>
            <a:ext cx="976312" cy="485775"/>
          </a:xfrm>
          <a:prstGeom prst="homePlate">
            <a:avLst>
              <a:gd name="adj" fmla="val 50245"/>
            </a:avLst>
          </a:prstGeom>
          <a:solidFill>
            <a:schemeClr val="bg1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>
            <a:off x="3648075" y="4365626"/>
            <a:ext cx="1778000" cy="503239"/>
          </a:xfrm>
          <a:prstGeom prst="wedgeRectCallout">
            <a:avLst>
              <a:gd name="adj1" fmla="val 45000"/>
              <a:gd name="adj2" fmla="val -120347"/>
            </a:avLst>
          </a:prstGeom>
          <a:solidFill>
            <a:schemeClr val="bg1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異位調控位</a:t>
            </a:r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>
            <a:off x="1524001" y="3500439"/>
            <a:ext cx="1692275" cy="1081087"/>
          </a:xfrm>
          <a:prstGeom prst="wedgeRectCallout">
            <a:avLst>
              <a:gd name="adj1" fmla="val 83866"/>
              <a:gd name="adj2" fmla="val -22981"/>
            </a:avLst>
          </a:prstGeom>
          <a:solidFill>
            <a:schemeClr val="bg1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kumimoji="0" lang="en-US" altLang="zh-TW" sz="3000">
                <a:latin typeface="Times New Roman" panose="02020603050405020304" pitchFamily="18" charset="0"/>
                <a:ea typeface="標楷體" panose="03000509000000000000" pitchFamily="65" charset="-120"/>
              </a:rPr>
              <a:t>Pyrazole</a:t>
            </a:r>
          </a:p>
          <a:p>
            <a:pPr algn="ctr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kumimoji="0" lang="zh-TW" altLang="en-US" sz="3000">
                <a:latin typeface="Times New Roman" panose="02020603050405020304" pitchFamily="18" charset="0"/>
                <a:ea typeface="標楷體" panose="03000509000000000000" pitchFamily="65" charset="-120"/>
              </a:rPr>
              <a:t>衍生物</a:t>
            </a:r>
          </a:p>
        </p:txBody>
      </p:sp>
    </p:spTree>
    <p:extLst>
      <p:ext uri="{BB962C8B-B14F-4D97-AF65-F5344CB8AC3E}">
        <p14:creationId xmlns:p14="http://schemas.microsoft.com/office/powerpoint/2010/main" val="7779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 animBg="1"/>
      <p:bldP spid="82960" grpId="0" animBg="1"/>
      <p:bldP spid="82961" grpId="0" animBg="1"/>
      <p:bldP spid="8296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0671D1F-7BAA-491F-BC8C-1A499176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1142F9A-9F89-4E76-95BC-F37F1893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2" y="536824"/>
            <a:ext cx="11824615" cy="58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8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0047EF6-7FBA-40F8-8E1B-91D55AFB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249DD0-4846-4B1A-9B59-E83B4621A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9" y="314460"/>
            <a:ext cx="11019602" cy="622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43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0B92F4C-79E7-49C2-A153-4DE461BD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EB4B-799B-4661-9218-5E4A8551C715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9DE23C-8B10-48B0-809E-64B82F9F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32" y="422158"/>
            <a:ext cx="11298736" cy="6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3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4BFA4E08-11F0-457B-B80C-705DB8ED6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663130"/>
              </p:ext>
            </p:extLst>
          </p:nvPr>
        </p:nvGraphicFramePr>
        <p:xfrm>
          <a:off x="1624431" y="1452148"/>
          <a:ext cx="8943138" cy="4617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0569">
                  <a:extLst>
                    <a:ext uri="{9D8B030D-6E8A-4147-A177-3AD203B41FA5}">
                      <a16:colId xmlns:a16="http://schemas.microsoft.com/office/drawing/2014/main" val="1047227687"/>
                    </a:ext>
                  </a:extLst>
                </a:gridCol>
                <a:gridCol w="1785615">
                  <a:extLst>
                    <a:ext uri="{9D8B030D-6E8A-4147-A177-3AD203B41FA5}">
                      <a16:colId xmlns:a16="http://schemas.microsoft.com/office/drawing/2014/main" val="1157230716"/>
                    </a:ext>
                  </a:extLst>
                </a:gridCol>
                <a:gridCol w="5766954">
                  <a:extLst>
                    <a:ext uri="{9D8B030D-6E8A-4147-A177-3AD203B41FA5}">
                      <a16:colId xmlns:a16="http://schemas.microsoft.com/office/drawing/2014/main" val="1526233459"/>
                    </a:ext>
                  </a:extLst>
                </a:gridCol>
              </a:tblGrid>
              <a:tr h="57891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入學年級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相關資訊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021139"/>
                  </a:ext>
                </a:extLst>
              </a:tr>
              <a:tr h="57891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大一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繁星推薦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大學甄選入學委員會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475055"/>
                  </a:ext>
                </a:extLst>
              </a:tr>
              <a:tr h="57891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申請入學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大學甄選入學委員會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715734"/>
                  </a:ext>
                </a:extLst>
              </a:tr>
              <a:tr h="57891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分發入學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大學考試入學分發委員會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870988"/>
                  </a:ext>
                </a:extLst>
              </a:tr>
              <a:tr h="767225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大二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校內轉系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本校教務處註冊課務組網頁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https://adm06.cmu.edu.tw/news-cata/13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062769"/>
                  </a:ext>
                </a:extLst>
              </a:tr>
              <a:tr h="767225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私醫聯招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本校教務處招生組網頁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https://adm21.cmu.edu.tw/?q=news_pm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27326"/>
                  </a:ext>
                </a:extLst>
              </a:tr>
              <a:tr h="767225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寒假轉學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本校教務處招生組網頁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/>
                        </a:rPr>
                        <a:t>https://adm21.cmu.edu.tw/?q=news_winter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837843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568425F-9D68-41A5-ABF8-3A39B2E7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BFB6-7B3B-43E3-BE06-1A7D047308AD}" type="slidenum">
              <a:rPr lang="zh-TW" altLang="en-US" smtClean="0"/>
              <a:pPr/>
              <a:t>43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65397D6-A268-4B4C-938A-594DF505B01A}"/>
              </a:ext>
            </a:extLst>
          </p:cNvPr>
          <p:cNvSpPr txBox="1"/>
          <p:nvPr/>
        </p:nvSpPr>
        <p:spPr>
          <a:xfrm>
            <a:off x="0" y="419096"/>
            <a:ext cx="12187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中國醫大藥學系選才重點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招生入學管道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5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744921-0CBE-45A3-AE49-0851A585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54509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招生入學管道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95DC5C8-2761-42B7-9CCA-AA4D7947B1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69" y="1380073"/>
            <a:ext cx="7408507" cy="246505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650E8B3-9DB3-4BE9-A65D-CDB700D4A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69" y="4047148"/>
            <a:ext cx="7215674" cy="235546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ECE8FBF-D6DE-4D97-BBB1-D84E0FC37FAE}"/>
              </a:ext>
            </a:extLst>
          </p:cNvPr>
          <p:cNvSpPr txBox="1"/>
          <p:nvPr/>
        </p:nvSpPr>
        <p:spPr>
          <a:xfrm>
            <a:off x="8991785" y="6413697"/>
            <a:ext cx="283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資料來源：大學甄選入學委員會。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DF598D-2B1C-4AE5-8BAD-F3E8BE2F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BFB6-7B3B-43E3-BE06-1A7D047308AD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45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77;p50">
            <a:extLst>
              <a:ext uri="{FF2B5EF4-FFF2-40B4-BE49-F238E27FC236}">
                <a16:creationId xmlns:a16="http://schemas.microsoft.com/office/drawing/2014/main" id="{3CF83D2A-2EF3-460D-AFD9-A2F46E001125}"/>
              </a:ext>
            </a:extLst>
          </p:cNvPr>
          <p:cNvSpPr txBox="1">
            <a:spLocks/>
          </p:cNvSpPr>
          <p:nvPr/>
        </p:nvSpPr>
        <p:spPr>
          <a:xfrm>
            <a:off x="3799159" y="2999110"/>
            <a:ext cx="5034225" cy="1493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ts val="1100"/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台中市北屯區經貿路一段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aca03@mail.cmu.edu.tw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(04)22053366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5101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0CAF-47CE-4D78-B83B-A014B2F10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31" y="4358043"/>
            <a:ext cx="2261333" cy="2261333"/>
          </a:xfrm>
          <a:prstGeom prst="rect">
            <a:avLst/>
          </a:prstGeom>
        </p:spPr>
      </p:pic>
      <p:grpSp>
        <p:nvGrpSpPr>
          <p:cNvPr id="9" name="Google Shape;1519;p51">
            <a:extLst>
              <a:ext uri="{FF2B5EF4-FFF2-40B4-BE49-F238E27FC236}">
                <a16:creationId xmlns:a16="http://schemas.microsoft.com/office/drawing/2014/main" id="{2BAA8BF9-D19C-4F6A-84A2-D40B13613590}"/>
              </a:ext>
            </a:extLst>
          </p:cNvPr>
          <p:cNvGrpSpPr/>
          <p:nvPr/>
        </p:nvGrpSpPr>
        <p:grpSpPr>
          <a:xfrm>
            <a:off x="5352436" y="517985"/>
            <a:ext cx="1927670" cy="1234162"/>
            <a:chOff x="733788" y="3316095"/>
            <a:chExt cx="1301128" cy="1234162"/>
          </a:xfrm>
        </p:grpSpPr>
        <p:sp>
          <p:nvSpPr>
            <p:cNvPr id="10" name="Google Shape;1520;p51">
              <a:extLst>
                <a:ext uri="{FF2B5EF4-FFF2-40B4-BE49-F238E27FC236}">
                  <a16:creationId xmlns:a16="http://schemas.microsoft.com/office/drawing/2014/main" id="{F9154F91-6B2A-44B3-A468-9EFD5986F329}"/>
                </a:ext>
              </a:extLst>
            </p:cNvPr>
            <p:cNvSpPr/>
            <p:nvPr/>
          </p:nvSpPr>
          <p:spPr>
            <a:xfrm>
              <a:off x="856161" y="3702690"/>
              <a:ext cx="616735" cy="241731"/>
            </a:xfrm>
            <a:custGeom>
              <a:avLst/>
              <a:gdLst/>
              <a:ahLst/>
              <a:cxnLst/>
              <a:rect l="l" t="t" r="r" b="b"/>
              <a:pathLst>
                <a:path w="19635" h="7696" extrusionOk="0">
                  <a:moveTo>
                    <a:pt x="285" y="0"/>
                  </a:moveTo>
                  <a:cubicBezTo>
                    <a:pt x="127" y="95"/>
                    <a:pt x="0" y="254"/>
                    <a:pt x="0" y="444"/>
                  </a:cubicBezTo>
                  <a:cubicBezTo>
                    <a:pt x="6334" y="3484"/>
                    <a:pt x="12858" y="5796"/>
                    <a:pt x="19603" y="7696"/>
                  </a:cubicBezTo>
                  <a:lnTo>
                    <a:pt x="19603" y="6778"/>
                  </a:lnTo>
                  <a:cubicBezTo>
                    <a:pt x="19603" y="6746"/>
                    <a:pt x="19603" y="6714"/>
                    <a:pt x="19635" y="6714"/>
                  </a:cubicBezTo>
                  <a:cubicBezTo>
                    <a:pt x="12858" y="5986"/>
                    <a:pt x="6366" y="2756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21;p51">
              <a:extLst>
                <a:ext uri="{FF2B5EF4-FFF2-40B4-BE49-F238E27FC236}">
                  <a16:creationId xmlns:a16="http://schemas.microsoft.com/office/drawing/2014/main" id="{34AAB0F3-3F39-4DDF-ADB4-1E385C020F81}"/>
                </a:ext>
              </a:extLst>
            </p:cNvPr>
            <p:cNvSpPr/>
            <p:nvPr/>
          </p:nvSpPr>
          <p:spPr>
            <a:xfrm>
              <a:off x="1566372" y="3828015"/>
              <a:ext cx="397933" cy="414832"/>
            </a:xfrm>
            <a:custGeom>
              <a:avLst/>
              <a:gdLst/>
              <a:ahLst/>
              <a:cxnLst/>
              <a:rect l="l" t="t" r="r" b="b"/>
              <a:pathLst>
                <a:path w="12669" h="13207" extrusionOk="0">
                  <a:moveTo>
                    <a:pt x="11813" y="1"/>
                  </a:moveTo>
                  <a:cubicBezTo>
                    <a:pt x="9280" y="1774"/>
                    <a:pt x="6651" y="3358"/>
                    <a:pt x="4023" y="5004"/>
                  </a:cubicBezTo>
                  <a:cubicBezTo>
                    <a:pt x="2693" y="6651"/>
                    <a:pt x="1331" y="8298"/>
                    <a:pt x="1" y="9976"/>
                  </a:cubicBezTo>
                  <a:lnTo>
                    <a:pt x="32" y="10008"/>
                  </a:lnTo>
                  <a:cubicBezTo>
                    <a:pt x="55" y="9986"/>
                    <a:pt x="109" y="9963"/>
                    <a:pt x="150" y="9963"/>
                  </a:cubicBezTo>
                  <a:cubicBezTo>
                    <a:pt x="167" y="9963"/>
                    <a:pt x="181" y="9967"/>
                    <a:pt x="191" y="9976"/>
                  </a:cubicBezTo>
                  <a:cubicBezTo>
                    <a:pt x="1489" y="10578"/>
                    <a:pt x="2629" y="11782"/>
                    <a:pt x="3009" y="13207"/>
                  </a:cubicBezTo>
                  <a:cubicBezTo>
                    <a:pt x="6208" y="9375"/>
                    <a:pt x="9375" y="5511"/>
                    <a:pt x="12447" y="1553"/>
                  </a:cubicBezTo>
                  <a:cubicBezTo>
                    <a:pt x="12447" y="1489"/>
                    <a:pt x="12510" y="1489"/>
                    <a:pt x="12510" y="1489"/>
                  </a:cubicBezTo>
                  <a:cubicBezTo>
                    <a:pt x="12668" y="856"/>
                    <a:pt x="12383" y="317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22;p51">
              <a:extLst>
                <a:ext uri="{FF2B5EF4-FFF2-40B4-BE49-F238E27FC236}">
                  <a16:creationId xmlns:a16="http://schemas.microsoft.com/office/drawing/2014/main" id="{A4CE9E1D-DAC3-4F9A-992E-1CC25C819A22}"/>
                </a:ext>
              </a:extLst>
            </p:cNvPr>
            <p:cNvSpPr/>
            <p:nvPr/>
          </p:nvSpPr>
          <p:spPr>
            <a:xfrm>
              <a:off x="1549474" y="4141362"/>
              <a:ext cx="107454" cy="136319"/>
            </a:xfrm>
            <a:custGeom>
              <a:avLst/>
              <a:gdLst/>
              <a:ahLst/>
              <a:cxnLst/>
              <a:rect l="l" t="t" r="r" b="b"/>
              <a:pathLst>
                <a:path w="3421" h="4340" extrusionOk="0">
                  <a:moveTo>
                    <a:pt x="539" y="0"/>
                  </a:moveTo>
                  <a:cubicBezTo>
                    <a:pt x="380" y="190"/>
                    <a:pt x="159" y="444"/>
                    <a:pt x="0" y="634"/>
                  </a:cubicBezTo>
                  <a:cubicBezTo>
                    <a:pt x="32" y="618"/>
                    <a:pt x="56" y="610"/>
                    <a:pt x="80" y="610"/>
                  </a:cubicBezTo>
                  <a:cubicBezTo>
                    <a:pt x="103" y="610"/>
                    <a:pt x="127" y="618"/>
                    <a:pt x="159" y="634"/>
                  </a:cubicBezTo>
                  <a:cubicBezTo>
                    <a:pt x="1520" y="1331"/>
                    <a:pt x="2534" y="2819"/>
                    <a:pt x="2661" y="4339"/>
                  </a:cubicBezTo>
                  <a:cubicBezTo>
                    <a:pt x="2914" y="4022"/>
                    <a:pt x="3167" y="3706"/>
                    <a:pt x="3421" y="3452"/>
                  </a:cubicBezTo>
                  <a:cubicBezTo>
                    <a:pt x="2819" y="2059"/>
                    <a:pt x="1996" y="982"/>
                    <a:pt x="602" y="285"/>
                  </a:cubicBezTo>
                  <a:cubicBezTo>
                    <a:pt x="475" y="222"/>
                    <a:pt x="507" y="127"/>
                    <a:pt x="570" y="64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23;p51">
              <a:extLst>
                <a:ext uri="{FF2B5EF4-FFF2-40B4-BE49-F238E27FC236}">
                  <a16:creationId xmlns:a16="http://schemas.microsoft.com/office/drawing/2014/main" id="{9C8C37CB-35EA-4D6A-82C7-A52A93994D93}"/>
                </a:ext>
              </a:extLst>
            </p:cNvPr>
            <p:cNvSpPr/>
            <p:nvPr/>
          </p:nvSpPr>
          <p:spPr>
            <a:xfrm>
              <a:off x="1448993" y="4163254"/>
              <a:ext cx="180074" cy="245720"/>
            </a:xfrm>
            <a:custGeom>
              <a:avLst/>
              <a:gdLst/>
              <a:ahLst/>
              <a:cxnLst/>
              <a:rect l="l" t="t" r="r" b="b"/>
              <a:pathLst>
                <a:path w="5733" h="7823" extrusionOk="0">
                  <a:moveTo>
                    <a:pt x="3168" y="0"/>
                  </a:moveTo>
                  <a:lnTo>
                    <a:pt x="3168" y="0"/>
                  </a:lnTo>
                  <a:cubicBezTo>
                    <a:pt x="2091" y="1330"/>
                    <a:pt x="1046" y="2629"/>
                    <a:pt x="1" y="3927"/>
                  </a:cubicBezTo>
                  <a:lnTo>
                    <a:pt x="96" y="3927"/>
                  </a:lnTo>
                  <a:cubicBezTo>
                    <a:pt x="1394" y="4814"/>
                    <a:pt x="2218" y="6239"/>
                    <a:pt x="2376" y="7822"/>
                  </a:cubicBezTo>
                  <a:cubicBezTo>
                    <a:pt x="3484" y="6461"/>
                    <a:pt x="4624" y="5131"/>
                    <a:pt x="5733" y="3769"/>
                  </a:cubicBezTo>
                  <a:cubicBezTo>
                    <a:pt x="5353" y="2217"/>
                    <a:pt x="4561" y="1077"/>
                    <a:pt x="3199" y="158"/>
                  </a:cubicBezTo>
                  <a:cubicBezTo>
                    <a:pt x="3136" y="127"/>
                    <a:pt x="3136" y="63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24;p51">
              <a:extLst>
                <a:ext uri="{FF2B5EF4-FFF2-40B4-BE49-F238E27FC236}">
                  <a16:creationId xmlns:a16="http://schemas.microsoft.com/office/drawing/2014/main" id="{788F1B84-7D79-4C1F-B190-EC15E5425BA5}"/>
                </a:ext>
              </a:extLst>
            </p:cNvPr>
            <p:cNvSpPr/>
            <p:nvPr/>
          </p:nvSpPr>
          <p:spPr>
            <a:xfrm>
              <a:off x="1429111" y="4291564"/>
              <a:ext cx="90555" cy="147250"/>
            </a:xfrm>
            <a:custGeom>
              <a:avLst/>
              <a:gdLst/>
              <a:ahLst/>
              <a:cxnLst/>
              <a:rect l="l" t="t" r="r" b="b"/>
              <a:pathLst>
                <a:path w="2883" h="4688" extrusionOk="0">
                  <a:moveTo>
                    <a:pt x="507" y="0"/>
                  </a:moveTo>
                  <a:cubicBezTo>
                    <a:pt x="349" y="254"/>
                    <a:pt x="159" y="444"/>
                    <a:pt x="0" y="665"/>
                  </a:cubicBezTo>
                  <a:cubicBezTo>
                    <a:pt x="1362" y="1552"/>
                    <a:pt x="2217" y="3104"/>
                    <a:pt x="2249" y="4687"/>
                  </a:cubicBezTo>
                  <a:cubicBezTo>
                    <a:pt x="2471" y="4434"/>
                    <a:pt x="2661" y="4149"/>
                    <a:pt x="2882" y="3927"/>
                  </a:cubicBezTo>
                  <a:cubicBezTo>
                    <a:pt x="2661" y="2344"/>
                    <a:pt x="1869" y="1077"/>
                    <a:pt x="602" y="95"/>
                  </a:cubicBezTo>
                  <a:cubicBezTo>
                    <a:pt x="507" y="32"/>
                    <a:pt x="507" y="0"/>
                    <a:pt x="507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25;p51">
              <a:extLst>
                <a:ext uri="{FF2B5EF4-FFF2-40B4-BE49-F238E27FC236}">
                  <a16:creationId xmlns:a16="http://schemas.microsoft.com/office/drawing/2014/main" id="{FA6408AF-81A7-4090-B7A4-9F651DA5362B}"/>
                </a:ext>
              </a:extLst>
            </p:cNvPr>
            <p:cNvSpPr/>
            <p:nvPr/>
          </p:nvSpPr>
          <p:spPr>
            <a:xfrm>
              <a:off x="1384351" y="4318420"/>
              <a:ext cx="109432" cy="219870"/>
            </a:xfrm>
            <a:custGeom>
              <a:avLst/>
              <a:gdLst/>
              <a:ahLst/>
              <a:cxnLst/>
              <a:rect l="l" t="t" r="r" b="b"/>
              <a:pathLst>
                <a:path w="3484" h="7000" extrusionOk="0">
                  <a:moveTo>
                    <a:pt x="1235" y="0"/>
                  </a:moveTo>
                  <a:cubicBezTo>
                    <a:pt x="919" y="444"/>
                    <a:pt x="507" y="919"/>
                    <a:pt x="159" y="1457"/>
                  </a:cubicBezTo>
                  <a:cubicBezTo>
                    <a:pt x="159" y="1521"/>
                    <a:pt x="64" y="1552"/>
                    <a:pt x="0" y="1552"/>
                  </a:cubicBezTo>
                  <a:cubicBezTo>
                    <a:pt x="982" y="3041"/>
                    <a:pt x="1900" y="5289"/>
                    <a:pt x="1045" y="6999"/>
                  </a:cubicBezTo>
                  <a:cubicBezTo>
                    <a:pt x="1869" y="5986"/>
                    <a:pt x="2661" y="5004"/>
                    <a:pt x="3484" y="4022"/>
                  </a:cubicBezTo>
                  <a:cubicBezTo>
                    <a:pt x="3262" y="2344"/>
                    <a:pt x="2534" y="1046"/>
                    <a:pt x="1235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26;p51">
              <a:extLst>
                <a:ext uri="{FF2B5EF4-FFF2-40B4-BE49-F238E27FC236}">
                  <a16:creationId xmlns:a16="http://schemas.microsoft.com/office/drawing/2014/main" id="{B5A6B491-B502-43F3-A686-D7F863C1C6AE}"/>
                </a:ext>
              </a:extLst>
            </p:cNvPr>
            <p:cNvSpPr/>
            <p:nvPr/>
          </p:nvSpPr>
          <p:spPr>
            <a:xfrm>
              <a:off x="741766" y="4205030"/>
              <a:ext cx="695323" cy="339228"/>
            </a:xfrm>
            <a:custGeom>
              <a:avLst/>
              <a:gdLst/>
              <a:ahLst/>
              <a:cxnLst/>
              <a:rect l="l" t="t" r="r" b="b"/>
              <a:pathLst>
                <a:path w="22137" h="10800" extrusionOk="0">
                  <a:moveTo>
                    <a:pt x="127" y="0"/>
                  </a:moveTo>
                  <a:cubicBezTo>
                    <a:pt x="32" y="190"/>
                    <a:pt x="0" y="475"/>
                    <a:pt x="63" y="665"/>
                  </a:cubicBezTo>
                  <a:lnTo>
                    <a:pt x="63" y="792"/>
                  </a:lnTo>
                  <a:lnTo>
                    <a:pt x="127" y="792"/>
                  </a:lnTo>
                  <a:cubicBezTo>
                    <a:pt x="6239" y="2565"/>
                    <a:pt x="12478" y="3991"/>
                    <a:pt x="18590" y="5701"/>
                  </a:cubicBezTo>
                  <a:cubicBezTo>
                    <a:pt x="18590" y="5701"/>
                    <a:pt x="18590" y="5637"/>
                    <a:pt x="18653" y="5637"/>
                  </a:cubicBezTo>
                  <a:cubicBezTo>
                    <a:pt x="18685" y="5621"/>
                    <a:pt x="18709" y="5614"/>
                    <a:pt x="18736" y="5614"/>
                  </a:cubicBezTo>
                  <a:cubicBezTo>
                    <a:pt x="18764" y="5614"/>
                    <a:pt x="18796" y="5621"/>
                    <a:pt x="18843" y="5637"/>
                  </a:cubicBezTo>
                  <a:lnTo>
                    <a:pt x="19002" y="5637"/>
                  </a:lnTo>
                  <a:cubicBezTo>
                    <a:pt x="19033" y="5637"/>
                    <a:pt x="19065" y="5701"/>
                    <a:pt x="19033" y="5732"/>
                  </a:cubicBezTo>
                  <a:cubicBezTo>
                    <a:pt x="19192" y="5764"/>
                    <a:pt x="19350" y="5764"/>
                    <a:pt x="19508" y="5796"/>
                  </a:cubicBezTo>
                  <a:cubicBezTo>
                    <a:pt x="19508" y="5716"/>
                    <a:pt x="19583" y="5649"/>
                    <a:pt x="19662" y="5649"/>
                  </a:cubicBezTo>
                  <a:cubicBezTo>
                    <a:pt x="19709" y="5649"/>
                    <a:pt x="19758" y="5673"/>
                    <a:pt x="19793" y="5732"/>
                  </a:cubicBezTo>
                  <a:cubicBezTo>
                    <a:pt x="20490" y="6904"/>
                    <a:pt x="20490" y="8488"/>
                    <a:pt x="19857" y="9723"/>
                  </a:cubicBezTo>
                  <a:cubicBezTo>
                    <a:pt x="19845" y="9758"/>
                    <a:pt x="19816" y="9771"/>
                    <a:pt x="19784" y="9771"/>
                  </a:cubicBezTo>
                  <a:cubicBezTo>
                    <a:pt x="19730" y="9771"/>
                    <a:pt x="19667" y="9731"/>
                    <a:pt x="19667" y="9691"/>
                  </a:cubicBezTo>
                  <a:cubicBezTo>
                    <a:pt x="19635" y="9723"/>
                    <a:pt x="19603" y="9723"/>
                    <a:pt x="19540" y="9723"/>
                  </a:cubicBezTo>
                  <a:cubicBezTo>
                    <a:pt x="13111" y="8076"/>
                    <a:pt x="6651" y="6334"/>
                    <a:pt x="158" y="4814"/>
                  </a:cubicBezTo>
                  <a:lnTo>
                    <a:pt x="158" y="4846"/>
                  </a:lnTo>
                  <a:lnTo>
                    <a:pt x="285" y="5226"/>
                  </a:lnTo>
                  <a:cubicBezTo>
                    <a:pt x="3705" y="6176"/>
                    <a:pt x="7126" y="7189"/>
                    <a:pt x="10514" y="8107"/>
                  </a:cubicBezTo>
                  <a:cubicBezTo>
                    <a:pt x="13966" y="9026"/>
                    <a:pt x="17450" y="9754"/>
                    <a:pt x="20870" y="10768"/>
                  </a:cubicBezTo>
                  <a:cubicBezTo>
                    <a:pt x="20902" y="10768"/>
                    <a:pt x="20902" y="10799"/>
                    <a:pt x="20933" y="10799"/>
                  </a:cubicBezTo>
                  <a:lnTo>
                    <a:pt x="20933" y="10768"/>
                  </a:lnTo>
                  <a:cubicBezTo>
                    <a:pt x="22137" y="8773"/>
                    <a:pt x="20648" y="7126"/>
                    <a:pt x="20237" y="5162"/>
                  </a:cubicBezTo>
                  <a:cubicBezTo>
                    <a:pt x="16816" y="4592"/>
                    <a:pt x="13428" y="3801"/>
                    <a:pt x="10103" y="2914"/>
                  </a:cubicBezTo>
                  <a:cubicBezTo>
                    <a:pt x="6809" y="1995"/>
                    <a:pt x="3357" y="1172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27;p51">
              <a:extLst>
                <a:ext uri="{FF2B5EF4-FFF2-40B4-BE49-F238E27FC236}">
                  <a16:creationId xmlns:a16="http://schemas.microsoft.com/office/drawing/2014/main" id="{6D7E691A-7896-49EF-A4F4-A06788BA826F}"/>
                </a:ext>
              </a:extLst>
            </p:cNvPr>
            <p:cNvSpPr/>
            <p:nvPr/>
          </p:nvSpPr>
          <p:spPr>
            <a:xfrm>
              <a:off x="743745" y="3997127"/>
              <a:ext cx="925119" cy="358137"/>
            </a:xfrm>
            <a:custGeom>
              <a:avLst/>
              <a:gdLst/>
              <a:ahLst/>
              <a:cxnLst/>
              <a:rect l="l" t="t" r="r" b="b"/>
              <a:pathLst>
                <a:path w="29453" h="11402" extrusionOk="0">
                  <a:moveTo>
                    <a:pt x="21269" y="7964"/>
                  </a:moveTo>
                  <a:cubicBezTo>
                    <a:pt x="21334" y="7964"/>
                    <a:pt x="21371" y="8056"/>
                    <a:pt x="21345" y="8108"/>
                  </a:cubicBezTo>
                  <a:cubicBezTo>
                    <a:pt x="20902" y="8709"/>
                    <a:pt x="20395" y="9343"/>
                    <a:pt x="19857" y="9849"/>
                  </a:cubicBezTo>
                  <a:cubicBezTo>
                    <a:pt x="19828" y="9861"/>
                    <a:pt x="19799" y="9866"/>
                    <a:pt x="19771" y="9866"/>
                  </a:cubicBezTo>
                  <a:cubicBezTo>
                    <a:pt x="19649" y="9866"/>
                    <a:pt x="19558" y="9763"/>
                    <a:pt x="19635" y="9659"/>
                  </a:cubicBezTo>
                  <a:cubicBezTo>
                    <a:pt x="20174" y="9089"/>
                    <a:pt x="20712" y="8551"/>
                    <a:pt x="21219" y="7981"/>
                  </a:cubicBezTo>
                  <a:cubicBezTo>
                    <a:pt x="21237" y="7969"/>
                    <a:pt x="21254" y="7964"/>
                    <a:pt x="21269" y="7964"/>
                  </a:cubicBezTo>
                  <a:close/>
                  <a:moveTo>
                    <a:pt x="29453" y="0"/>
                  </a:moveTo>
                  <a:lnTo>
                    <a:pt x="29453" y="0"/>
                  </a:lnTo>
                  <a:cubicBezTo>
                    <a:pt x="29421" y="32"/>
                    <a:pt x="29389" y="32"/>
                    <a:pt x="29358" y="64"/>
                  </a:cubicBezTo>
                  <a:cubicBezTo>
                    <a:pt x="25652" y="2407"/>
                    <a:pt x="21915" y="4656"/>
                    <a:pt x="18147" y="6873"/>
                  </a:cubicBezTo>
                  <a:cubicBezTo>
                    <a:pt x="18110" y="6900"/>
                    <a:pt x="18073" y="6912"/>
                    <a:pt x="18038" y="6912"/>
                  </a:cubicBezTo>
                  <a:cubicBezTo>
                    <a:pt x="17954" y="6912"/>
                    <a:pt x="17884" y="6845"/>
                    <a:pt x="17862" y="6778"/>
                  </a:cubicBezTo>
                  <a:cubicBezTo>
                    <a:pt x="17590" y="6934"/>
                    <a:pt x="17304" y="6995"/>
                    <a:pt x="17012" y="6995"/>
                  </a:cubicBezTo>
                  <a:cubicBezTo>
                    <a:pt x="16418" y="6995"/>
                    <a:pt x="15796" y="6747"/>
                    <a:pt x="15202" y="6556"/>
                  </a:cubicBezTo>
                  <a:cubicBezTo>
                    <a:pt x="13681" y="6081"/>
                    <a:pt x="12098" y="5511"/>
                    <a:pt x="10578" y="4877"/>
                  </a:cubicBezTo>
                  <a:cubicBezTo>
                    <a:pt x="8393" y="3959"/>
                    <a:pt x="6334" y="2977"/>
                    <a:pt x="4244" y="1932"/>
                  </a:cubicBezTo>
                  <a:cubicBezTo>
                    <a:pt x="2851" y="3357"/>
                    <a:pt x="1394" y="4719"/>
                    <a:pt x="0" y="6144"/>
                  </a:cubicBezTo>
                  <a:cubicBezTo>
                    <a:pt x="3421" y="6999"/>
                    <a:pt x="6746" y="8139"/>
                    <a:pt x="10135" y="9026"/>
                  </a:cubicBezTo>
                  <a:cubicBezTo>
                    <a:pt x="13460" y="9881"/>
                    <a:pt x="16848" y="10610"/>
                    <a:pt x="20174" y="11401"/>
                  </a:cubicBezTo>
                  <a:cubicBezTo>
                    <a:pt x="23119" y="7474"/>
                    <a:pt x="26127" y="3547"/>
                    <a:pt x="29453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28;p51">
              <a:extLst>
                <a:ext uri="{FF2B5EF4-FFF2-40B4-BE49-F238E27FC236}">
                  <a16:creationId xmlns:a16="http://schemas.microsoft.com/office/drawing/2014/main" id="{CDBA1BF8-644D-46A3-A72B-96AC0ABEA946}"/>
                </a:ext>
              </a:extLst>
            </p:cNvPr>
            <p:cNvSpPr/>
            <p:nvPr/>
          </p:nvSpPr>
          <p:spPr>
            <a:xfrm>
              <a:off x="733788" y="3316095"/>
              <a:ext cx="1301128" cy="1234162"/>
            </a:xfrm>
            <a:custGeom>
              <a:avLst/>
              <a:gdLst/>
              <a:ahLst/>
              <a:cxnLst/>
              <a:rect l="l" t="t" r="r" b="b"/>
              <a:pathLst>
                <a:path w="41424" h="39292" extrusionOk="0">
                  <a:moveTo>
                    <a:pt x="37117" y="7463"/>
                  </a:moveTo>
                  <a:lnTo>
                    <a:pt x="37117" y="7463"/>
                  </a:lnTo>
                  <a:cubicBezTo>
                    <a:pt x="37339" y="7495"/>
                    <a:pt x="37624" y="7526"/>
                    <a:pt x="37845" y="7621"/>
                  </a:cubicBezTo>
                  <a:cubicBezTo>
                    <a:pt x="38225" y="7685"/>
                    <a:pt x="38542" y="7906"/>
                    <a:pt x="38890" y="7938"/>
                  </a:cubicBezTo>
                  <a:lnTo>
                    <a:pt x="38890" y="7970"/>
                  </a:lnTo>
                  <a:lnTo>
                    <a:pt x="38890" y="8001"/>
                  </a:lnTo>
                  <a:cubicBezTo>
                    <a:pt x="38384" y="8382"/>
                    <a:pt x="37909" y="8730"/>
                    <a:pt x="37434" y="9142"/>
                  </a:cubicBezTo>
                  <a:cubicBezTo>
                    <a:pt x="37434" y="8572"/>
                    <a:pt x="37307" y="8065"/>
                    <a:pt x="37149" y="7590"/>
                  </a:cubicBezTo>
                  <a:cubicBezTo>
                    <a:pt x="37149" y="7526"/>
                    <a:pt x="37117" y="7495"/>
                    <a:pt x="37117" y="7463"/>
                  </a:cubicBezTo>
                  <a:close/>
                  <a:moveTo>
                    <a:pt x="18622" y="433"/>
                  </a:moveTo>
                  <a:cubicBezTo>
                    <a:pt x="22422" y="1636"/>
                    <a:pt x="26318" y="2523"/>
                    <a:pt x="30086" y="3948"/>
                  </a:cubicBezTo>
                  <a:cubicBezTo>
                    <a:pt x="31733" y="4550"/>
                    <a:pt x="33823" y="5056"/>
                    <a:pt x="35280" y="6133"/>
                  </a:cubicBezTo>
                  <a:cubicBezTo>
                    <a:pt x="31321" y="8096"/>
                    <a:pt x="27489" y="10503"/>
                    <a:pt x="23848" y="13037"/>
                  </a:cubicBezTo>
                  <a:cubicBezTo>
                    <a:pt x="17704" y="11580"/>
                    <a:pt x="11845" y="8920"/>
                    <a:pt x="5986" y="6766"/>
                  </a:cubicBezTo>
                  <a:cubicBezTo>
                    <a:pt x="7823" y="5975"/>
                    <a:pt x="9565" y="4930"/>
                    <a:pt x="11338" y="4075"/>
                  </a:cubicBezTo>
                  <a:cubicBezTo>
                    <a:pt x="13745" y="2871"/>
                    <a:pt x="16184" y="1636"/>
                    <a:pt x="18622" y="433"/>
                  </a:cubicBezTo>
                  <a:close/>
                  <a:moveTo>
                    <a:pt x="5543" y="6893"/>
                  </a:moveTo>
                  <a:cubicBezTo>
                    <a:pt x="5606" y="6956"/>
                    <a:pt x="5606" y="6988"/>
                    <a:pt x="5638" y="6988"/>
                  </a:cubicBezTo>
                  <a:cubicBezTo>
                    <a:pt x="8646" y="8128"/>
                    <a:pt x="11687" y="9237"/>
                    <a:pt x="14727" y="10377"/>
                  </a:cubicBezTo>
                  <a:cubicBezTo>
                    <a:pt x="17672" y="11453"/>
                    <a:pt x="20649" y="12752"/>
                    <a:pt x="23753" y="13227"/>
                  </a:cubicBezTo>
                  <a:lnTo>
                    <a:pt x="23816" y="13227"/>
                  </a:lnTo>
                  <a:cubicBezTo>
                    <a:pt x="23839" y="13273"/>
                    <a:pt x="23862" y="13303"/>
                    <a:pt x="23910" y="13303"/>
                  </a:cubicBezTo>
                  <a:cubicBezTo>
                    <a:pt x="23928" y="13303"/>
                    <a:pt x="23949" y="13299"/>
                    <a:pt x="23974" y="13290"/>
                  </a:cubicBezTo>
                  <a:lnTo>
                    <a:pt x="23974" y="13290"/>
                  </a:lnTo>
                  <a:cubicBezTo>
                    <a:pt x="23911" y="13512"/>
                    <a:pt x="23911" y="13765"/>
                    <a:pt x="23879" y="13987"/>
                  </a:cubicBezTo>
                  <a:cubicBezTo>
                    <a:pt x="23879" y="14050"/>
                    <a:pt x="23848" y="14050"/>
                    <a:pt x="23848" y="14050"/>
                  </a:cubicBezTo>
                  <a:cubicBezTo>
                    <a:pt x="23816" y="14082"/>
                    <a:pt x="23753" y="14082"/>
                    <a:pt x="23753" y="14114"/>
                  </a:cubicBezTo>
                  <a:cubicBezTo>
                    <a:pt x="20839" y="12847"/>
                    <a:pt x="17735" y="11833"/>
                    <a:pt x="14695" y="10757"/>
                  </a:cubicBezTo>
                  <a:cubicBezTo>
                    <a:pt x="11370" y="9585"/>
                    <a:pt x="8076" y="8255"/>
                    <a:pt x="4719" y="7210"/>
                  </a:cubicBezTo>
                  <a:cubicBezTo>
                    <a:pt x="5004" y="7146"/>
                    <a:pt x="5289" y="7020"/>
                    <a:pt x="5543" y="6893"/>
                  </a:cubicBezTo>
                  <a:close/>
                  <a:moveTo>
                    <a:pt x="39017" y="8160"/>
                  </a:moveTo>
                  <a:cubicBezTo>
                    <a:pt x="40379" y="10060"/>
                    <a:pt x="40917" y="12023"/>
                    <a:pt x="40442" y="14335"/>
                  </a:cubicBezTo>
                  <a:lnTo>
                    <a:pt x="40442" y="14430"/>
                  </a:lnTo>
                  <a:cubicBezTo>
                    <a:pt x="39809" y="14779"/>
                    <a:pt x="39175" y="15127"/>
                    <a:pt x="38574" y="15539"/>
                  </a:cubicBezTo>
                  <a:cubicBezTo>
                    <a:pt x="39334" y="13544"/>
                    <a:pt x="39714" y="10630"/>
                    <a:pt x="37497" y="9395"/>
                  </a:cubicBezTo>
                  <a:cubicBezTo>
                    <a:pt x="38004" y="9015"/>
                    <a:pt x="38542" y="8603"/>
                    <a:pt x="39017" y="8160"/>
                  </a:cubicBezTo>
                  <a:close/>
                  <a:moveTo>
                    <a:pt x="37402" y="9712"/>
                  </a:moveTo>
                  <a:cubicBezTo>
                    <a:pt x="39492" y="11042"/>
                    <a:pt x="38859" y="13512"/>
                    <a:pt x="38447" y="15539"/>
                  </a:cubicBezTo>
                  <a:cubicBezTo>
                    <a:pt x="38447" y="15570"/>
                    <a:pt x="38447" y="15634"/>
                    <a:pt x="38479" y="15634"/>
                  </a:cubicBezTo>
                  <a:cubicBezTo>
                    <a:pt x="38289" y="15729"/>
                    <a:pt x="38130" y="15855"/>
                    <a:pt x="37940" y="15982"/>
                  </a:cubicBezTo>
                  <a:cubicBezTo>
                    <a:pt x="38542" y="14399"/>
                    <a:pt x="38289" y="12530"/>
                    <a:pt x="37244" y="11137"/>
                  </a:cubicBezTo>
                  <a:cubicBezTo>
                    <a:pt x="37212" y="11137"/>
                    <a:pt x="37180" y="11105"/>
                    <a:pt x="37149" y="11105"/>
                  </a:cubicBezTo>
                  <a:cubicBezTo>
                    <a:pt x="37307" y="10662"/>
                    <a:pt x="37370" y="10187"/>
                    <a:pt x="37402" y="9712"/>
                  </a:cubicBezTo>
                  <a:close/>
                  <a:moveTo>
                    <a:pt x="35470" y="7431"/>
                  </a:moveTo>
                  <a:cubicBezTo>
                    <a:pt x="35565" y="7970"/>
                    <a:pt x="35628" y="8508"/>
                    <a:pt x="35660" y="9015"/>
                  </a:cubicBezTo>
                  <a:cubicBezTo>
                    <a:pt x="35755" y="9933"/>
                    <a:pt x="35755" y="10820"/>
                    <a:pt x="35755" y="11770"/>
                  </a:cubicBezTo>
                  <a:cubicBezTo>
                    <a:pt x="35755" y="11833"/>
                    <a:pt x="35787" y="11865"/>
                    <a:pt x="35818" y="11897"/>
                  </a:cubicBezTo>
                  <a:cubicBezTo>
                    <a:pt x="31923" y="14145"/>
                    <a:pt x="28123" y="16584"/>
                    <a:pt x="24228" y="18801"/>
                  </a:cubicBezTo>
                  <a:cubicBezTo>
                    <a:pt x="24354" y="18262"/>
                    <a:pt x="24449" y="17756"/>
                    <a:pt x="24481" y="17249"/>
                  </a:cubicBezTo>
                  <a:lnTo>
                    <a:pt x="24544" y="17249"/>
                  </a:lnTo>
                  <a:cubicBezTo>
                    <a:pt x="24544" y="17249"/>
                    <a:pt x="24608" y="17217"/>
                    <a:pt x="24544" y="17217"/>
                  </a:cubicBezTo>
                  <a:cubicBezTo>
                    <a:pt x="24513" y="17154"/>
                    <a:pt x="24513" y="17154"/>
                    <a:pt x="24481" y="17154"/>
                  </a:cubicBezTo>
                  <a:cubicBezTo>
                    <a:pt x="24513" y="16742"/>
                    <a:pt x="24513" y="16330"/>
                    <a:pt x="24481" y="15887"/>
                  </a:cubicBezTo>
                  <a:cubicBezTo>
                    <a:pt x="24449" y="15412"/>
                    <a:pt x="24386" y="14937"/>
                    <a:pt x="24323" y="14462"/>
                  </a:cubicBezTo>
                  <a:cubicBezTo>
                    <a:pt x="24323" y="14385"/>
                    <a:pt x="24288" y="14343"/>
                    <a:pt x="24253" y="14343"/>
                  </a:cubicBezTo>
                  <a:cubicBezTo>
                    <a:pt x="24231" y="14343"/>
                    <a:pt x="24208" y="14361"/>
                    <a:pt x="24196" y="14399"/>
                  </a:cubicBezTo>
                  <a:lnTo>
                    <a:pt x="24196" y="14367"/>
                  </a:lnTo>
                  <a:cubicBezTo>
                    <a:pt x="24671" y="14114"/>
                    <a:pt x="25178" y="13892"/>
                    <a:pt x="25684" y="13607"/>
                  </a:cubicBezTo>
                  <a:cubicBezTo>
                    <a:pt x="29105" y="11865"/>
                    <a:pt x="32493" y="9775"/>
                    <a:pt x="35470" y="7431"/>
                  </a:cubicBezTo>
                  <a:close/>
                  <a:moveTo>
                    <a:pt x="4814" y="7716"/>
                  </a:moveTo>
                  <a:cubicBezTo>
                    <a:pt x="7886" y="8920"/>
                    <a:pt x="11085" y="9965"/>
                    <a:pt x="14220" y="11073"/>
                  </a:cubicBezTo>
                  <a:cubicBezTo>
                    <a:pt x="17419" y="12213"/>
                    <a:pt x="20649" y="13480"/>
                    <a:pt x="23911" y="14399"/>
                  </a:cubicBezTo>
                  <a:cubicBezTo>
                    <a:pt x="23879" y="14430"/>
                    <a:pt x="23879" y="14494"/>
                    <a:pt x="23879" y="14557"/>
                  </a:cubicBezTo>
                  <a:cubicBezTo>
                    <a:pt x="24006" y="15380"/>
                    <a:pt x="24038" y="16204"/>
                    <a:pt x="24006" y="17059"/>
                  </a:cubicBezTo>
                  <a:cubicBezTo>
                    <a:pt x="19477" y="15665"/>
                    <a:pt x="15012" y="14304"/>
                    <a:pt x="10673" y="12372"/>
                  </a:cubicBezTo>
                  <a:cubicBezTo>
                    <a:pt x="10665" y="12369"/>
                    <a:pt x="10656" y="12368"/>
                    <a:pt x="10647" y="12368"/>
                  </a:cubicBezTo>
                  <a:cubicBezTo>
                    <a:pt x="10557" y="12368"/>
                    <a:pt x="10463" y="12501"/>
                    <a:pt x="10578" y="12530"/>
                  </a:cubicBezTo>
                  <a:cubicBezTo>
                    <a:pt x="13555" y="13829"/>
                    <a:pt x="16595" y="15064"/>
                    <a:pt x="19731" y="16014"/>
                  </a:cubicBezTo>
                  <a:cubicBezTo>
                    <a:pt x="21156" y="16457"/>
                    <a:pt x="22581" y="16805"/>
                    <a:pt x="24038" y="17122"/>
                  </a:cubicBezTo>
                  <a:cubicBezTo>
                    <a:pt x="24038" y="17692"/>
                    <a:pt x="23974" y="18262"/>
                    <a:pt x="23879" y="18832"/>
                  </a:cubicBezTo>
                  <a:cubicBezTo>
                    <a:pt x="23879" y="18769"/>
                    <a:pt x="23848" y="18769"/>
                    <a:pt x="23848" y="18769"/>
                  </a:cubicBezTo>
                  <a:cubicBezTo>
                    <a:pt x="20522" y="18072"/>
                    <a:pt x="17324" y="17280"/>
                    <a:pt x="14093" y="16077"/>
                  </a:cubicBezTo>
                  <a:cubicBezTo>
                    <a:pt x="11465" y="15095"/>
                    <a:pt x="8836" y="13955"/>
                    <a:pt x="6271" y="12752"/>
                  </a:cubicBezTo>
                  <a:cubicBezTo>
                    <a:pt x="5669" y="12498"/>
                    <a:pt x="5131" y="12245"/>
                    <a:pt x="4498" y="11928"/>
                  </a:cubicBezTo>
                  <a:cubicBezTo>
                    <a:pt x="5448" y="10757"/>
                    <a:pt x="5479" y="9047"/>
                    <a:pt x="4814" y="7716"/>
                  </a:cubicBezTo>
                  <a:close/>
                  <a:moveTo>
                    <a:pt x="37054" y="11422"/>
                  </a:moveTo>
                  <a:cubicBezTo>
                    <a:pt x="37972" y="12878"/>
                    <a:pt x="38225" y="14462"/>
                    <a:pt x="37687" y="16140"/>
                  </a:cubicBezTo>
                  <a:cubicBezTo>
                    <a:pt x="36483" y="16900"/>
                    <a:pt x="35280" y="17724"/>
                    <a:pt x="34045" y="18516"/>
                  </a:cubicBezTo>
                  <a:lnTo>
                    <a:pt x="33348" y="18991"/>
                  </a:lnTo>
                  <a:cubicBezTo>
                    <a:pt x="33570" y="17724"/>
                    <a:pt x="33190" y="16457"/>
                    <a:pt x="32272" y="15507"/>
                  </a:cubicBezTo>
                  <a:cubicBezTo>
                    <a:pt x="32588" y="15254"/>
                    <a:pt x="32905" y="15064"/>
                    <a:pt x="33190" y="14905"/>
                  </a:cubicBezTo>
                  <a:cubicBezTo>
                    <a:pt x="33728" y="16014"/>
                    <a:pt x="33982" y="17090"/>
                    <a:pt x="33823" y="18357"/>
                  </a:cubicBezTo>
                  <a:cubicBezTo>
                    <a:pt x="33823" y="18402"/>
                    <a:pt x="33855" y="18447"/>
                    <a:pt x="33896" y="18447"/>
                  </a:cubicBezTo>
                  <a:cubicBezTo>
                    <a:pt x="33913" y="18447"/>
                    <a:pt x="33931" y="18439"/>
                    <a:pt x="33950" y="18421"/>
                  </a:cubicBezTo>
                  <a:cubicBezTo>
                    <a:pt x="33982" y="18421"/>
                    <a:pt x="33982" y="18421"/>
                    <a:pt x="33982" y="18389"/>
                  </a:cubicBezTo>
                  <a:cubicBezTo>
                    <a:pt x="34330" y="17154"/>
                    <a:pt x="34172" y="15792"/>
                    <a:pt x="33412" y="14747"/>
                  </a:cubicBezTo>
                  <a:cubicBezTo>
                    <a:pt x="34362" y="14114"/>
                    <a:pt x="35375" y="13480"/>
                    <a:pt x="36325" y="12847"/>
                  </a:cubicBezTo>
                  <a:cubicBezTo>
                    <a:pt x="36388" y="12847"/>
                    <a:pt x="36483" y="12847"/>
                    <a:pt x="36515" y="12783"/>
                  </a:cubicBezTo>
                  <a:cubicBezTo>
                    <a:pt x="36705" y="12372"/>
                    <a:pt x="36895" y="11897"/>
                    <a:pt x="37054" y="11422"/>
                  </a:cubicBezTo>
                  <a:close/>
                  <a:moveTo>
                    <a:pt x="35438" y="6196"/>
                  </a:moveTo>
                  <a:cubicBezTo>
                    <a:pt x="35628" y="6355"/>
                    <a:pt x="35850" y="6545"/>
                    <a:pt x="36008" y="6703"/>
                  </a:cubicBezTo>
                  <a:cubicBezTo>
                    <a:pt x="37624" y="8318"/>
                    <a:pt x="36864" y="10693"/>
                    <a:pt x="36198" y="12593"/>
                  </a:cubicBezTo>
                  <a:lnTo>
                    <a:pt x="36198" y="12657"/>
                  </a:lnTo>
                  <a:cubicBezTo>
                    <a:pt x="33950" y="13924"/>
                    <a:pt x="31733" y="15317"/>
                    <a:pt x="29516" y="16647"/>
                  </a:cubicBezTo>
                  <a:cubicBezTo>
                    <a:pt x="28471" y="17280"/>
                    <a:pt x="27489" y="17882"/>
                    <a:pt x="26444" y="18484"/>
                  </a:cubicBezTo>
                  <a:cubicBezTo>
                    <a:pt x="25969" y="18737"/>
                    <a:pt x="25494" y="18991"/>
                    <a:pt x="25019" y="19276"/>
                  </a:cubicBezTo>
                  <a:cubicBezTo>
                    <a:pt x="24614" y="19488"/>
                    <a:pt x="24291" y="19759"/>
                    <a:pt x="24079" y="19759"/>
                  </a:cubicBezTo>
                  <a:cubicBezTo>
                    <a:pt x="23943" y="19759"/>
                    <a:pt x="23853" y="19648"/>
                    <a:pt x="23816" y="19339"/>
                  </a:cubicBezTo>
                  <a:lnTo>
                    <a:pt x="23816" y="19339"/>
                  </a:lnTo>
                  <a:cubicBezTo>
                    <a:pt x="23832" y="19355"/>
                    <a:pt x="23855" y="19363"/>
                    <a:pt x="23887" y="19363"/>
                  </a:cubicBezTo>
                  <a:cubicBezTo>
                    <a:pt x="23919" y="19363"/>
                    <a:pt x="23958" y="19355"/>
                    <a:pt x="24006" y="19339"/>
                  </a:cubicBezTo>
                  <a:cubicBezTo>
                    <a:pt x="27996" y="17059"/>
                    <a:pt x="32050" y="14715"/>
                    <a:pt x="35882" y="12150"/>
                  </a:cubicBezTo>
                  <a:cubicBezTo>
                    <a:pt x="35945" y="12055"/>
                    <a:pt x="35913" y="11992"/>
                    <a:pt x="35882" y="11928"/>
                  </a:cubicBezTo>
                  <a:cubicBezTo>
                    <a:pt x="35913" y="11897"/>
                    <a:pt x="35945" y="11865"/>
                    <a:pt x="35945" y="11833"/>
                  </a:cubicBezTo>
                  <a:cubicBezTo>
                    <a:pt x="36167" y="10282"/>
                    <a:pt x="36040" y="8698"/>
                    <a:pt x="35723" y="7146"/>
                  </a:cubicBezTo>
                  <a:cubicBezTo>
                    <a:pt x="35723" y="7042"/>
                    <a:pt x="35647" y="6995"/>
                    <a:pt x="35567" y="6995"/>
                  </a:cubicBezTo>
                  <a:cubicBezTo>
                    <a:pt x="35502" y="6995"/>
                    <a:pt x="35435" y="7026"/>
                    <a:pt x="35407" y="7083"/>
                  </a:cubicBezTo>
                  <a:lnTo>
                    <a:pt x="35375" y="7083"/>
                  </a:lnTo>
                  <a:cubicBezTo>
                    <a:pt x="31606" y="9395"/>
                    <a:pt x="27870" y="11643"/>
                    <a:pt x="24069" y="13892"/>
                  </a:cubicBezTo>
                  <a:cubicBezTo>
                    <a:pt x="24164" y="13670"/>
                    <a:pt x="24196" y="13449"/>
                    <a:pt x="24228" y="13227"/>
                  </a:cubicBezTo>
                  <a:cubicBezTo>
                    <a:pt x="24291" y="13195"/>
                    <a:pt x="24228" y="13164"/>
                    <a:pt x="24228" y="13132"/>
                  </a:cubicBezTo>
                  <a:cubicBezTo>
                    <a:pt x="27933" y="10693"/>
                    <a:pt x="31670" y="8445"/>
                    <a:pt x="35438" y="6196"/>
                  </a:cubicBezTo>
                  <a:close/>
                  <a:moveTo>
                    <a:pt x="4213" y="12308"/>
                  </a:moveTo>
                  <a:cubicBezTo>
                    <a:pt x="10293" y="15095"/>
                    <a:pt x="16785" y="18294"/>
                    <a:pt x="23531" y="19022"/>
                  </a:cubicBezTo>
                  <a:cubicBezTo>
                    <a:pt x="23499" y="19022"/>
                    <a:pt x="23499" y="19054"/>
                    <a:pt x="23499" y="19086"/>
                  </a:cubicBezTo>
                  <a:lnTo>
                    <a:pt x="23499" y="20004"/>
                  </a:lnTo>
                  <a:cubicBezTo>
                    <a:pt x="16754" y="18072"/>
                    <a:pt x="10230" y="15792"/>
                    <a:pt x="3928" y="12752"/>
                  </a:cubicBezTo>
                  <a:cubicBezTo>
                    <a:pt x="3928" y="12562"/>
                    <a:pt x="4054" y="12403"/>
                    <a:pt x="4213" y="12308"/>
                  </a:cubicBezTo>
                  <a:close/>
                  <a:moveTo>
                    <a:pt x="4434" y="13449"/>
                  </a:moveTo>
                  <a:cubicBezTo>
                    <a:pt x="9660" y="16014"/>
                    <a:pt x="15202" y="18167"/>
                    <a:pt x="20839" y="19624"/>
                  </a:cubicBezTo>
                  <a:cubicBezTo>
                    <a:pt x="19952" y="20067"/>
                    <a:pt x="19129" y="20542"/>
                    <a:pt x="18274" y="21017"/>
                  </a:cubicBezTo>
                  <a:cubicBezTo>
                    <a:pt x="18210" y="21049"/>
                    <a:pt x="18179" y="21081"/>
                    <a:pt x="18179" y="21112"/>
                  </a:cubicBezTo>
                  <a:cubicBezTo>
                    <a:pt x="13048" y="18516"/>
                    <a:pt x="7380" y="16679"/>
                    <a:pt x="1838" y="15032"/>
                  </a:cubicBezTo>
                  <a:cubicBezTo>
                    <a:pt x="2756" y="14557"/>
                    <a:pt x="3611" y="13987"/>
                    <a:pt x="4434" y="13449"/>
                  </a:cubicBezTo>
                  <a:close/>
                  <a:moveTo>
                    <a:pt x="32081" y="15570"/>
                  </a:moveTo>
                  <a:cubicBezTo>
                    <a:pt x="32081" y="15602"/>
                    <a:pt x="32081" y="15602"/>
                    <a:pt x="32113" y="15665"/>
                  </a:cubicBezTo>
                  <a:cubicBezTo>
                    <a:pt x="32937" y="16520"/>
                    <a:pt x="33317" y="17660"/>
                    <a:pt x="33158" y="18896"/>
                  </a:cubicBezTo>
                  <a:cubicBezTo>
                    <a:pt x="33158" y="18991"/>
                    <a:pt x="33190" y="19022"/>
                    <a:pt x="33222" y="19022"/>
                  </a:cubicBezTo>
                  <a:cubicBezTo>
                    <a:pt x="31986" y="19846"/>
                    <a:pt x="30783" y="20637"/>
                    <a:pt x="29516" y="21429"/>
                  </a:cubicBezTo>
                  <a:cubicBezTo>
                    <a:pt x="25906" y="23709"/>
                    <a:pt x="22296" y="25926"/>
                    <a:pt x="18622" y="28016"/>
                  </a:cubicBezTo>
                  <a:cubicBezTo>
                    <a:pt x="19857" y="25958"/>
                    <a:pt x="19857" y="23266"/>
                    <a:pt x="18559" y="21207"/>
                  </a:cubicBezTo>
                  <a:cubicBezTo>
                    <a:pt x="19477" y="20701"/>
                    <a:pt x="20364" y="20162"/>
                    <a:pt x="21219" y="19656"/>
                  </a:cubicBezTo>
                  <a:cubicBezTo>
                    <a:pt x="22011" y="19846"/>
                    <a:pt x="22771" y="20067"/>
                    <a:pt x="23531" y="20226"/>
                  </a:cubicBezTo>
                  <a:cubicBezTo>
                    <a:pt x="23554" y="20294"/>
                    <a:pt x="23626" y="20346"/>
                    <a:pt x="23712" y="20346"/>
                  </a:cubicBezTo>
                  <a:cubicBezTo>
                    <a:pt x="23745" y="20346"/>
                    <a:pt x="23780" y="20338"/>
                    <a:pt x="23816" y="20321"/>
                  </a:cubicBezTo>
                  <a:cubicBezTo>
                    <a:pt x="26603" y="18864"/>
                    <a:pt x="29390" y="17280"/>
                    <a:pt x="32081" y="15570"/>
                  </a:cubicBezTo>
                  <a:close/>
                  <a:moveTo>
                    <a:pt x="1711" y="15380"/>
                  </a:moveTo>
                  <a:lnTo>
                    <a:pt x="1711" y="15380"/>
                  </a:lnTo>
                  <a:cubicBezTo>
                    <a:pt x="1711" y="15380"/>
                    <a:pt x="1743" y="15412"/>
                    <a:pt x="1806" y="15412"/>
                  </a:cubicBezTo>
                  <a:cubicBezTo>
                    <a:pt x="7411" y="17154"/>
                    <a:pt x="12763" y="19371"/>
                    <a:pt x="18274" y="21366"/>
                  </a:cubicBezTo>
                  <a:lnTo>
                    <a:pt x="18274" y="21397"/>
                  </a:lnTo>
                  <a:cubicBezTo>
                    <a:pt x="19382" y="23709"/>
                    <a:pt x="19382" y="25958"/>
                    <a:pt x="18210" y="28238"/>
                  </a:cubicBezTo>
                  <a:lnTo>
                    <a:pt x="18210" y="28365"/>
                  </a:lnTo>
                  <a:cubicBezTo>
                    <a:pt x="17984" y="28430"/>
                    <a:pt x="17745" y="28459"/>
                    <a:pt x="17497" y="28459"/>
                  </a:cubicBezTo>
                  <a:cubicBezTo>
                    <a:pt x="16188" y="28459"/>
                    <a:pt x="14647" y="27656"/>
                    <a:pt x="13555" y="27256"/>
                  </a:cubicBezTo>
                  <a:cubicBezTo>
                    <a:pt x="12193" y="26749"/>
                    <a:pt x="10863" y="26179"/>
                    <a:pt x="9565" y="25609"/>
                  </a:cubicBezTo>
                  <a:cubicBezTo>
                    <a:pt x="7063" y="24501"/>
                    <a:pt x="4593" y="23234"/>
                    <a:pt x="2154" y="21999"/>
                  </a:cubicBezTo>
                  <a:cubicBezTo>
                    <a:pt x="2107" y="21983"/>
                    <a:pt x="2067" y="21975"/>
                    <a:pt x="2035" y="21975"/>
                  </a:cubicBezTo>
                  <a:cubicBezTo>
                    <a:pt x="2004" y="21975"/>
                    <a:pt x="1980" y="21983"/>
                    <a:pt x="1964" y="21999"/>
                  </a:cubicBezTo>
                  <a:lnTo>
                    <a:pt x="1996" y="21967"/>
                  </a:lnTo>
                  <a:cubicBezTo>
                    <a:pt x="2123" y="21746"/>
                    <a:pt x="2154" y="21492"/>
                    <a:pt x="2154" y="21239"/>
                  </a:cubicBezTo>
                  <a:cubicBezTo>
                    <a:pt x="6936" y="23963"/>
                    <a:pt x="12320" y="26306"/>
                    <a:pt x="17577" y="27890"/>
                  </a:cubicBezTo>
                  <a:cubicBezTo>
                    <a:pt x="17586" y="27899"/>
                    <a:pt x="17598" y="27903"/>
                    <a:pt x="17611" y="27903"/>
                  </a:cubicBezTo>
                  <a:cubicBezTo>
                    <a:pt x="17643" y="27903"/>
                    <a:pt x="17681" y="27880"/>
                    <a:pt x="17704" y="27858"/>
                  </a:cubicBezTo>
                  <a:cubicBezTo>
                    <a:pt x="17735" y="27858"/>
                    <a:pt x="17830" y="27858"/>
                    <a:pt x="17862" y="27763"/>
                  </a:cubicBezTo>
                  <a:cubicBezTo>
                    <a:pt x="18749" y="26084"/>
                    <a:pt x="18907" y="23963"/>
                    <a:pt x="17957" y="22221"/>
                  </a:cubicBezTo>
                  <a:cubicBezTo>
                    <a:pt x="18020" y="22189"/>
                    <a:pt x="18020" y="22126"/>
                    <a:pt x="17957" y="22062"/>
                  </a:cubicBezTo>
                  <a:cubicBezTo>
                    <a:pt x="12795" y="19466"/>
                    <a:pt x="7348" y="17534"/>
                    <a:pt x="1806" y="16014"/>
                  </a:cubicBezTo>
                  <a:cubicBezTo>
                    <a:pt x="1806" y="15982"/>
                    <a:pt x="1806" y="15982"/>
                    <a:pt x="1838" y="15982"/>
                  </a:cubicBezTo>
                  <a:cubicBezTo>
                    <a:pt x="1743" y="15792"/>
                    <a:pt x="1711" y="15570"/>
                    <a:pt x="1711" y="15380"/>
                  </a:cubicBezTo>
                  <a:close/>
                  <a:moveTo>
                    <a:pt x="38289" y="16330"/>
                  </a:moveTo>
                  <a:cubicBezTo>
                    <a:pt x="38859" y="16647"/>
                    <a:pt x="39112" y="17185"/>
                    <a:pt x="38954" y="17819"/>
                  </a:cubicBezTo>
                  <a:cubicBezTo>
                    <a:pt x="38954" y="17819"/>
                    <a:pt x="38922" y="17819"/>
                    <a:pt x="38922" y="17882"/>
                  </a:cubicBezTo>
                  <a:cubicBezTo>
                    <a:pt x="35818" y="21841"/>
                    <a:pt x="32652" y="25704"/>
                    <a:pt x="29453" y="29536"/>
                  </a:cubicBezTo>
                  <a:cubicBezTo>
                    <a:pt x="29105" y="28143"/>
                    <a:pt x="27965" y="26908"/>
                    <a:pt x="26634" y="26306"/>
                  </a:cubicBezTo>
                  <a:cubicBezTo>
                    <a:pt x="26625" y="26297"/>
                    <a:pt x="26613" y="26293"/>
                    <a:pt x="26599" y="26293"/>
                  </a:cubicBezTo>
                  <a:cubicBezTo>
                    <a:pt x="26566" y="26293"/>
                    <a:pt x="26521" y="26315"/>
                    <a:pt x="26476" y="26338"/>
                  </a:cubicBezTo>
                  <a:cubicBezTo>
                    <a:pt x="26444" y="26401"/>
                    <a:pt x="26413" y="26496"/>
                    <a:pt x="26539" y="26559"/>
                  </a:cubicBezTo>
                  <a:cubicBezTo>
                    <a:pt x="27901" y="27256"/>
                    <a:pt x="28756" y="28333"/>
                    <a:pt x="29358" y="29726"/>
                  </a:cubicBezTo>
                  <a:cubicBezTo>
                    <a:pt x="29105" y="29980"/>
                    <a:pt x="28820" y="30296"/>
                    <a:pt x="28598" y="30613"/>
                  </a:cubicBezTo>
                  <a:cubicBezTo>
                    <a:pt x="28471" y="29093"/>
                    <a:pt x="27458" y="27605"/>
                    <a:pt x="26096" y="26908"/>
                  </a:cubicBezTo>
                  <a:cubicBezTo>
                    <a:pt x="26088" y="26899"/>
                    <a:pt x="26079" y="26895"/>
                    <a:pt x="26069" y="26895"/>
                  </a:cubicBezTo>
                  <a:cubicBezTo>
                    <a:pt x="26043" y="26895"/>
                    <a:pt x="26007" y="26925"/>
                    <a:pt x="25938" y="26971"/>
                  </a:cubicBezTo>
                  <a:cubicBezTo>
                    <a:pt x="26096" y="26781"/>
                    <a:pt x="26286" y="26528"/>
                    <a:pt x="26444" y="26338"/>
                  </a:cubicBezTo>
                  <a:lnTo>
                    <a:pt x="30498" y="21366"/>
                  </a:lnTo>
                  <a:cubicBezTo>
                    <a:pt x="33095" y="19687"/>
                    <a:pt x="35755" y="18104"/>
                    <a:pt x="38289" y="16330"/>
                  </a:cubicBezTo>
                  <a:close/>
                  <a:moveTo>
                    <a:pt x="29833" y="21746"/>
                  </a:moveTo>
                  <a:lnTo>
                    <a:pt x="29833" y="21746"/>
                  </a:lnTo>
                  <a:cubicBezTo>
                    <a:pt x="26444" y="25356"/>
                    <a:pt x="23436" y="29283"/>
                    <a:pt x="20522" y="33147"/>
                  </a:cubicBezTo>
                  <a:cubicBezTo>
                    <a:pt x="17165" y="32355"/>
                    <a:pt x="13840" y="31658"/>
                    <a:pt x="10515" y="30771"/>
                  </a:cubicBezTo>
                  <a:cubicBezTo>
                    <a:pt x="7095" y="29885"/>
                    <a:pt x="3769" y="28713"/>
                    <a:pt x="412" y="27953"/>
                  </a:cubicBezTo>
                  <a:cubicBezTo>
                    <a:pt x="1743" y="26464"/>
                    <a:pt x="3231" y="25103"/>
                    <a:pt x="4593" y="23678"/>
                  </a:cubicBezTo>
                  <a:cubicBezTo>
                    <a:pt x="6683" y="24723"/>
                    <a:pt x="8805" y="25704"/>
                    <a:pt x="10927" y="26623"/>
                  </a:cubicBezTo>
                  <a:cubicBezTo>
                    <a:pt x="12447" y="27256"/>
                    <a:pt x="13998" y="27858"/>
                    <a:pt x="15582" y="28333"/>
                  </a:cubicBezTo>
                  <a:cubicBezTo>
                    <a:pt x="16152" y="28502"/>
                    <a:pt x="16764" y="28741"/>
                    <a:pt x="17353" y="28741"/>
                  </a:cubicBezTo>
                  <a:cubicBezTo>
                    <a:pt x="17647" y="28741"/>
                    <a:pt x="17936" y="28681"/>
                    <a:pt x="18210" y="28523"/>
                  </a:cubicBezTo>
                  <a:cubicBezTo>
                    <a:pt x="18210" y="28616"/>
                    <a:pt x="18278" y="28674"/>
                    <a:pt x="18377" y="28674"/>
                  </a:cubicBezTo>
                  <a:cubicBezTo>
                    <a:pt x="18413" y="28674"/>
                    <a:pt x="18453" y="28667"/>
                    <a:pt x="18495" y="28650"/>
                  </a:cubicBezTo>
                  <a:cubicBezTo>
                    <a:pt x="22264" y="26433"/>
                    <a:pt x="25969" y="24153"/>
                    <a:pt x="29706" y="21841"/>
                  </a:cubicBezTo>
                  <a:cubicBezTo>
                    <a:pt x="29738" y="21809"/>
                    <a:pt x="29770" y="21809"/>
                    <a:pt x="29833" y="21746"/>
                  </a:cubicBezTo>
                  <a:close/>
                  <a:moveTo>
                    <a:pt x="25938" y="26971"/>
                  </a:moveTo>
                  <a:cubicBezTo>
                    <a:pt x="25906" y="27034"/>
                    <a:pt x="25906" y="27098"/>
                    <a:pt x="25969" y="27129"/>
                  </a:cubicBezTo>
                  <a:cubicBezTo>
                    <a:pt x="27331" y="28048"/>
                    <a:pt x="28123" y="29188"/>
                    <a:pt x="28503" y="30740"/>
                  </a:cubicBezTo>
                  <a:cubicBezTo>
                    <a:pt x="27394" y="32102"/>
                    <a:pt x="26254" y="33432"/>
                    <a:pt x="25146" y="34793"/>
                  </a:cubicBezTo>
                  <a:cubicBezTo>
                    <a:pt x="24988" y="33242"/>
                    <a:pt x="24164" y="31816"/>
                    <a:pt x="22866" y="30930"/>
                  </a:cubicBezTo>
                  <a:lnTo>
                    <a:pt x="22771" y="30930"/>
                  </a:lnTo>
                  <a:cubicBezTo>
                    <a:pt x="23816" y="29600"/>
                    <a:pt x="24861" y="28301"/>
                    <a:pt x="25938" y="26971"/>
                  </a:cubicBezTo>
                  <a:close/>
                  <a:moveTo>
                    <a:pt x="22644" y="31056"/>
                  </a:moveTo>
                  <a:cubicBezTo>
                    <a:pt x="22644" y="31088"/>
                    <a:pt x="22644" y="31088"/>
                    <a:pt x="22707" y="31151"/>
                  </a:cubicBezTo>
                  <a:cubicBezTo>
                    <a:pt x="23974" y="32133"/>
                    <a:pt x="24766" y="33400"/>
                    <a:pt x="24988" y="34983"/>
                  </a:cubicBezTo>
                  <a:cubicBezTo>
                    <a:pt x="24766" y="35205"/>
                    <a:pt x="24544" y="35490"/>
                    <a:pt x="24354" y="35743"/>
                  </a:cubicBezTo>
                  <a:cubicBezTo>
                    <a:pt x="24323" y="34160"/>
                    <a:pt x="23436" y="32577"/>
                    <a:pt x="22137" y="31721"/>
                  </a:cubicBezTo>
                  <a:cubicBezTo>
                    <a:pt x="22296" y="31500"/>
                    <a:pt x="22486" y="31310"/>
                    <a:pt x="22644" y="31056"/>
                  </a:cubicBezTo>
                  <a:close/>
                  <a:moveTo>
                    <a:pt x="1838" y="29821"/>
                  </a:moveTo>
                  <a:lnTo>
                    <a:pt x="1838" y="29821"/>
                  </a:lnTo>
                  <a:cubicBezTo>
                    <a:pt x="7696" y="31531"/>
                    <a:pt x="13618" y="33273"/>
                    <a:pt x="19636" y="34350"/>
                  </a:cubicBezTo>
                  <a:cubicBezTo>
                    <a:pt x="19731" y="34350"/>
                    <a:pt x="19762" y="34223"/>
                    <a:pt x="19699" y="34192"/>
                  </a:cubicBezTo>
                  <a:lnTo>
                    <a:pt x="19794" y="34192"/>
                  </a:lnTo>
                  <a:cubicBezTo>
                    <a:pt x="20364" y="35458"/>
                    <a:pt x="20427" y="36598"/>
                    <a:pt x="19952" y="37865"/>
                  </a:cubicBezTo>
                  <a:cubicBezTo>
                    <a:pt x="19952" y="37834"/>
                    <a:pt x="19921" y="37802"/>
                    <a:pt x="19889" y="37802"/>
                  </a:cubicBezTo>
                  <a:cubicBezTo>
                    <a:pt x="13555" y="35807"/>
                    <a:pt x="7095" y="34192"/>
                    <a:pt x="634" y="32767"/>
                  </a:cubicBezTo>
                  <a:cubicBezTo>
                    <a:pt x="1679" y="32323"/>
                    <a:pt x="2376" y="30898"/>
                    <a:pt x="1838" y="29821"/>
                  </a:cubicBezTo>
                  <a:close/>
                  <a:moveTo>
                    <a:pt x="21979" y="31911"/>
                  </a:moveTo>
                  <a:cubicBezTo>
                    <a:pt x="23277" y="32957"/>
                    <a:pt x="24006" y="34255"/>
                    <a:pt x="24228" y="35933"/>
                  </a:cubicBezTo>
                  <a:cubicBezTo>
                    <a:pt x="23404" y="36915"/>
                    <a:pt x="22612" y="37897"/>
                    <a:pt x="21789" y="38910"/>
                  </a:cubicBezTo>
                  <a:cubicBezTo>
                    <a:pt x="22612" y="37200"/>
                    <a:pt x="21694" y="34952"/>
                    <a:pt x="20712" y="33463"/>
                  </a:cubicBezTo>
                  <a:cubicBezTo>
                    <a:pt x="20807" y="33463"/>
                    <a:pt x="20871" y="33432"/>
                    <a:pt x="20871" y="33368"/>
                  </a:cubicBezTo>
                  <a:cubicBezTo>
                    <a:pt x="21219" y="32862"/>
                    <a:pt x="21631" y="32387"/>
                    <a:pt x="21979" y="31911"/>
                  </a:cubicBezTo>
                  <a:close/>
                  <a:moveTo>
                    <a:pt x="381" y="28238"/>
                  </a:moveTo>
                  <a:cubicBezTo>
                    <a:pt x="3611" y="29473"/>
                    <a:pt x="7063" y="30296"/>
                    <a:pt x="10388" y="31183"/>
                  </a:cubicBezTo>
                  <a:cubicBezTo>
                    <a:pt x="13713" y="32038"/>
                    <a:pt x="17102" y="32830"/>
                    <a:pt x="20522" y="33432"/>
                  </a:cubicBezTo>
                  <a:cubicBezTo>
                    <a:pt x="20966" y="35363"/>
                    <a:pt x="22422" y="37042"/>
                    <a:pt x="21219" y="39005"/>
                  </a:cubicBezTo>
                  <a:lnTo>
                    <a:pt x="21219" y="39069"/>
                  </a:lnTo>
                  <a:cubicBezTo>
                    <a:pt x="21187" y="39069"/>
                    <a:pt x="21187" y="39005"/>
                    <a:pt x="21156" y="39005"/>
                  </a:cubicBezTo>
                  <a:cubicBezTo>
                    <a:pt x="17735" y="38024"/>
                    <a:pt x="14252" y="37264"/>
                    <a:pt x="10832" y="36377"/>
                  </a:cubicBezTo>
                  <a:cubicBezTo>
                    <a:pt x="7411" y="35458"/>
                    <a:pt x="4023" y="34413"/>
                    <a:pt x="571" y="33463"/>
                  </a:cubicBezTo>
                  <a:lnTo>
                    <a:pt x="444" y="33115"/>
                  </a:lnTo>
                  <a:lnTo>
                    <a:pt x="444" y="33083"/>
                  </a:lnTo>
                  <a:cubicBezTo>
                    <a:pt x="6936" y="34572"/>
                    <a:pt x="13397" y="36313"/>
                    <a:pt x="19857" y="37992"/>
                  </a:cubicBezTo>
                  <a:cubicBezTo>
                    <a:pt x="19889" y="37992"/>
                    <a:pt x="19921" y="37992"/>
                    <a:pt x="19952" y="37929"/>
                  </a:cubicBezTo>
                  <a:cubicBezTo>
                    <a:pt x="19952" y="37990"/>
                    <a:pt x="20018" y="38025"/>
                    <a:pt x="20082" y="38025"/>
                  </a:cubicBezTo>
                  <a:cubicBezTo>
                    <a:pt x="20117" y="38025"/>
                    <a:pt x="20151" y="38014"/>
                    <a:pt x="20174" y="37992"/>
                  </a:cubicBezTo>
                  <a:cubicBezTo>
                    <a:pt x="20807" y="36757"/>
                    <a:pt x="20807" y="35173"/>
                    <a:pt x="20079" y="33970"/>
                  </a:cubicBezTo>
                  <a:cubicBezTo>
                    <a:pt x="20058" y="33917"/>
                    <a:pt x="20019" y="33896"/>
                    <a:pt x="19977" y="33896"/>
                  </a:cubicBezTo>
                  <a:cubicBezTo>
                    <a:pt x="19892" y="33896"/>
                    <a:pt x="19794" y="33981"/>
                    <a:pt x="19794" y="34065"/>
                  </a:cubicBezTo>
                  <a:cubicBezTo>
                    <a:pt x="19636" y="34033"/>
                    <a:pt x="19477" y="34033"/>
                    <a:pt x="19319" y="33970"/>
                  </a:cubicBezTo>
                  <a:cubicBezTo>
                    <a:pt x="19382" y="33938"/>
                    <a:pt x="19319" y="33907"/>
                    <a:pt x="19287" y="33907"/>
                  </a:cubicBezTo>
                  <a:lnTo>
                    <a:pt x="19129" y="33907"/>
                  </a:lnTo>
                  <a:cubicBezTo>
                    <a:pt x="19097" y="33891"/>
                    <a:pt x="19066" y="33883"/>
                    <a:pt x="19034" y="33883"/>
                  </a:cubicBezTo>
                  <a:cubicBezTo>
                    <a:pt x="19002" y="33883"/>
                    <a:pt x="18971" y="33891"/>
                    <a:pt x="18939" y="33907"/>
                  </a:cubicBezTo>
                  <a:cubicBezTo>
                    <a:pt x="18907" y="33907"/>
                    <a:pt x="18907" y="33938"/>
                    <a:pt x="18907" y="33938"/>
                  </a:cubicBezTo>
                  <a:cubicBezTo>
                    <a:pt x="12732" y="32260"/>
                    <a:pt x="6493" y="30866"/>
                    <a:pt x="381" y="29030"/>
                  </a:cubicBezTo>
                  <a:cubicBezTo>
                    <a:pt x="381" y="29030"/>
                    <a:pt x="381" y="28998"/>
                    <a:pt x="317" y="28935"/>
                  </a:cubicBezTo>
                  <a:cubicBezTo>
                    <a:pt x="254" y="28713"/>
                    <a:pt x="286" y="28460"/>
                    <a:pt x="381" y="28238"/>
                  </a:cubicBezTo>
                  <a:close/>
                  <a:moveTo>
                    <a:pt x="18472" y="1"/>
                  </a:moveTo>
                  <a:cubicBezTo>
                    <a:pt x="18438" y="1"/>
                    <a:pt x="18404" y="7"/>
                    <a:pt x="18369" y="21"/>
                  </a:cubicBezTo>
                  <a:cubicBezTo>
                    <a:pt x="16025" y="1161"/>
                    <a:pt x="13650" y="2364"/>
                    <a:pt x="11338" y="3536"/>
                  </a:cubicBezTo>
                  <a:cubicBezTo>
                    <a:pt x="9058" y="4740"/>
                    <a:pt x="6588" y="5721"/>
                    <a:pt x="4434" y="7146"/>
                  </a:cubicBezTo>
                  <a:cubicBezTo>
                    <a:pt x="4413" y="7138"/>
                    <a:pt x="4391" y="7134"/>
                    <a:pt x="4369" y="7134"/>
                  </a:cubicBezTo>
                  <a:cubicBezTo>
                    <a:pt x="4230" y="7134"/>
                    <a:pt x="4103" y="7295"/>
                    <a:pt x="4213" y="7431"/>
                  </a:cubicBezTo>
                  <a:cubicBezTo>
                    <a:pt x="5194" y="8857"/>
                    <a:pt x="5068" y="10472"/>
                    <a:pt x="4244" y="11897"/>
                  </a:cubicBezTo>
                  <a:cubicBezTo>
                    <a:pt x="4086" y="11897"/>
                    <a:pt x="3959" y="12087"/>
                    <a:pt x="4054" y="12213"/>
                  </a:cubicBezTo>
                  <a:cubicBezTo>
                    <a:pt x="3801" y="12340"/>
                    <a:pt x="3674" y="12562"/>
                    <a:pt x="3643" y="12815"/>
                  </a:cubicBezTo>
                  <a:cubicBezTo>
                    <a:pt x="3579" y="12878"/>
                    <a:pt x="3579" y="13037"/>
                    <a:pt x="3674" y="13100"/>
                  </a:cubicBezTo>
                  <a:cubicBezTo>
                    <a:pt x="3896" y="13164"/>
                    <a:pt x="4054" y="13259"/>
                    <a:pt x="4213" y="13322"/>
                  </a:cubicBezTo>
                  <a:cubicBezTo>
                    <a:pt x="3326" y="13797"/>
                    <a:pt x="2471" y="14272"/>
                    <a:pt x="1616" y="14842"/>
                  </a:cubicBezTo>
                  <a:cubicBezTo>
                    <a:pt x="1553" y="14905"/>
                    <a:pt x="1521" y="14937"/>
                    <a:pt x="1553" y="15032"/>
                  </a:cubicBezTo>
                  <a:cubicBezTo>
                    <a:pt x="1458" y="15064"/>
                    <a:pt x="1426" y="15064"/>
                    <a:pt x="1426" y="15159"/>
                  </a:cubicBezTo>
                  <a:cubicBezTo>
                    <a:pt x="1363" y="15507"/>
                    <a:pt x="1426" y="15824"/>
                    <a:pt x="1584" y="16109"/>
                  </a:cubicBezTo>
                  <a:cubicBezTo>
                    <a:pt x="1458" y="16172"/>
                    <a:pt x="1458" y="16362"/>
                    <a:pt x="1616" y="16425"/>
                  </a:cubicBezTo>
                  <a:cubicBezTo>
                    <a:pt x="1901" y="16489"/>
                    <a:pt x="2186" y="16584"/>
                    <a:pt x="2408" y="16647"/>
                  </a:cubicBezTo>
                  <a:cubicBezTo>
                    <a:pt x="7696" y="18167"/>
                    <a:pt x="12700" y="20099"/>
                    <a:pt x="17735" y="22284"/>
                  </a:cubicBezTo>
                  <a:cubicBezTo>
                    <a:pt x="18369" y="24121"/>
                    <a:pt x="18464" y="25926"/>
                    <a:pt x="17577" y="27700"/>
                  </a:cubicBezTo>
                  <a:lnTo>
                    <a:pt x="17577" y="27731"/>
                  </a:lnTo>
                  <a:cubicBezTo>
                    <a:pt x="14885" y="26654"/>
                    <a:pt x="12162" y="25641"/>
                    <a:pt x="9501" y="24501"/>
                  </a:cubicBezTo>
                  <a:cubicBezTo>
                    <a:pt x="7095" y="23424"/>
                    <a:pt x="4751" y="22221"/>
                    <a:pt x="2376" y="21081"/>
                  </a:cubicBezTo>
                  <a:cubicBezTo>
                    <a:pt x="3294" y="19846"/>
                    <a:pt x="3326" y="18104"/>
                    <a:pt x="2503" y="16837"/>
                  </a:cubicBezTo>
                  <a:cubicBezTo>
                    <a:pt x="2471" y="16805"/>
                    <a:pt x="2439" y="16774"/>
                    <a:pt x="2376" y="16774"/>
                  </a:cubicBezTo>
                  <a:cubicBezTo>
                    <a:pt x="2362" y="16771"/>
                    <a:pt x="2348" y="16770"/>
                    <a:pt x="2335" y="16770"/>
                  </a:cubicBezTo>
                  <a:cubicBezTo>
                    <a:pt x="2192" y="16770"/>
                    <a:pt x="2067" y="16914"/>
                    <a:pt x="2154" y="17059"/>
                  </a:cubicBezTo>
                  <a:cubicBezTo>
                    <a:pt x="2851" y="18326"/>
                    <a:pt x="2819" y="19687"/>
                    <a:pt x="2154" y="20954"/>
                  </a:cubicBezTo>
                  <a:cubicBezTo>
                    <a:pt x="2091" y="20954"/>
                    <a:pt x="2091" y="20922"/>
                    <a:pt x="2059" y="20922"/>
                  </a:cubicBezTo>
                  <a:cubicBezTo>
                    <a:pt x="2038" y="20914"/>
                    <a:pt x="2016" y="20910"/>
                    <a:pt x="1995" y="20910"/>
                  </a:cubicBezTo>
                  <a:cubicBezTo>
                    <a:pt x="1863" y="20910"/>
                    <a:pt x="1760" y="21066"/>
                    <a:pt x="1869" y="21176"/>
                  </a:cubicBezTo>
                  <a:cubicBezTo>
                    <a:pt x="1869" y="21429"/>
                    <a:pt x="1838" y="21682"/>
                    <a:pt x="1711" y="21904"/>
                  </a:cubicBezTo>
                  <a:cubicBezTo>
                    <a:pt x="1687" y="22000"/>
                    <a:pt x="1772" y="22096"/>
                    <a:pt x="1842" y="22096"/>
                  </a:cubicBezTo>
                  <a:cubicBezTo>
                    <a:pt x="1850" y="22096"/>
                    <a:pt x="1859" y="22094"/>
                    <a:pt x="1866" y="22091"/>
                  </a:cubicBezTo>
                  <a:lnTo>
                    <a:pt x="1866" y="22091"/>
                  </a:lnTo>
                  <a:cubicBezTo>
                    <a:pt x="1775" y="22177"/>
                    <a:pt x="1787" y="22262"/>
                    <a:pt x="1901" y="22347"/>
                  </a:cubicBezTo>
                  <a:cubicBezTo>
                    <a:pt x="2661" y="22728"/>
                    <a:pt x="3421" y="23108"/>
                    <a:pt x="4149" y="23488"/>
                  </a:cubicBezTo>
                  <a:cubicBezTo>
                    <a:pt x="2661" y="24691"/>
                    <a:pt x="1267" y="26211"/>
                    <a:pt x="96" y="27731"/>
                  </a:cubicBezTo>
                  <a:cubicBezTo>
                    <a:pt x="1" y="27858"/>
                    <a:pt x="96" y="27953"/>
                    <a:pt x="159" y="28016"/>
                  </a:cubicBezTo>
                  <a:cubicBezTo>
                    <a:pt x="127" y="28080"/>
                    <a:pt x="127" y="28175"/>
                    <a:pt x="222" y="28238"/>
                  </a:cubicBezTo>
                  <a:cubicBezTo>
                    <a:pt x="96" y="28523"/>
                    <a:pt x="64" y="28745"/>
                    <a:pt x="64" y="29030"/>
                  </a:cubicBezTo>
                  <a:cubicBezTo>
                    <a:pt x="64" y="29125"/>
                    <a:pt x="127" y="29156"/>
                    <a:pt x="222" y="29156"/>
                  </a:cubicBezTo>
                  <a:cubicBezTo>
                    <a:pt x="127" y="29251"/>
                    <a:pt x="159" y="29346"/>
                    <a:pt x="286" y="29410"/>
                  </a:cubicBezTo>
                  <a:cubicBezTo>
                    <a:pt x="697" y="29473"/>
                    <a:pt x="1046" y="29600"/>
                    <a:pt x="1426" y="29726"/>
                  </a:cubicBezTo>
                  <a:lnTo>
                    <a:pt x="1426" y="29758"/>
                  </a:lnTo>
                  <a:cubicBezTo>
                    <a:pt x="1869" y="30898"/>
                    <a:pt x="1584" y="32165"/>
                    <a:pt x="381" y="32640"/>
                  </a:cubicBezTo>
                  <a:cubicBezTo>
                    <a:pt x="317" y="32640"/>
                    <a:pt x="286" y="32672"/>
                    <a:pt x="286" y="32735"/>
                  </a:cubicBezTo>
                  <a:cubicBezTo>
                    <a:pt x="249" y="32707"/>
                    <a:pt x="214" y="32696"/>
                    <a:pt x="183" y="32696"/>
                  </a:cubicBezTo>
                  <a:cubicBezTo>
                    <a:pt x="109" y="32696"/>
                    <a:pt x="55" y="32763"/>
                    <a:pt x="32" y="32830"/>
                  </a:cubicBezTo>
                  <a:cubicBezTo>
                    <a:pt x="32" y="32957"/>
                    <a:pt x="159" y="33083"/>
                    <a:pt x="191" y="33210"/>
                  </a:cubicBezTo>
                  <a:cubicBezTo>
                    <a:pt x="254" y="33273"/>
                    <a:pt x="317" y="33400"/>
                    <a:pt x="349" y="33463"/>
                  </a:cubicBezTo>
                  <a:cubicBezTo>
                    <a:pt x="286" y="33558"/>
                    <a:pt x="286" y="33748"/>
                    <a:pt x="444" y="33780"/>
                  </a:cubicBezTo>
                  <a:cubicBezTo>
                    <a:pt x="3833" y="34888"/>
                    <a:pt x="7285" y="35807"/>
                    <a:pt x="10737" y="36725"/>
                  </a:cubicBezTo>
                  <a:cubicBezTo>
                    <a:pt x="14188" y="37644"/>
                    <a:pt x="17672" y="38594"/>
                    <a:pt x="21156" y="39164"/>
                  </a:cubicBezTo>
                  <a:cubicBezTo>
                    <a:pt x="21219" y="39164"/>
                    <a:pt x="21219" y="39164"/>
                    <a:pt x="21251" y="39132"/>
                  </a:cubicBezTo>
                  <a:cubicBezTo>
                    <a:pt x="21290" y="39210"/>
                    <a:pt x="21365" y="39264"/>
                    <a:pt x="21440" y="39264"/>
                  </a:cubicBezTo>
                  <a:cubicBezTo>
                    <a:pt x="21486" y="39264"/>
                    <a:pt x="21531" y="39244"/>
                    <a:pt x="21567" y="39195"/>
                  </a:cubicBezTo>
                  <a:cubicBezTo>
                    <a:pt x="21608" y="39257"/>
                    <a:pt x="21649" y="39292"/>
                    <a:pt x="21699" y="39292"/>
                  </a:cubicBezTo>
                  <a:cubicBezTo>
                    <a:pt x="21726" y="39292"/>
                    <a:pt x="21755" y="39281"/>
                    <a:pt x="21789" y="39259"/>
                  </a:cubicBezTo>
                  <a:cubicBezTo>
                    <a:pt x="28123" y="32703"/>
                    <a:pt x="33887" y="25388"/>
                    <a:pt x="39365" y="18104"/>
                  </a:cubicBezTo>
                  <a:cubicBezTo>
                    <a:pt x="39429" y="17977"/>
                    <a:pt x="39365" y="17882"/>
                    <a:pt x="39270" y="17787"/>
                  </a:cubicBezTo>
                  <a:cubicBezTo>
                    <a:pt x="39524" y="17154"/>
                    <a:pt x="39239" y="16362"/>
                    <a:pt x="38637" y="16045"/>
                  </a:cubicBezTo>
                  <a:cubicBezTo>
                    <a:pt x="39302" y="15539"/>
                    <a:pt x="39999" y="15064"/>
                    <a:pt x="40664" y="14557"/>
                  </a:cubicBezTo>
                  <a:cubicBezTo>
                    <a:pt x="40695" y="14494"/>
                    <a:pt x="40727" y="14462"/>
                    <a:pt x="40727" y="14430"/>
                  </a:cubicBezTo>
                  <a:cubicBezTo>
                    <a:pt x="41424" y="12182"/>
                    <a:pt x="40790" y="9490"/>
                    <a:pt x="38985" y="7843"/>
                  </a:cubicBezTo>
                  <a:lnTo>
                    <a:pt x="38890" y="7843"/>
                  </a:lnTo>
                  <a:cubicBezTo>
                    <a:pt x="38352" y="7431"/>
                    <a:pt x="37529" y="7273"/>
                    <a:pt x="36864" y="7178"/>
                  </a:cubicBezTo>
                  <a:cubicBezTo>
                    <a:pt x="36103" y="5880"/>
                    <a:pt x="34647" y="5278"/>
                    <a:pt x="33285" y="4740"/>
                  </a:cubicBezTo>
                  <a:cubicBezTo>
                    <a:pt x="28693" y="2808"/>
                    <a:pt x="23689" y="876"/>
                    <a:pt x="18717" y="179"/>
                  </a:cubicBezTo>
                  <a:cubicBezTo>
                    <a:pt x="18692" y="80"/>
                    <a:pt x="18590" y="1"/>
                    <a:pt x="18472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9;p51">
              <a:extLst>
                <a:ext uri="{FF2B5EF4-FFF2-40B4-BE49-F238E27FC236}">
                  <a16:creationId xmlns:a16="http://schemas.microsoft.com/office/drawing/2014/main" id="{82BDCB36-BF76-419A-8A04-C0703EA6072E}"/>
                </a:ext>
              </a:extLst>
            </p:cNvPr>
            <p:cNvSpPr/>
            <p:nvPr/>
          </p:nvSpPr>
          <p:spPr>
            <a:xfrm>
              <a:off x="786525" y="3798176"/>
              <a:ext cx="555078" cy="411817"/>
            </a:xfrm>
            <a:custGeom>
              <a:avLst/>
              <a:gdLst/>
              <a:ahLst/>
              <a:cxnLst/>
              <a:rect l="l" t="t" r="r" b="b"/>
              <a:pathLst>
                <a:path w="17672" h="13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91"/>
                    <a:pt x="32" y="381"/>
                    <a:pt x="95" y="571"/>
                  </a:cubicBezTo>
                  <a:lnTo>
                    <a:pt x="95" y="666"/>
                  </a:lnTo>
                  <a:cubicBezTo>
                    <a:pt x="5637" y="2154"/>
                    <a:pt x="11116" y="4118"/>
                    <a:pt x="16246" y="6714"/>
                  </a:cubicBezTo>
                  <a:cubicBezTo>
                    <a:pt x="16341" y="6778"/>
                    <a:pt x="16341" y="6841"/>
                    <a:pt x="16246" y="6873"/>
                  </a:cubicBezTo>
                  <a:cubicBezTo>
                    <a:pt x="17196" y="8615"/>
                    <a:pt x="17038" y="10705"/>
                    <a:pt x="16183" y="12415"/>
                  </a:cubicBezTo>
                  <a:cubicBezTo>
                    <a:pt x="16151" y="12510"/>
                    <a:pt x="16056" y="12510"/>
                    <a:pt x="16025" y="12510"/>
                  </a:cubicBezTo>
                  <a:cubicBezTo>
                    <a:pt x="16002" y="12532"/>
                    <a:pt x="15964" y="12555"/>
                    <a:pt x="15932" y="12555"/>
                  </a:cubicBezTo>
                  <a:cubicBezTo>
                    <a:pt x="15919" y="12555"/>
                    <a:pt x="15907" y="12551"/>
                    <a:pt x="15898" y="12542"/>
                  </a:cubicBezTo>
                  <a:cubicBezTo>
                    <a:pt x="10641" y="10958"/>
                    <a:pt x="5257" y="8615"/>
                    <a:pt x="475" y="5891"/>
                  </a:cubicBezTo>
                  <a:cubicBezTo>
                    <a:pt x="475" y="6113"/>
                    <a:pt x="412" y="6398"/>
                    <a:pt x="317" y="6588"/>
                  </a:cubicBezTo>
                  <a:lnTo>
                    <a:pt x="254" y="6651"/>
                  </a:lnTo>
                  <a:cubicBezTo>
                    <a:pt x="285" y="6619"/>
                    <a:pt x="317" y="6604"/>
                    <a:pt x="353" y="6604"/>
                  </a:cubicBezTo>
                  <a:cubicBezTo>
                    <a:pt x="388" y="6604"/>
                    <a:pt x="428" y="6619"/>
                    <a:pt x="475" y="6651"/>
                  </a:cubicBezTo>
                  <a:cubicBezTo>
                    <a:pt x="2914" y="7886"/>
                    <a:pt x="5384" y="9153"/>
                    <a:pt x="7886" y="10261"/>
                  </a:cubicBezTo>
                  <a:cubicBezTo>
                    <a:pt x="9184" y="10831"/>
                    <a:pt x="10514" y="11401"/>
                    <a:pt x="11876" y="11908"/>
                  </a:cubicBezTo>
                  <a:cubicBezTo>
                    <a:pt x="12968" y="12308"/>
                    <a:pt x="14509" y="13111"/>
                    <a:pt x="15818" y="13111"/>
                  </a:cubicBezTo>
                  <a:cubicBezTo>
                    <a:pt x="16066" y="13111"/>
                    <a:pt x="16305" y="13082"/>
                    <a:pt x="16531" y="13017"/>
                  </a:cubicBezTo>
                  <a:lnTo>
                    <a:pt x="16531" y="12890"/>
                  </a:lnTo>
                  <a:cubicBezTo>
                    <a:pt x="17672" y="10610"/>
                    <a:pt x="17672" y="8361"/>
                    <a:pt x="16595" y="6049"/>
                  </a:cubicBezTo>
                  <a:lnTo>
                    <a:pt x="16595" y="6018"/>
                  </a:lnTo>
                  <a:cubicBezTo>
                    <a:pt x="11084" y="4023"/>
                    <a:pt x="5732" y="1806"/>
                    <a:pt x="95" y="64"/>
                  </a:cubicBezTo>
                  <a:cubicBezTo>
                    <a:pt x="32" y="32"/>
                    <a:pt x="0" y="3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30;p51">
              <a:extLst>
                <a:ext uri="{FF2B5EF4-FFF2-40B4-BE49-F238E27FC236}">
                  <a16:creationId xmlns:a16="http://schemas.microsoft.com/office/drawing/2014/main" id="{1BDB8054-BF81-41F3-A279-F6FDA0C3B539}"/>
                </a:ext>
              </a:extLst>
            </p:cNvPr>
            <p:cNvSpPr/>
            <p:nvPr/>
          </p:nvSpPr>
          <p:spPr>
            <a:xfrm>
              <a:off x="753702" y="4252773"/>
              <a:ext cx="620724" cy="252693"/>
            </a:xfrm>
            <a:custGeom>
              <a:avLst/>
              <a:gdLst/>
              <a:ahLst/>
              <a:cxnLst/>
              <a:rect l="l" t="t" r="r" b="b"/>
              <a:pathLst>
                <a:path w="19762" h="8045" extrusionOk="0">
                  <a:moveTo>
                    <a:pt x="3108" y="1074"/>
                  </a:moveTo>
                  <a:cubicBezTo>
                    <a:pt x="3116" y="1074"/>
                    <a:pt x="3126" y="1075"/>
                    <a:pt x="3135" y="1077"/>
                  </a:cubicBezTo>
                  <a:cubicBezTo>
                    <a:pt x="4180" y="1330"/>
                    <a:pt x="5194" y="1584"/>
                    <a:pt x="6239" y="1900"/>
                  </a:cubicBezTo>
                  <a:cubicBezTo>
                    <a:pt x="6271" y="1964"/>
                    <a:pt x="6271" y="2027"/>
                    <a:pt x="6176" y="2027"/>
                  </a:cubicBezTo>
                  <a:cubicBezTo>
                    <a:pt x="5162" y="1837"/>
                    <a:pt x="4117" y="1552"/>
                    <a:pt x="3104" y="1235"/>
                  </a:cubicBezTo>
                  <a:cubicBezTo>
                    <a:pt x="2987" y="1235"/>
                    <a:pt x="3005" y="1074"/>
                    <a:pt x="3108" y="1074"/>
                  </a:cubicBezTo>
                  <a:close/>
                  <a:moveTo>
                    <a:pt x="2821" y="1707"/>
                  </a:moveTo>
                  <a:cubicBezTo>
                    <a:pt x="2830" y="1707"/>
                    <a:pt x="2840" y="1708"/>
                    <a:pt x="2850" y="1710"/>
                  </a:cubicBezTo>
                  <a:cubicBezTo>
                    <a:pt x="7379" y="2946"/>
                    <a:pt x="11939" y="3959"/>
                    <a:pt x="16436" y="5131"/>
                  </a:cubicBezTo>
                  <a:cubicBezTo>
                    <a:pt x="16468" y="5162"/>
                    <a:pt x="16468" y="5226"/>
                    <a:pt x="16405" y="5226"/>
                  </a:cubicBezTo>
                  <a:cubicBezTo>
                    <a:pt x="11813" y="4339"/>
                    <a:pt x="7284" y="3167"/>
                    <a:pt x="2787" y="1964"/>
                  </a:cubicBezTo>
                  <a:cubicBezTo>
                    <a:pt x="2669" y="1905"/>
                    <a:pt x="2688" y="1707"/>
                    <a:pt x="2821" y="1707"/>
                  </a:cubicBezTo>
                  <a:close/>
                  <a:moveTo>
                    <a:pt x="2259" y="2586"/>
                  </a:moveTo>
                  <a:cubicBezTo>
                    <a:pt x="2275" y="2586"/>
                    <a:pt x="2293" y="2589"/>
                    <a:pt x="2312" y="2597"/>
                  </a:cubicBezTo>
                  <a:cubicBezTo>
                    <a:pt x="6461" y="3801"/>
                    <a:pt x="10609" y="4909"/>
                    <a:pt x="14821" y="6081"/>
                  </a:cubicBezTo>
                  <a:cubicBezTo>
                    <a:pt x="14853" y="6081"/>
                    <a:pt x="14853" y="6144"/>
                    <a:pt x="14790" y="6144"/>
                  </a:cubicBezTo>
                  <a:cubicBezTo>
                    <a:pt x="10546" y="5194"/>
                    <a:pt x="6397" y="4022"/>
                    <a:pt x="2280" y="2819"/>
                  </a:cubicBezTo>
                  <a:cubicBezTo>
                    <a:pt x="2141" y="2763"/>
                    <a:pt x="2149" y="2586"/>
                    <a:pt x="2259" y="2586"/>
                  </a:cubicBezTo>
                  <a:close/>
                  <a:moveTo>
                    <a:pt x="1204" y="0"/>
                  </a:moveTo>
                  <a:cubicBezTo>
                    <a:pt x="1742" y="1077"/>
                    <a:pt x="1077" y="2502"/>
                    <a:pt x="0" y="2946"/>
                  </a:cubicBezTo>
                  <a:cubicBezTo>
                    <a:pt x="6461" y="4371"/>
                    <a:pt x="12921" y="5986"/>
                    <a:pt x="19255" y="7981"/>
                  </a:cubicBezTo>
                  <a:cubicBezTo>
                    <a:pt x="19287" y="7981"/>
                    <a:pt x="19318" y="8013"/>
                    <a:pt x="19318" y="8044"/>
                  </a:cubicBezTo>
                  <a:cubicBezTo>
                    <a:pt x="19762" y="6746"/>
                    <a:pt x="19698" y="5606"/>
                    <a:pt x="19160" y="4371"/>
                  </a:cubicBezTo>
                  <a:lnTo>
                    <a:pt x="19065" y="4371"/>
                  </a:lnTo>
                  <a:cubicBezTo>
                    <a:pt x="19128" y="4402"/>
                    <a:pt x="19097" y="4529"/>
                    <a:pt x="19002" y="4529"/>
                  </a:cubicBezTo>
                  <a:cubicBezTo>
                    <a:pt x="13079" y="3009"/>
                    <a:pt x="7062" y="1710"/>
                    <a:pt x="1204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31;p51">
              <a:extLst>
                <a:ext uri="{FF2B5EF4-FFF2-40B4-BE49-F238E27FC236}">
                  <a16:creationId xmlns:a16="http://schemas.microsoft.com/office/drawing/2014/main" id="{23A2CC0C-1DFE-4632-B77E-33B9C45481E8}"/>
                </a:ext>
              </a:extLst>
            </p:cNvPr>
            <p:cNvSpPr/>
            <p:nvPr/>
          </p:nvSpPr>
          <p:spPr>
            <a:xfrm>
              <a:off x="808386" y="3837972"/>
              <a:ext cx="505355" cy="347175"/>
            </a:xfrm>
            <a:custGeom>
              <a:avLst/>
              <a:gdLst/>
              <a:ahLst/>
              <a:cxnLst/>
              <a:rect l="l" t="t" r="r" b="b"/>
              <a:pathLst>
                <a:path w="16089" h="11053" extrusionOk="0">
                  <a:moveTo>
                    <a:pt x="2134" y="1731"/>
                  </a:moveTo>
                  <a:cubicBezTo>
                    <a:pt x="2149" y="1731"/>
                    <a:pt x="2167" y="1734"/>
                    <a:pt x="2186" y="1742"/>
                  </a:cubicBezTo>
                  <a:cubicBezTo>
                    <a:pt x="6018" y="3231"/>
                    <a:pt x="9882" y="4656"/>
                    <a:pt x="13682" y="6239"/>
                  </a:cubicBezTo>
                  <a:cubicBezTo>
                    <a:pt x="13709" y="6294"/>
                    <a:pt x="13713" y="6372"/>
                    <a:pt x="13652" y="6372"/>
                  </a:cubicBezTo>
                  <a:cubicBezTo>
                    <a:pt x="13643" y="6372"/>
                    <a:pt x="13632" y="6370"/>
                    <a:pt x="13619" y="6366"/>
                  </a:cubicBezTo>
                  <a:cubicBezTo>
                    <a:pt x="9755" y="4972"/>
                    <a:pt x="5923" y="3484"/>
                    <a:pt x="2123" y="1964"/>
                  </a:cubicBezTo>
                  <a:cubicBezTo>
                    <a:pt x="2012" y="1908"/>
                    <a:pt x="2022" y="1731"/>
                    <a:pt x="2134" y="1731"/>
                  </a:cubicBezTo>
                  <a:close/>
                  <a:moveTo>
                    <a:pt x="1509" y="2649"/>
                  </a:moveTo>
                  <a:cubicBezTo>
                    <a:pt x="1522" y="2649"/>
                    <a:pt x="1537" y="2653"/>
                    <a:pt x="1553" y="2661"/>
                  </a:cubicBezTo>
                  <a:cubicBezTo>
                    <a:pt x="5670" y="4307"/>
                    <a:pt x="9882" y="5828"/>
                    <a:pt x="14094" y="7189"/>
                  </a:cubicBezTo>
                  <a:cubicBezTo>
                    <a:pt x="14157" y="7253"/>
                    <a:pt x="14157" y="7316"/>
                    <a:pt x="14062" y="7316"/>
                  </a:cubicBezTo>
                  <a:cubicBezTo>
                    <a:pt x="9818" y="6018"/>
                    <a:pt x="5638" y="4561"/>
                    <a:pt x="1521" y="2851"/>
                  </a:cubicBezTo>
                  <a:cubicBezTo>
                    <a:pt x="1382" y="2823"/>
                    <a:pt x="1414" y="2649"/>
                    <a:pt x="1509" y="2649"/>
                  </a:cubicBezTo>
                  <a:close/>
                  <a:moveTo>
                    <a:pt x="758" y="3758"/>
                  </a:moveTo>
                  <a:cubicBezTo>
                    <a:pt x="769" y="3758"/>
                    <a:pt x="781" y="3761"/>
                    <a:pt x="793" y="3769"/>
                  </a:cubicBezTo>
                  <a:cubicBezTo>
                    <a:pt x="4435" y="5194"/>
                    <a:pt x="8077" y="6556"/>
                    <a:pt x="11687" y="8076"/>
                  </a:cubicBezTo>
                  <a:cubicBezTo>
                    <a:pt x="11718" y="8076"/>
                    <a:pt x="11718" y="8108"/>
                    <a:pt x="11687" y="8108"/>
                  </a:cubicBezTo>
                  <a:cubicBezTo>
                    <a:pt x="8013" y="6809"/>
                    <a:pt x="4403" y="5384"/>
                    <a:pt x="761" y="3959"/>
                  </a:cubicBezTo>
                  <a:cubicBezTo>
                    <a:pt x="622" y="3931"/>
                    <a:pt x="678" y="3758"/>
                    <a:pt x="758" y="3758"/>
                  </a:cubicBezTo>
                  <a:close/>
                  <a:moveTo>
                    <a:pt x="64" y="0"/>
                  </a:moveTo>
                  <a:lnTo>
                    <a:pt x="1" y="64"/>
                  </a:lnTo>
                  <a:cubicBezTo>
                    <a:pt x="64" y="64"/>
                    <a:pt x="96" y="95"/>
                    <a:pt x="128" y="159"/>
                  </a:cubicBezTo>
                  <a:cubicBezTo>
                    <a:pt x="919" y="1426"/>
                    <a:pt x="919" y="3167"/>
                    <a:pt x="1" y="4402"/>
                  </a:cubicBezTo>
                  <a:cubicBezTo>
                    <a:pt x="2376" y="5542"/>
                    <a:pt x="4720" y="6714"/>
                    <a:pt x="7126" y="7791"/>
                  </a:cubicBezTo>
                  <a:cubicBezTo>
                    <a:pt x="9787" y="8994"/>
                    <a:pt x="12510" y="9976"/>
                    <a:pt x="15202" y="11053"/>
                  </a:cubicBezTo>
                  <a:lnTo>
                    <a:pt x="15202" y="10990"/>
                  </a:lnTo>
                  <a:cubicBezTo>
                    <a:pt x="16089" y="9216"/>
                    <a:pt x="15994" y="7411"/>
                    <a:pt x="15360" y="5574"/>
                  </a:cubicBezTo>
                  <a:cubicBezTo>
                    <a:pt x="10357" y="3389"/>
                    <a:pt x="5290" y="1457"/>
                    <a:pt x="64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32;p51">
              <a:extLst>
                <a:ext uri="{FF2B5EF4-FFF2-40B4-BE49-F238E27FC236}">
                  <a16:creationId xmlns:a16="http://schemas.microsoft.com/office/drawing/2014/main" id="{A48AF32C-045D-4995-9347-BBD473F329EC}"/>
                </a:ext>
              </a:extLst>
            </p:cNvPr>
            <p:cNvSpPr/>
            <p:nvPr/>
          </p:nvSpPr>
          <p:spPr>
            <a:xfrm>
              <a:off x="818720" y="4332240"/>
              <a:ext cx="401514" cy="113547"/>
            </a:xfrm>
            <a:custGeom>
              <a:avLst/>
              <a:gdLst/>
              <a:ahLst/>
              <a:cxnLst/>
              <a:rect l="l" t="t" r="r" b="b"/>
              <a:pathLst>
                <a:path w="12783" h="3615" extrusionOk="0">
                  <a:moveTo>
                    <a:pt x="176" y="0"/>
                  </a:moveTo>
                  <a:cubicBezTo>
                    <a:pt x="44" y="0"/>
                    <a:pt x="1" y="169"/>
                    <a:pt x="147" y="257"/>
                  </a:cubicBezTo>
                  <a:cubicBezTo>
                    <a:pt x="4327" y="1492"/>
                    <a:pt x="8476" y="2664"/>
                    <a:pt x="12720" y="3614"/>
                  </a:cubicBezTo>
                  <a:cubicBezTo>
                    <a:pt x="12783" y="3614"/>
                    <a:pt x="12783" y="3551"/>
                    <a:pt x="12751" y="3551"/>
                  </a:cubicBezTo>
                  <a:cubicBezTo>
                    <a:pt x="8539" y="2379"/>
                    <a:pt x="4359" y="1271"/>
                    <a:pt x="210" y="4"/>
                  </a:cubicBezTo>
                  <a:cubicBezTo>
                    <a:pt x="198" y="1"/>
                    <a:pt x="18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33;p51">
              <a:extLst>
                <a:ext uri="{FF2B5EF4-FFF2-40B4-BE49-F238E27FC236}">
                  <a16:creationId xmlns:a16="http://schemas.microsoft.com/office/drawing/2014/main" id="{6619FCE4-BE39-4D0D-84E6-3203E28ADE80}"/>
                </a:ext>
              </a:extLst>
            </p:cNvPr>
            <p:cNvSpPr/>
            <p:nvPr/>
          </p:nvSpPr>
          <p:spPr>
            <a:xfrm>
              <a:off x="827923" y="3955980"/>
              <a:ext cx="350536" cy="136665"/>
            </a:xfrm>
            <a:custGeom>
              <a:avLst/>
              <a:gdLst/>
              <a:ahLst/>
              <a:cxnLst/>
              <a:rect l="l" t="t" r="r" b="b"/>
              <a:pathLst>
                <a:path w="11160" h="4351" extrusionOk="0">
                  <a:moveTo>
                    <a:pt x="136" y="1"/>
                  </a:moveTo>
                  <a:cubicBezTo>
                    <a:pt x="56" y="1"/>
                    <a:pt x="0" y="174"/>
                    <a:pt x="139" y="202"/>
                  </a:cubicBezTo>
                  <a:cubicBezTo>
                    <a:pt x="3781" y="1627"/>
                    <a:pt x="7423" y="3052"/>
                    <a:pt x="11096" y="4351"/>
                  </a:cubicBezTo>
                  <a:cubicBezTo>
                    <a:pt x="11160" y="4351"/>
                    <a:pt x="11160" y="4319"/>
                    <a:pt x="11096" y="4319"/>
                  </a:cubicBezTo>
                  <a:cubicBezTo>
                    <a:pt x="7455" y="2799"/>
                    <a:pt x="3813" y="1437"/>
                    <a:pt x="171" y="12"/>
                  </a:cubicBezTo>
                  <a:cubicBezTo>
                    <a:pt x="159" y="4"/>
                    <a:pt x="147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34;p51">
              <a:extLst>
                <a:ext uri="{FF2B5EF4-FFF2-40B4-BE49-F238E27FC236}">
                  <a16:creationId xmlns:a16="http://schemas.microsoft.com/office/drawing/2014/main" id="{E2AF65BA-093A-4495-93FC-565473A4B5DA}"/>
                </a:ext>
              </a:extLst>
            </p:cNvPr>
            <p:cNvSpPr/>
            <p:nvPr/>
          </p:nvSpPr>
          <p:spPr>
            <a:xfrm>
              <a:off x="837503" y="4306390"/>
              <a:ext cx="433458" cy="110532"/>
            </a:xfrm>
            <a:custGeom>
              <a:avLst/>
              <a:gdLst/>
              <a:ahLst/>
              <a:cxnLst/>
              <a:rect l="l" t="t" r="r" b="b"/>
              <a:pathLst>
                <a:path w="13800" h="3519" extrusionOk="0">
                  <a:moveTo>
                    <a:pt x="153" y="0"/>
                  </a:moveTo>
                  <a:cubicBezTo>
                    <a:pt x="20" y="0"/>
                    <a:pt x="1" y="198"/>
                    <a:pt x="119" y="257"/>
                  </a:cubicBezTo>
                  <a:cubicBezTo>
                    <a:pt x="4616" y="1429"/>
                    <a:pt x="9145" y="2632"/>
                    <a:pt x="13737" y="3519"/>
                  </a:cubicBezTo>
                  <a:cubicBezTo>
                    <a:pt x="13800" y="3519"/>
                    <a:pt x="13800" y="3455"/>
                    <a:pt x="13768" y="3424"/>
                  </a:cubicBezTo>
                  <a:cubicBezTo>
                    <a:pt x="9208" y="2252"/>
                    <a:pt x="4711" y="1239"/>
                    <a:pt x="182" y="3"/>
                  </a:cubicBezTo>
                  <a:cubicBezTo>
                    <a:pt x="172" y="1"/>
                    <a:pt x="162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35;p51">
              <a:extLst>
                <a:ext uri="{FF2B5EF4-FFF2-40B4-BE49-F238E27FC236}">
                  <a16:creationId xmlns:a16="http://schemas.microsoft.com/office/drawing/2014/main" id="{38B5F24F-59A4-4ADA-BC84-DA2186E76CD4}"/>
                </a:ext>
              </a:extLst>
            </p:cNvPr>
            <p:cNvSpPr/>
            <p:nvPr/>
          </p:nvSpPr>
          <p:spPr>
            <a:xfrm>
              <a:off x="847492" y="4287481"/>
              <a:ext cx="103182" cy="28991"/>
            </a:xfrm>
            <a:custGeom>
              <a:avLst/>
              <a:gdLst/>
              <a:ahLst/>
              <a:cxnLst/>
              <a:rect l="l" t="t" r="r" b="b"/>
              <a:pathLst>
                <a:path w="3285" h="923" extrusionOk="0">
                  <a:moveTo>
                    <a:pt x="122" y="0"/>
                  </a:moveTo>
                  <a:cubicBezTo>
                    <a:pt x="19" y="0"/>
                    <a:pt x="1" y="162"/>
                    <a:pt x="118" y="162"/>
                  </a:cubicBezTo>
                  <a:cubicBezTo>
                    <a:pt x="1131" y="447"/>
                    <a:pt x="2176" y="732"/>
                    <a:pt x="3190" y="922"/>
                  </a:cubicBezTo>
                  <a:cubicBezTo>
                    <a:pt x="3285" y="922"/>
                    <a:pt x="3285" y="859"/>
                    <a:pt x="3253" y="795"/>
                  </a:cubicBezTo>
                  <a:cubicBezTo>
                    <a:pt x="2208" y="542"/>
                    <a:pt x="1194" y="225"/>
                    <a:pt x="149" y="4"/>
                  </a:cubicBezTo>
                  <a:cubicBezTo>
                    <a:pt x="140" y="1"/>
                    <a:pt x="130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1">
              <a:extLst>
                <a:ext uri="{FF2B5EF4-FFF2-40B4-BE49-F238E27FC236}">
                  <a16:creationId xmlns:a16="http://schemas.microsoft.com/office/drawing/2014/main" id="{4298A6D8-6F23-49EF-AA2E-7118DD131DF4}"/>
                </a:ext>
              </a:extLst>
            </p:cNvPr>
            <p:cNvSpPr/>
            <p:nvPr/>
          </p:nvSpPr>
          <p:spPr>
            <a:xfrm>
              <a:off x="851795" y="3922151"/>
              <a:ext cx="402268" cy="145617"/>
            </a:xfrm>
            <a:custGeom>
              <a:avLst/>
              <a:gdLst/>
              <a:ahLst/>
              <a:cxnLst/>
              <a:rect l="l" t="t" r="r" b="b"/>
              <a:pathLst>
                <a:path w="12807" h="4636" extrusionOk="0">
                  <a:moveTo>
                    <a:pt x="127" y="1"/>
                  </a:moveTo>
                  <a:cubicBezTo>
                    <a:pt x="32" y="1"/>
                    <a:pt x="0" y="175"/>
                    <a:pt x="139" y="202"/>
                  </a:cubicBezTo>
                  <a:cubicBezTo>
                    <a:pt x="4256" y="1817"/>
                    <a:pt x="8436" y="3338"/>
                    <a:pt x="12712" y="4636"/>
                  </a:cubicBezTo>
                  <a:cubicBezTo>
                    <a:pt x="12807" y="4636"/>
                    <a:pt x="12807" y="4541"/>
                    <a:pt x="12775" y="4509"/>
                  </a:cubicBezTo>
                  <a:cubicBezTo>
                    <a:pt x="8500" y="3148"/>
                    <a:pt x="4288" y="1659"/>
                    <a:pt x="171" y="12"/>
                  </a:cubicBezTo>
                  <a:cubicBezTo>
                    <a:pt x="155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37;p51">
              <a:extLst>
                <a:ext uri="{FF2B5EF4-FFF2-40B4-BE49-F238E27FC236}">
                  <a16:creationId xmlns:a16="http://schemas.microsoft.com/office/drawing/2014/main" id="{864051D8-A0E6-4893-8ED7-0B06D804167A}"/>
                </a:ext>
              </a:extLst>
            </p:cNvPr>
            <p:cNvSpPr/>
            <p:nvPr/>
          </p:nvSpPr>
          <p:spPr>
            <a:xfrm>
              <a:off x="792493" y="3737492"/>
              <a:ext cx="595848" cy="240758"/>
            </a:xfrm>
            <a:custGeom>
              <a:avLst/>
              <a:gdLst/>
              <a:ahLst/>
              <a:cxnLst/>
              <a:rect l="l" t="t" r="r" b="b"/>
              <a:pathLst>
                <a:path w="18970" h="7665" extrusionOk="0">
                  <a:moveTo>
                    <a:pt x="2941" y="1083"/>
                  </a:moveTo>
                  <a:cubicBezTo>
                    <a:pt x="2962" y="1083"/>
                    <a:pt x="2985" y="1091"/>
                    <a:pt x="3009" y="1109"/>
                  </a:cubicBezTo>
                  <a:cubicBezTo>
                    <a:pt x="3420" y="1331"/>
                    <a:pt x="3769" y="1616"/>
                    <a:pt x="4149" y="1901"/>
                  </a:cubicBezTo>
                  <a:cubicBezTo>
                    <a:pt x="4255" y="1954"/>
                    <a:pt x="4183" y="2074"/>
                    <a:pt x="4120" y="2074"/>
                  </a:cubicBezTo>
                  <a:cubicBezTo>
                    <a:pt x="4108" y="2074"/>
                    <a:pt x="4096" y="2070"/>
                    <a:pt x="4086" y="2059"/>
                  </a:cubicBezTo>
                  <a:cubicBezTo>
                    <a:pt x="3674" y="1806"/>
                    <a:pt x="3262" y="1584"/>
                    <a:pt x="2882" y="1299"/>
                  </a:cubicBezTo>
                  <a:cubicBezTo>
                    <a:pt x="2805" y="1222"/>
                    <a:pt x="2853" y="1083"/>
                    <a:pt x="2941" y="1083"/>
                  </a:cubicBezTo>
                  <a:close/>
                  <a:moveTo>
                    <a:pt x="2629" y="1"/>
                  </a:moveTo>
                  <a:cubicBezTo>
                    <a:pt x="1774" y="539"/>
                    <a:pt x="919" y="1109"/>
                    <a:pt x="0" y="1584"/>
                  </a:cubicBezTo>
                  <a:cubicBezTo>
                    <a:pt x="5511" y="3231"/>
                    <a:pt x="11179" y="5100"/>
                    <a:pt x="16310" y="7665"/>
                  </a:cubicBezTo>
                  <a:cubicBezTo>
                    <a:pt x="16310" y="7633"/>
                    <a:pt x="16341" y="7601"/>
                    <a:pt x="16405" y="7538"/>
                  </a:cubicBezTo>
                  <a:cubicBezTo>
                    <a:pt x="17228" y="7063"/>
                    <a:pt x="18083" y="6588"/>
                    <a:pt x="18970" y="6176"/>
                  </a:cubicBezTo>
                  <a:cubicBezTo>
                    <a:pt x="13333" y="4688"/>
                    <a:pt x="7854" y="2566"/>
                    <a:pt x="2629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8;p51">
              <a:extLst>
                <a:ext uri="{FF2B5EF4-FFF2-40B4-BE49-F238E27FC236}">
                  <a16:creationId xmlns:a16="http://schemas.microsoft.com/office/drawing/2014/main" id="{F530082D-66D7-445C-9002-56B495EA40BE}"/>
                </a:ext>
              </a:extLst>
            </p:cNvPr>
            <p:cNvSpPr/>
            <p:nvPr/>
          </p:nvSpPr>
          <p:spPr>
            <a:xfrm>
              <a:off x="870295" y="3893568"/>
              <a:ext cx="367811" cy="144580"/>
            </a:xfrm>
            <a:custGeom>
              <a:avLst/>
              <a:gdLst/>
              <a:ahLst/>
              <a:cxnLst/>
              <a:rect l="l" t="t" r="r" b="b"/>
              <a:pathLst>
                <a:path w="11710" h="4603" extrusionOk="0">
                  <a:moveTo>
                    <a:pt x="150" y="0"/>
                  </a:moveTo>
                  <a:cubicBezTo>
                    <a:pt x="21" y="0"/>
                    <a:pt x="1" y="169"/>
                    <a:pt x="88" y="257"/>
                  </a:cubicBezTo>
                  <a:cubicBezTo>
                    <a:pt x="3952" y="1714"/>
                    <a:pt x="7721" y="3266"/>
                    <a:pt x="11616" y="4596"/>
                  </a:cubicBezTo>
                  <a:cubicBezTo>
                    <a:pt x="11629" y="4600"/>
                    <a:pt x="11640" y="4602"/>
                    <a:pt x="11650" y="4602"/>
                  </a:cubicBezTo>
                  <a:cubicBezTo>
                    <a:pt x="11710" y="4602"/>
                    <a:pt x="11702" y="4524"/>
                    <a:pt x="11648" y="4469"/>
                  </a:cubicBezTo>
                  <a:cubicBezTo>
                    <a:pt x="7911" y="2886"/>
                    <a:pt x="4015" y="1461"/>
                    <a:pt x="183" y="4"/>
                  </a:cubicBezTo>
                  <a:cubicBezTo>
                    <a:pt x="171" y="1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39;p51">
              <a:extLst>
                <a:ext uri="{FF2B5EF4-FFF2-40B4-BE49-F238E27FC236}">
                  <a16:creationId xmlns:a16="http://schemas.microsoft.com/office/drawing/2014/main" id="{E16A9979-6AEC-462B-A5E2-9505FC89F77F}"/>
                </a:ext>
              </a:extLst>
            </p:cNvPr>
            <p:cNvSpPr/>
            <p:nvPr/>
          </p:nvSpPr>
          <p:spPr>
            <a:xfrm>
              <a:off x="880598" y="3771509"/>
              <a:ext cx="45576" cy="31159"/>
            </a:xfrm>
            <a:custGeom>
              <a:avLst/>
              <a:gdLst/>
              <a:ahLst/>
              <a:cxnLst/>
              <a:rect l="l" t="t" r="r" b="b"/>
              <a:pathLst>
                <a:path w="1451" h="992" extrusionOk="0">
                  <a:moveTo>
                    <a:pt x="136" y="0"/>
                  </a:moveTo>
                  <a:cubicBezTo>
                    <a:pt x="48" y="0"/>
                    <a:pt x="0" y="139"/>
                    <a:pt x="77" y="216"/>
                  </a:cubicBezTo>
                  <a:cubicBezTo>
                    <a:pt x="489" y="438"/>
                    <a:pt x="869" y="691"/>
                    <a:pt x="1281" y="976"/>
                  </a:cubicBezTo>
                  <a:cubicBezTo>
                    <a:pt x="1291" y="987"/>
                    <a:pt x="1303" y="991"/>
                    <a:pt x="1315" y="991"/>
                  </a:cubicBezTo>
                  <a:cubicBezTo>
                    <a:pt x="1378" y="991"/>
                    <a:pt x="1450" y="871"/>
                    <a:pt x="1344" y="818"/>
                  </a:cubicBezTo>
                  <a:cubicBezTo>
                    <a:pt x="964" y="565"/>
                    <a:pt x="615" y="280"/>
                    <a:pt x="204" y="26"/>
                  </a:cubicBezTo>
                  <a:cubicBezTo>
                    <a:pt x="180" y="8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40;p51">
              <a:extLst>
                <a:ext uri="{FF2B5EF4-FFF2-40B4-BE49-F238E27FC236}">
                  <a16:creationId xmlns:a16="http://schemas.microsoft.com/office/drawing/2014/main" id="{691901DC-10C1-4B04-9D8B-15177870B0AA}"/>
                </a:ext>
              </a:extLst>
            </p:cNvPr>
            <p:cNvSpPr/>
            <p:nvPr/>
          </p:nvSpPr>
          <p:spPr>
            <a:xfrm>
              <a:off x="882011" y="3533578"/>
              <a:ext cx="604831" cy="225838"/>
            </a:xfrm>
            <a:custGeom>
              <a:avLst/>
              <a:gdLst/>
              <a:ahLst/>
              <a:cxnLst/>
              <a:rect l="l" t="t" r="r" b="b"/>
              <a:pathLst>
                <a:path w="19256" h="7190" extrusionOk="0">
                  <a:moveTo>
                    <a:pt x="824" y="1"/>
                  </a:moveTo>
                  <a:cubicBezTo>
                    <a:pt x="570" y="96"/>
                    <a:pt x="285" y="222"/>
                    <a:pt x="0" y="317"/>
                  </a:cubicBezTo>
                  <a:cubicBezTo>
                    <a:pt x="3357" y="1331"/>
                    <a:pt x="6651" y="2629"/>
                    <a:pt x="9976" y="3833"/>
                  </a:cubicBezTo>
                  <a:cubicBezTo>
                    <a:pt x="13016" y="4909"/>
                    <a:pt x="16120" y="5923"/>
                    <a:pt x="19034" y="7190"/>
                  </a:cubicBezTo>
                  <a:cubicBezTo>
                    <a:pt x="19034" y="7158"/>
                    <a:pt x="19097" y="7158"/>
                    <a:pt x="19129" y="7126"/>
                  </a:cubicBezTo>
                  <a:cubicBezTo>
                    <a:pt x="19129" y="7126"/>
                    <a:pt x="19160" y="7126"/>
                    <a:pt x="19160" y="7063"/>
                  </a:cubicBezTo>
                  <a:cubicBezTo>
                    <a:pt x="19192" y="6841"/>
                    <a:pt x="19192" y="6588"/>
                    <a:pt x="19255" y="6366"/>
                  </a:cubicBezTo>
                  <a:lnTo>
                    <a:pt x="19255" y="6366"/>
                  </a:lnTo>
                  <a:cubicBezTo>
                    <a:pt x="19230" y="6375"/>
                    <a:pt x="19209" y="6379"/>
                    <a:pt x="19191" y="6379"/>
                  </a:cubicBezTo>
                  <a:cubicBezTo>
                    <a:pt x="19143" y="6379"/>
                    <a:pt x="19120" y="6349"/>
                    <a:pt x="19097" y="6303"/>
                  </a:cubicBezTo>
                  <a:lnTo>
                    <a:pt x="19034" y="6303"/>
                  </a:lnTo>
                  <a:cubicBezTo>
                    <a:pt x="15930" y="5828"/>
                    <a:pt x="12953" y="4529"/>
                    <a:pt x="10008" y="3453"/>
                  </a:cubicBezTo>
                  <a:cubicBezTo>
                    <a:pt x="6968" y="2313"/>
                    <a:pt x="3927" y="1204"/>
                    <a:pt x="919" y="64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41;p51">
              <a:extLst>
                <a:ext uri="{FF2B5EF4-FFF2-40B4-BE49-F238E27FC236}">
                  <a16:creationId xmlns:a16="http://schemas.microsoft.com/office/drawing/2014/main" id="{6150394B-FB10-43C3-B4AB-C1F0A04C6904}"/>
                </a:ext>
              </a:extLst>
            </p:cNvPr>
            <p:cNvSpPr/>
            <p:nvPr/>
          </p:nvSpPr>
          <p:spPr>
            <a:xfrm>
              <a:off x="926142" y="3619987"/>
              <a:ext cx="428401" cy="163301"/>
            </a:xfrm>
            <a:custGeom>
              <a:avLst/>
              <a:gdLst/>
              <a:ahLst/>
              <a:cxnLst/>
              <a:rect l="l" t="t" r="r" b="b"/>
              <a:pathLst>
                <a:path w="13639" h="5199" extrusionOk="0">
                  <a:moveTo>
                    <a:pt x="115" y="1"/>
                  </a:moveTo>
                  <a:cubicBezTo>
                    <a:pt x="16" y="1"/>
                    <a:pt x="0" y="134"/>
                    <a:pt x="116" y="163"/>
                  </a:cubicBezTo>
                  <a:cubicBezTo>
                    <a:pt x="4581" y="1873"/>
                    <a:pt x="9046" y="3584"/>
                    <a:pt x="13575" y="5199"/>
                  </a:cubicBezTo>
                  <a:cubicBezTo>
                    <a:pt x="13607" y="5199"/>
                    <a:pt x="13638" y="5135"/>
                    <a:pt x="13607" y="5104"/>
                  </a:cubicBezTo>
                  <a:cubicBezTo>
                    <a:pt x="9078" y="3362"/>
                    <a:pt x="4613" y="1683"/>
                    <a:pt x="147" y="5"/>
                  </a:cubicBezTo>
                  <a:cubicBezTo>
                    <a:pt x="136" y="2"/>
                    <a:pt x="125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42;p51">
              <a:extLst>
                <a:ext uri="{FF2B5EF4-FFF2-40B4-BE49-F238E27FC236}">
                  <a16:creationId xmlns:a16="http://schemas.microsoft.com/office/drawing/2014/main" id="{B3911636-4DED-4242-8B94-4FA566472308}"/>
                </a:ext>
              </a:extLst>
            </p:cNvPr>
            <p:cNvSpPr/>
            <p:nvPr/>
          </p:nvSpPr>
          <p:spPr>
            <a:xfrm>
              <a:off x="877049" y="3558455"/>
              <a:ext cx="614757" cy="348180"/>
            </a:xfrm>
            <a:custGeom>
              <a:avLst/>
              <a:gdLst/>
              <a:ahLst/>
              <a:cxnLst/>
              <a:rect l="l" t="t" r="r" b="b"/>
              <a:pathLst>
                <a:path w="19572" h="11085" extrusionOk="0">
                  <a:moveTo>
                    <a:pt x="1846" y="3153"/>
                  </a:moveTo>
                  <a:cubicBezTo>
                    <a:pt x="1862" y="3153"/>
                    <a:pt x="1880" y="3157"/>
                    <a:pt x="1900" y="3167"/>
                  </a:cubicBezTo>
                  <a:cubicBezTo>
                    <a:pt x="2692" y="3421"/>
                    <a:pt x="3452" y="3674"/>
                    <a:pt x="4244" y="3991"/>
                  </a:cubicBezTo>
                  <a:cubicBezTo>
                    <a:pt x="4268" y="4015"/>
                    <a:pt x="4274" y="4075"/>
                    <a:pt x="4247" y="4075"/>
                  </a:cubicBezTo>
                  <a:cubicBezTo>
                    <a:pt x="4239" y="4075"/>
                    <a:pt x="4227" y="4069"/>
                    <a:pt x="4212" y="4054"/>
                  </a:cubicBezTo>
                  <a:cubicBezTo>
                    <a:pt x="3420" y="3832"/>
                    <a:pt x="2629" y="3579"/>
                    <a:pt x="1837" y="3326"/>
                  </a:cubicBezTo>
                  <a:cubicBezTo>
                    <a:pt x="1757" y="3273"/>
                    <a:pt x="1767" y="3153"/>
                    <a:pt x="1846" y="3153"/>
                  </a:cubicBezTo>
                  <a:close/>
                  <a:moveTo>
                    <a:pt x="1686" y="1960"/>
                  </a:moveTo>
                  <a:cubicBezTo>
                    <a:pt x="1694" y="1960"/>
                    <a:pt x="1702" y="1961"/>
                    <a:pt x="1710" y="1964"/>
                  </a:cubicBezTo>
                  <a:cubicBezTo>
                    <a:pt x="6176" y="3674"/>
                    <a:pt x="10704" y="5321"/>
                    <a:pt x="15170" y="7126"/>
                  </a:cubicBezTo>
                  <a:cubicBezTo>
                    <a:pt x="15201" y="7126"/>
                    <a:pt x="15201" y="7189"/>
                    <a:pt x="15138" y="7189"/>
                  </a:cubicBezTo>
                  <a:cubicBezTo>
                    <a:pt x="10609" y="5479"/>
                    <a:pt x="6144" y="3801"/>
                    <a:pt x="1679" y="2122"/>
                  </a:cubicBezTo>
                  <a:cubicBezTo>
                    <a:pt x="1592" y="2093"/>
                    <a:pt x="1611" y="1960"/>
                    <a:pt x="1686" y="1960"/>
                  </a:cubicBezTo>
                  <a:close/>
                  <a:moveTo>
                    <a:pt x="2001" y="4335"/>
                  </a:moveTo>
                  <a:cubicBezTo>
                    <a:pt x="2010" y="4335"/>
                    <a:pt x="2018" y="4336"/>
                    <a:pt x="2027" y="4339"/>
                  </a:cubicBezTo>
                  <a:cubicBezTo>
                    <a:pt x="6271" y="6239"/>
                    <a:pt x="10578" y="7696"/>
                    <a:pt x="14980" y="8994"/>
                  </a:cubicBezTo>
                  <a:cubicBezTo>
                    <a:pt x="15233" y="9089"/>
                    <a:pt x="15550" y="9153"/>
                    <a:pt x="15835" y="9279"/>
                  </a:cubicBezTo>
                  <a:cubicBezTo>
                    <a:pt x="15862" y="9279"/>
                    <a:pt x="15866" y="9349"/>
                    <a:pt x="15846" y="9349"/>
                  </a:cubicBezTo>
                  <a:cubicBezTo>
                    <a:pt x="15843" y="9349"/>
                    <a:pt x="15839" y="9347"/>
                    <a:pt x="15835" y="9343"/>
                  </a:cubicBezTo>
                  <a:cubicBezTo>
                    <a:pt x="11053" y="8203"/>
                    <a:pt x="6429" y="6524"/>
                    <a:pt x="1932" y="4497"/>
                  </a:cubicBezTo>
                  <a:cubicBezTo>
                    <a:pt x="1845" y="4469"/>
                    <a:pt x="1916" y="4335"/>
                    <a:pt x="2001" y="4335"/>
                  </a:cubicBezTo>
                  <a:close/>
                  <a:moveTo>
                    <a:pt x="317" y="0"/>
                  </a:moveTo>
                  <a:lnTo>
                    <a:pt x="317" y="0"/>
                  </a:lnTo>
                  <a:cubicBezTo>
                    <a:pt x="982" y="1331"/>
                    <a:pt x="950" y="3041"/>
                    <a:pt x="0" y="4212"/>
                  </a:cubicBezTo>
                  <a:cubicBezTo>
                    <a:pt x="602" y="4497"/>
                    <a:pt x="1140" y="4751"/>
                    <a:pt x="1742" y="5004"/>
                  </a:cubicBezTo>
                  <a:cubicBezTo>
                    <a:pt x="4307" y="6208"/>
                    <a:pt x="6936" y="7348"/>
                    <a:pt x="9596" y="8329"/>
                  </a:cubicBezTo>
                  <a:cubicBezTo>
                    <a:pt x="12794" y="9533"/>
                    <a:pt x="15993" y="10325"/>
                    <a:pt x="19318" y="11021"/>
                  </a:cubicBezTo>
                  <a:cubicBezTo>
                    <a:pt x="19318" y="11021"/>
                    <a:pt x="19350" y="11021"/>
                    <a:pt x="19350" y="11085"/>
                  </a:cubicBezTo>
                  <a:cubicBezTo>
                    <a:pt x="19445" y="10515"/>
                    <a:pt x="19508" y="9913"/>
                    <a:pt x="19508" y="9374"/>
                  </a:cubicBezTo>
                  <a:cubicBezTo>
                    <a:pt x="18051" y="9058"/>
                    <a:pt x="16626" y="8709"/>
                    <a:pt x="15201" y="8266"/>
                  </a:cubicBezTo>
                  <a:cubicBezTo>
                    <a:pt x="12066" y="7316"/>
                    <a:pt x="9026" y="6081"/>
                    <a:pt x="6049" y="4782"/>
                  </a:cubicBezTo>
                  <a:cubicBezTo>
                    <a:pt x="5991" y="4782"/>
                    <a:pt x="6038" y="4652"/>
                    <a:pt x="6143" y="4652"/>
                  </a:cubicBezTo>
                  <a:cubicBezTo>
                    <a:pt x="6153" y="4652"/>
                    <a:pt x="6164" y="4653"/>
                    <a:pt x="6176" y="4656"/>
                  </a:cubicBezTo>
                  <a:cubicBezTo>
                    <a:pt x="10546" y="6588"/>
                    <a:pt x="15011" y="7949"/>
                    <a:pt x="19508" y="9343"/>
                  </a:cubicBezTo>
                  <a:cubicBezTo>
                    <a:pt x="19572" y="8488"/>
                    <a:pt x="19508" y="7664"/>
                    <a:pt x="19413" y="6841"/>
                  </a:cubicBezTo>
                  <a:cubicBezTo>
                    <a:pt x="19413" y="6778"/>
                    <a:pt x="19413" y="6714"/>
                    <a:pt x="19445" y="6683"/>
                  </a:cubicBezTo>
                  <a:cubicBezTo>
                    <a:pt x="16151" y="5764"/>
                    <a:pt x="12953" y="4497"/>
                    <a:pt x="9754" y="3357"/>
                  </a:cubicBezTo>
                  <a:cubicBezTo>
                    <a:pt x="6619" y="2249"/>
                    <a:pt x="3420" y="1204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43;p51">
              <a:extLst>
                <a:ext uri="{FF2B5EF4-FFF2-40B4-BE49-F238E27FC236}">
                  <a16:creationId xmlns:a16="http://schemas.microsoft.com/office/drawing/2014/main" id="{755C58F5-DA3C-4E10-BABB-CE0E94E412FE}"/>
                </a:ext>
              </a:extLst>
            </p:cNvPr>
            <p:cNvSpPr/>
            <p:nvPr/>
          </p:nvSpPr>
          <p:spPr>
            <a:xfrm>
              <a:off x="932393" y="3657459"/>
              <a:ext cx="79970" cy="28363"/>
            </a:xfrm>
            <a:custGeom>
              <a:avLst/>
              <a:gdLst/>
              <a:ahLst/>
              <a:cxnLst/>
              <a:rect l="l" t="t" r="r" b="b"/>
              <a:pathLst>
                <a:path w="2546" h="903" extrusionOk="0">
                  <a:moveTo>
                    <a:pt x="85" y="1"/>
                  </a:moveTo>
                  <a:cubicBezTo>
                    <a:pt x="5" y="1"/>
                    <a:pt x="0" y="121"/>
                    <a:pt x="107" y="174"/>
                  </a:cubicBezTo>
                  <a:cubicBezTo>
                    <a:pt x="898" y="427"/>
                    <a:pt x="1690" y="680"/>
                    <a:pt x="2482" y="902"/>
                  </a:cubicBezTo>
                  <a:cubicBezTo>
                    <a:pt x="2513" y="902"/>
                    <a:pt x="2545" y="839"/>
                    <a:pt x="2513" y="839"/>
                  </a:cubicBezTo>
                  <a:cubicBezTo>
                    <a:pt x="1690" y="522"/>
                    <a:pt x="898" y="237"/>
                    <a:pt x="138" y="15"/>
                  </a:cubicBezTo>
                  <a:cubicBezTo>
                    <a:pt x="118" y="5"/>
                    <a:pt x="100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44;p51">
              <a:extLst>
                <a:ext uri="{FF2B5EF4-FFF2-40B4-BE49-F238E27FC236}">
                  <a16:creationId xmlns:a16="http://schemas.microsoft.com/office/drawing/2014/main" id="{ED305B8B-D5A7-4DBC-A090-B6FCAC8361EE}"/>
                </a:ext>
              </a:extLst>
            </p:cNvPr>
            <p:cNvSpPr/>
            <p:nvPr/>
          </p:nvSpPr>
          <p:spPr>
            <a:xfrm>
              <a:off x="936005" y="3694586"/>
              <a:ext cx="441405" cy="157333"/>
            </a:xfrm>
            <a:custGeom>
              <a:avLst/>
              <a:gdLst/>
              <a:ahLst/>
              <a:cxnLst/>
              <a:rect l="l" t="t" r="r" b="b"/>
              <a:pathLst>
                <a:path w="14053" h="5009" extrusionOk="0">
                  <a:moveTo>
                    <a:pt x="149" y="1"/>
                  </a:moveTo>
                  <a:cubicBezTo>
                    <a:pt x="45" y="1"/>
                    <a:pt x="0" y="135"/>
                    <a:pt x="87" y="163"/>
                  </a:cubicBezTo>
                  <a:cubicBezTo>
                    <a:pt x="4584" y="2190"/>
                    <a:pt x="9207" y="3869"/>
                    <a:pt x="13989" y="5009"/>
                  </a:cubicBezTo>
                  <a:cubicBezTo>
                    <a:pt x="14053" y="5009"/>
                    <a:pt x="14053" y="4945"/>
                    <a:pt x="13989" y="4945"/>
                  </a:cubicBezTo>
                  <a:cubicBezTo>
                    <a:pt x="13704" y="4882"/>
                    <a:pt x="13419" y="4787"/>
                    <a:pt x="13134" y="4660"/>
                  </a:cubicBezTo>
                  <a:cubicBezTo>
                    <a:pt x="8701" y="3362"/>
                    <a:pt x="4394" y="1905"/>
                    <a:pt x="182" y="5"/>
                  </a:cubicBezTo>
                  <a:cubicBezTo>
                    <a:pt x="170" y="2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45;p51">
              <a:extLst>
                <a:ext uri="{FF2B5EF4-FFF2-40B4-BE49-F238E27FC236}">
                  <a16:creationId xmlns:a16="http://schemas.microsoft.com/office/drawing/2014/main" id="{BED76205-4267-4FB0-AEA0-C8F416B335E6}"/>
                </a:ext>
              </a:extLst>
            </p:cNvPr>
            <p:cNvSpPr/>
            <p:nvPr/>
          </p:nvSpPr>
          <p:spPr>
            <a:xfrm>
              <a:off x="921808" y="3329664"/>
              <a:ext cx="920156" cy="395923"/>
            </a:xfrm>
            <a:custGeom>
              <a:avLst/>
              <a:gdLst/>
              <a:ahLst/>
              <a:cxnLst/>
              <a:rect l="l" t="t" r="r" b="b"/>
              <a:pathLst>
                <a:path w="29295" h="12605" extrusionOk="0">
                  <a:moveTo>
                    <a:pt x="22395" y="7975"/>
                  </a:moveTo>
                  <a:cubicBezTo>
                    <a:pt x="22469" y="7975"/>
                    <a:pt x="22508" y="8053"/>
                    <a:pt x="22454" y="8108"/>
                  </a:cubicBezTo>
                  <a:cubicBezTo>
                    <a:pt x="21979" y="8361"/>
                    <a:pt x="21535" y="8741"/>
                    <a:pt x="21123" y="9121"/>
                  </a:cubicBezTo>
                  <a:cubicBezTo>
                    <a:pt x="21107" y="9154"/>
                    <a:pt x="21082" y="9168"/>
                    <a:pt x="21056" y="9168"/>
                  </a:cubicBezTo>
                  <a:cubicBezTo>
                    <a:pt x="20983" y="9168"/>
                    <a:pt x="20903" y="9057"/>
                    <a:pt x="20997" y="8963"/>
                  </a:cubicBezTo>
                  <a:cubicBezTo>
                    <a:pt x="21377" y="8583"/>
                    <a:pt x="21852" y="8266"/>
                    <a:pt x="22359" y="7981"/>
                  </a:cubicBezTo>
                  <a:cubicBezTo>
                    <a:pt x="22372" y="7977"/>
                    <a:pt x="22384" y="7975"/>
                    <a:pt x="22395" y="7975"/>
                  </a:cubicBezTo>
                  <a:close/>
                  <a:moveTo>
                    <a:pt x="23499" y="8235"/>
                  </a:moveTo>
                  <a:cubicBezTo>
                    <a:pt x="23625" y="8235"/>
                    <a:pt x="23689" y="8330"/>
                    <a:pt x="23594" y="8361"/>
                  </a:cubicBezTo>
                  <a:cubicBezTo>
                    <a:pt x="22960" y="8710"/>
                    <a:pt x="22327" y="9058"/>
                    <a:pt x="21693" y="9438"/>
                  </a:cubicBezTo>
                  <a:cubicBezTo>
                    <a:pt x="21669" y="9456"/>
                    <a:pt x="21646" y="9464"/>
                    <a:pt x="21625" y="9464"/>
                  </a:cubicBezTo>
                  <a:cubicBezTo>
                    <a:pt x="21537" y="9464"/>
                    <a:pt x="21490" y="9325"/>
                    <a:pt x="21567" y="9248"/>
                  </a:cubicBezTo>
                  <a:cubicBezTo>
                    <a:pt x="22169" y="8805"/>
                    <a:pt x="22834" y="8488"/>
                    <a:pt x="23499" y="8235"/>
                  </a:cubicBezTo>
                  <a:close/>
                  <a:moveTo>
                    <a:pt x="12636" y="1"/>
                  </a:moveTo>
                  <a:cubicBezTo>
                    <a:pt x="10166" y="1204"/>
                    <a:pt x="7759" y="2407"/>
                    <a:pt x="5352" y="3611"/>
                  </a:cubicBezTo>
                  <a:cubicBezTo>
                    <a:pt x="3610" y="4498"/>
                    <a:pt x="1837" y="5543"/>
                    <a:pt x="0" y="6334"/>
                  </a:cubicBezTo>
                  <a:cubicBezTo>
                    <a:pt x="5891" y="8488"/>
                    <a:pt x="11749" y="11148"/>
                    <a:pt x="17893" y="12605"/>
                  </a:cubicBezTo>
                  <a:cubicBezTo>
                    <a:pt x="21503" y="10071"/>
                    <a:pt x="25335" y="7696"/>
                    <a:pt x="29294" y="5669"/>
                  </a:cubicBezTo>
                  <a:cubicBezTo>
                    <a:pt x="27806" y="4656"/>
                    <a:pt x="25747" y="4086"/>
                    <a:pt x="24100" y="3516"/>
                  </a:cubicBezTo>
                  <a:cubicBezTo>
                    <a:pt x="20363" y="2091"/>
                    <a:pt x="16468" y="1204"/>
                    <a:pt x="12636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46;p51">
              <a:extLst>
                <a:ext uri="{FF2B5EF4-FFF2-40B4-BE49-F238E27FC236}">
                  <a16:creationId xmlns:a16="http://schemas.microsoft.com/office/drawing/2014/main" id="{9E7FFC37-6582-47AC-B6E6-18D8371B2592}"/>
                </a:ext>
              </a:extLst>
            </p:cNvPr>
            <p:cNvSpPr/>
            <p:nvPr/>
          </p:nvSpPr>
          <p:spPr>
            <a:xfrm>
              <a:off x="1317699" y="3806154"/>
              <a:ext cx="462575" cy="390929"/>
            </a:xfrm>
            <a:custGeom>
              <a:avLst/>
              <a:gdLst/>
              <a:ahLst/>
              <a:cxnLst/>
              <a:rect l="l" t="t" r="r" b="b"/>
              <a:pathLst>
                <a:path w="14727" h="12446" extrusionOk="0">
                  <a:moveTo>
                    <a:pt x="13491" y="0"/>
                  </a:moveTo>
                  <a:cubicBezTo>
                    <a:pt x="10800" y="1710"/>
                    <a:pt x="8013" y="3294"/>
                    <a:pt x="5226" y="4750"/>
                  </a:cubicBezTo>
                  <a:cubicBezTo>
                    <a:pt x="5190" y="4768"/>
                    <a:pt x="5155" y="4776"/>
                    <a:pt x="5122" y="4776"/>
                  </a:cubicBezTo>
                  <a:cubicBezTo>
                    <a:pt x="5036" y="4776"/>
                    <a:pt x="4964" y="4724"/>
                    <a:pt x="4941" y="4655"/>
                  </a:cubicBezTo>
                  <a:cubicBezTo>
                    <a:pt x="4181" y="4497"/>
                    <a:pt x="3421" y="4275"/>
                    <a:pt x="2629" y="4085"/>
                  </a:cubicBezTo>
                  <a:cubicBezTo>
                    <a:pt x="1774" y="4624"/>
                    <a:pt x="887" y="5130"/>
                    <a:pt x="0" y="5637"/>
                  </a:cubicBezTo>
                  <a:cubicBezTo>
                    <a:pt x="1267" y="7696"/>
                    <a:pt x="1267" y="10387"/>
                    <a:pt x="32" y="12446"/>
                  </a:cubicBezTo>
                  <a:cubicBezTo>
                    <a:pt x="3674" y="10324"/>
                    <a:pt x="7316" y="8139"/>
                    <a:pt x="10926" y="5859"/>
                  </a:cubicBezTo>
                  <a:cubicBezTo>
                    <a:pt x="12193" y="5067"/>
                    <a:pt x="13396" y="4275"/>
                    <a:pt x="14632" y="3452"/>
                  </a:cubicBezTo>
                  <a:cubicBezTo>
                    <a:pt x="14600" y="3452"/>
                    <a:pt x="14568" y="3420"/>
                    <a:pt x="14568" y="3325"/>
                  </a:cubicBezTo>
                  <a:cubicBezTo>
                    <a:pt x="14727" y="2122"/>
                    <a:pt x="14347" y="950"/>
                    <a:pt x="13523" y="95"/>
                  </a:cubicBezTo>
                  <a:cubicBezTo>
                    <a:pt x="13491" y="63"/>
                    <a:pt x="13491" y="63"/>
                    <a:pt x="13491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47;p51">
              <a:extLst>
                <a:ext uri="{FF2B5EF4-FFF2-40B4-BE49-F238E27FC236}">
                  <a16:creationId xmlns:a16="http://schemas.microsoft.com/office/drawing/2014/main" id="{2F4C0EA1-93CB-43FE-8C3F-B51641BAAC6C}"/>
                </a:ext>
              </a:extLst>
            </p:cNvPr>
            <p:cNvSpPr/>
            <p:nvPr/>
          </p:nvSpPr>
          <p:spPr>
            <a:xfrm>
              <a:off x="1359318" y="4247245"/>
              <a:ext cx="57512" cy="60182"/>
            </a:xfrm>
            <a:custGeom>
              <a:avLst/>
              <a:gdLst/>
              <a:ahLst/>
              <a:cxnLst/>
              <a:rect l="l" t="t" r="r" b="b"/>
              <a:pathLst>
                <a:path w="1831" h="1916" extrusionOk="0">
                  <a:moveTo>
                    <a:pt x="1722" y="1"/>
                  </a:moveTo>
                  <a:cubicBezTo>
                    <a:pt x="1709" y="1"/>
                    <a:pt x="1696" y="6"/>
                    <a:pt x="1684" y="18"/>
                  </a:cubicBezTo>
                  <a:cubicBezTo>
                    <a:pt x="1146" y="588"/>
                    <a:pt x="576" y="1126"/>
                    <a:pt x="101" y="1696"/>
                  </a:cubicBezTo>
                  <a:cubicBezTo>
                    <a:pt x="1" y="1796"/>
                    <a:pt x="78" y="1915"/>
                    <a:pt x="192" y="1915"/>
                  </a:cubicBezTo>
                  <a:cubicBezTo>
                    <a:pt x="223" y="1915"/>
                    <a:pt x="257" y="1907"/>
                    <a:pt x="291" y="1886"/>
                  </a:cubicBezTo>
                  <a:cubicBezTo>
                    <a:pt x="829" y="1380"/>
                    <a:pt x="1304" y="746"/>
                    <a:pt x="1779" y="145"/>
                  </a:cubicBezTo>
                  <a:cubicBezTo>
                    <a:pt x="1830" y="93"/>
                    <a:pt x="1778" y="1"/>
                    <a:pt x="1722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48;p51">
              <a:extLst>
                <a:ext uri="{FF2B5EF4-FFF2-40B4-BE49-F238E27FC236}">
                  <a16:creationId xmlns:a16="http://schemas.microsoft.com/office/drawing/2014/main" id="{427557BC-9C88-433F-A512-1C30D7EFBB7A}"/>
                </a:ext>
              </a:extLst>
            </p:cNvPr>
            <p:cNvSpPr/>
            <p:nvPr/>
          </p:nvSpPr>
          <p:spPr>
            <a:xfrm>
              <a:off x="1482822" y="3511717"/>
              <a:ext cx="431730" cy="424977"/>
            </a:xfrm>
            <a:custGeom>
              <a:avLst/>
              <a:gdLst/>
              <a:ahLst/>
              <a:cxnLst/>
              <a:rect l="l" t="t" r="r" b="b"/>
              <a:pathLst>
                <a:path w="13745" h="13530" extrusionOk="0">
                  <a:moveTo>
                    <a:pt x="11560" y="0"/>
                  </a:moveTo>
                  <a:cubicBezTo>
                    <a:pt x="7791" y="2249"/>
                    <a:pt x="4023" y="4529"/>
                    <a:pt x="349" y="6936"/>
                  </a:cubicBezTo>
                  <a:cubicBezTo>
                    <a:pt x="349" y="6967"/>
                    <a:pt x="381" y="6999"/>
                    <a:pt x="349" y="7062"/>
                  </a:cubicBezTo>
                  <a:cubicBezTo>
                    <a:pt x="317" y="7252"/>
                    <a:pt x="286" y="7506"/>
                    <a:pt x="191" y="7696"/>
                  </a:cubicBezTo>
                  <a:cubicBezTo>
                    <a:pt x="3991" y="5479"/>
                    <a:pt x="7728" y="3230"/>
                    <a:pt x="11465" y="887"/>
                  </a:cubicBezTo>
                  <a:lnTo>
                    <a:pt x="11528" y="887"/>
                  </a:lnTo>
                  <a:cubicBezTo>
                    <a:pt x="11557" y="830"/>
                    <a:pt x="11623" y="798"/>
                    <a:pt x="11688" y="798"/>
                  </a:cubicBezTo>
                  <a:cubicBezTo>
                    <a:pt x="11768" y="798"/>
                    <a:pt x="11845" y="845"/>
                    <a:pt x="11845" y="950"/>
                  </a:cubicBezTo>
                  <a:cubicBezTo>
                    <a:pt x="12161" y="2502"/>
                    <a:pt x="12256" y="4085"/>
                    <a:pt x="12066" y="5637"/>
                  </a:cubicBezTo>
                  <a:cubicBezTo>
                    <a:pt x="12066" y="5669"/>
                    <a:pt x="12035" y="5700"/>
                    <a:pt x="12003" y="5764"/>
                  </a:cubicBezTo>
                  <a:cubicBezTo>
                    <a:pt x="12035" y="5795"/>
                    <a:pt x="12066" y="5859"/>
                    <a:pt x="12003" y="5954"/>
                  </a:cubicBezTo>
                  <a:cubicBezTo>
                    <a:pt x="8266" y="8392"/>
                    <a:pt x="4181" y="10704"/>
                    <a:pt x="191" y="13048"/>
                  </a:cubicBezTo>
                  <a:cubicBezTo>
                    <a:pt x="143" y="13063"/>
                    <a:pt x="103" y="13071"/>
                    <a:pt x="72" y="13071"/>
                  </a:cubicBezTo>
                  <a:cubicBezTo>
                    <a:pt x="40" y="13071"/>
                    <a:pt x="16" y="13063"/>
                    <a:pt x="1" y="13048"/>
                  </a:cubicBezTo>
                  <a:lnTo>
                    <a:pt x="1" y="13048"/>
                  </a:lnTo>
                  <a:cubicBezTo>
                    <a:pt x="14" y="13404"/>
                    <a:pt x="104" y="13529"/>
                    <a:pt x="250" y="13529"/>
                  </a:cubicBezTo>
                  <a:cubicBezTo>
                    <a:pt x="455" y="13529"/>
                    <a:pt x="771" y="13283"/>
                    <a:pt x="1141" y="13079"/>
                  </a:cubicBezTo>
                  <a:cubicBezTo>
                    <a:pt x="1616" y="12794"/>
                    <a:pt x="2091" y="12573"/>
                    <a:pt x="2566" y="12288"/>
                  </a:cubicBezTo>
                  <a:cubicBezTo>
                    <a:pt x="3611" y="11686"/>
                    <a:pt x="4593" y="11084"/>
                    <a:pt x="5606" y="10451"/>
                  </a:cubicBezTo>
                  <a:cubicBezTo>
                    <a:pt x="7823" y="9121"/>
                    <a:pt x="10040" y="7727"/>
                    <a:pt x="12320" y="6460"/>
                  </a:cubicBezTo>
                  <a:lnTo>
                    <a:pt x="12320" y="6429"/>
                  </a:lnTo>
                  <a:cubicBezTo>
                    <a:pt x="12985" y="4529"/>
                    <a:pt x="13745" y="2154"/>
                    <a:pt x="12098" y="538"/>
                  </a:cubicBezTo>
                  <a:cubicBezTo>
                    <a:pt x="11940" y="380"/>
                    <a:pt x="11750" y="158"/>
                    <a:pt x="11560" y="0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49;p51">
              <a:extLst>
                <a:ext uri="{FF2B5EF4-FFF2-40B4-BE49-F238E27FC236}">
                  <a16:creationId xmlns:a16="http://schemas.microsoft.com/office/drawing/2014/main" id="{883AD9A2-1AE8-461B-B022-4649D4BEF62A}"/>
                </a:ext>
              </a:extLst>
            </p:cNvPr>
            <p:cNvSpPr/>
            <p:nvPr/>
          </p:nvSpPr>
          <p:spPr>
            <a:xfrm>
              <a:off x="1521613" y="3657271"/>
              <a:ext cx="299212" cy="159845"/>
            </a:xfrm>
            <a:custGeom>
              <a:avLst/>
              <a:gdLst/>
              <a:ahLst/>
              <a:cxnLst/>
              <a:rect l="l" t="t" r="r" b="b"/>
              <a:pathLst>
                <a:path w="9526" h="5089" extrusionOk="0">
                  <a:moveTo>
                    <a:pt x="9464" y="0"/>
                  </a:moveTo>
                  <a:cubicBezTo>
                    <a:pt x="9448" y="0"/>
                    <a:pt x="9429" y="6"/>
                    <a:pt x="9406" y="21"/>
                  </a:cubicBezTo>
                  <a:cubicBezTo>
                    <a:pt x="7063" y="1668"/>
                    <a:pt x="4308" y="2808"/>
                    <a:pt x="1679" y="4138"/>
                  </a:cubicBezTo>
                  <a:cubicBezTo>
                    <a:pt x="1141" y="4360"/>
                    <a:pt x="571" y="4645"/>
                    <a:pt x="32" y="4962"/>
                  </a:cubicBezTo>
                  <a:cubicBezTo>
                    <a:pt x="1" y="4962"/>
                    <a:pt x="1" y="4993"/>
                    <a:pt x="1" y="4993"/>
                  </a:cubicBezTo>
                  <a:cubicBezTo>
                    <a:pt x="1" y="5025"/>
                    <a:pt x="32" y="5088"/>
                    <a:pt x="96" y="5088"/>
                  </a:cubicBezTo>
                  <a:cubicBezTo>
                    <a:pt x="1837" y="4233"/>
                    <a:pt x="3548" y="3347"/>
                    <a:pt x="5289" y="2460"/>
                  </a:cubicBezTo>
                  <a:cubicBezTo>
                    <a:pt x="6714" y="1763"/>
                    <a:pt x="8235" y="1066"/>
                    <a:pt x="9501" y="85"/>
                  </a:cubicBezTo>
                  <a:cubicBezTo>
                    <a:pt x="9525" y="61"/>
                    <a:pt x="9513" y="0"/>
                    <a:pt x="9464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50;p51">
              <a:extLst>
                <a:ext uri="{FF2B5EF4-FFF2-40B4-BE49-F238E27FC236}">
                  <a16:creationId xmlns:a16="http://schemas.microsoft.com/office/drawing/2014/main" id="{1D89D814-B4AC-4BEE-91E6-0BCAECAE30DC}"/>
                </a:ext>
              </a:extLst>
            </p:cNvPr>
            <p:cNvSpPr/>
            <p:nvPr/>
          </p:nvSpPr>
          <p:spPr>
            <a:xfrm>
              <a:off x="1531759" y="3675646"/>
              <a:ext cx="315011" cy="172567"/>
            </a:xfrm>
            <a:custGeom>
              <a:avLst/>
              <a:gdLst/>
              <a:ahLst/>
              <a:cxnLst/>
              <a:rect l="l" t="t" r="r" b="b"/>
              <a:pathLst>
                <a:path w="10029" h="5494" extrusionOk="0">
                  <a:moveTo>
                    <a:pt x="9983" y="0"/>
                  </a:moveTo>
                  <a:cubicBezTo>
                    <a:pt x="9979" y="0"/>
                    <a:pt x="9975" y="2"/>
                    <a:pt x="9970" y="6"/>
                  </a:cubicBezTo>
                  <a:cubicBezTo>
                    <a:pt x="6708" y="1970"/>
                    <a:pt x="3415" y="3775"/>
                    <a:pt x="26" y="5453"/>
                  </a:cubicBezTo>
                  <a:cubicBezTo>
                    <a:pt x="1" y="5453"/>
                    <a:pt x="16" y="5494"/>
                    <a:pt x="39" y="5494"/>
                  </a:cubicBezTo>
                  <a:cubicBezTo>
                    <a:pt x="45" y="5494"/>
                    <a:pt x="51" y="5491"/>
                    <a:pt x="58" y="5485"/>
                  </a:cubicBezTo>
                  <a:cubicBezTo>
                    <a:pt x="3510" y="3933"/>
                    <a:pt x="6835" y="2160"/>
                    <a:pt x="10002" y="101"/>
                  </a:cubicBezTo>
                  <a:cubicBezTo>
                    <a:pt x="10029" y="74"/>
                    <a:pt x="10009" y="0"/>
                    <a:pt x="9983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51;p51">
              <a:extLst>
                <a:ext uri="{FF2B5EF4-FFF2-40B4-BE49-F238E27FC236}">
                  <a16:creationId xmlns:a16="http://schemas.microsoft.com/office/drawing/2014/main" id="{DF14F0C7-9B64-471E-A267-DDCDEAA19366}"/>
                </a:ext>
              </a:extLst>
            </p:cNvPr>
            <p:cNvSpPr/>
            <p:nvPr/>
          </p:nvSpPr>
          <p:spPr>
            <a:xfrm>
              <a:off x="1493753" y="3546519"/>
              <a:ext cx="367089" cy="360116"/>
            </a:xfrm>
            <a:custGeom>
              <a:avLst/>
              <a:gdLst/>
              <a:ahLst/>
              <a:cxnLst/>
              <a:rect l="l" t="t" r="r" b="b"/>
              <a:pathLst>
                <a:path w="11687" h="11465" extrusionOk="0">
                  <a:moveTo>
                    <a:pt x="11275" y="1584"/>
                  </a:moveTo>
                  <a:cubicBezTo>
                    <a:pt x="11338" y="1584"/>
                    <a:pt x="11338" y="1584"/>
                    <a:pt x="11338" y="1647"/>
                  </a:cubicBezTo>
                  <a:cubicBezTo>
                    <a:pt x="11370" y="1647"/>
                    <a:pt x="11370" y="1679"/>
                    <a:pt x="11338" y="1679"/>
                  </a:cubicBezTo>
                  <a:cubicBezTo>
                    <a:pt x="8362" y="3516"/>
                    <a:pt x="5353" y="5352"/>
                    <a:pt x="2344" y="7126"/>
                  </a:cubicBezTo>
                  <a:cubicBezTo>
                    <a:pt x="2327" y="7138"/>
                    <a:pt x="2310" y="7143"/>
                    <a:pt x="2295" y="7143"/>
                  </a:cubicBezTo>
                  <a:cubicBezTo>
                    <a:pt x="2230" y="7143"/>
                    <a:pt x="2198" y="7045"/>
                    <a:pt x="2249" y="6968"/>
                  </a:cubicBezTo>
                  <a:cubicBezTo>
                    <a:pt x="2693" y="6714"/>
                    <a:pt x="3073" y="6461"/>
                    <a:pt x="3516" y="6176"/>
                  </a:cubicBezTo>
                  <a:cubicBezTo>
                    <a:pt x="6081" y="4592"/>
                    <a:pt x="8678" y="3104"/>
                    <a:pt x="11275" y="1584"/>
                  </a:cubicBezTo>
                  <a:close/>
                  <a:moveTo>
                    <a:pt x="10310" y="3509"/>
                  </a:moveTo>
                  <a:cubicBezTo>
                    <a:pt x="10349" y="3509"/>
                    <a:pt x="10416" y="3583"/>
                    <a:pt x="10388" y="3611"/>
                  </a:cubicBezTo>
                  <a:cubicBezTo>
                    <a:pt x="9122" y="4592"/>
                    <a:pt x="7601" y="5226"/>
                    <a:pt x="6176" y="5986"/>
                  </a:cubicBezTo>
                  <a:cubicBezTo>
                    <a:pt x="4466" y="6841"/>
                    <a:pt x="2724" y="7759"/>
                    <a:pt x="983" y="8583"/>
                  </a:cubicBezTo>
                  <a:cubicBezTo>
                    <a:pt x="975" y="8598"/>
                    <a:pt x="966" y="8604"/>
                    <a:pt x="956" y="8604"/>
                  </a:cubicBezTo>
                  <a:cubicBezTo>
                    <a:pt x="924" y="8604"/>
                    <a:pt x="888" y="8543"/>
                    <a:pt x="888" y="8519"/>
                  </a:cubicBezTo>
                  <a:cubicBezTo>
                    <a:pt x="888" y="8488"/>
                    <a:pt x="888" y="8488"/>
                    <a:pt x="919" y="8488"/>
                  </a:cubicBezTo>
                  <a:cubicBezTo>
                    <a:pt x="1458" y="8203"/>
                    <a:pt x="2028" y="7886"/>
                    <a:pt x="2566" y="7633"/>
                  </a:cubicBezTo>
                  <a:cubicBezTo>
                    <a:pt x="5195" y="6366"/>
                    <a:pt x="7950" y="5226"/>
                    <a:pt x="10293" y="3516"/>
                  </a:cubicBezTo>
                  <a:cubicBezTo>
                    <a:pt x="10298" y="3511"/>
                    <a:pt x="10303" y="3509"/>
                    <a:pt x="10310" y="3509"/>
                  </a:cubicBezTo>
                  <a:close/>
                  <a:moveTo>
                    <a:pt x="11193" y="4111"/>
                  </a:moveTo>
                  <a:cubicBezTo>
                    <a:pt x="11219" y="4111"/>
                    <a:pt x="11239" y="4185"/>
                    <a:pt x="11212" y="4212"/>
                  </a:cubicBezTo>
                  <a:cubicBezTo>
                    <a:pt x="8045" y="6239"/>
                    <a:pt x="4720" y="8044"/>
                    <a:pt x="1268" y="9596"/>
                  </a:cubicBezTo>
                  <a:cubicBezTo>
                    <a:pt x="1236" y="9596"/>
                    <a:pt x="1204" y="9564"/>
                    <a:pt x="1236" y="9564"/>
                  </a:cubicBezTo>
                  <a:cubicBezTo>
                    <a:pt x="4625" y="7886"/>
                    <a:pt x="7918" y="6113"/>
                    <a:pt x="11180" y="4117"/>
                  </a:cubicBezTo>
                  <a:cubicBezTo>
                    <a:pt x="11185" y="4113"/>
                    <a:pt x="11189" y="4111"/>
                    <a:pt x="11193" y="4111"/>
                  </a:cubicBezTo>
                  <a:close/>
                  <a:moveTo>
                    <a:pt x="11275" y="0"/>
                  </a:moveTo>
                  <a:cubicBezTo>
                    <a:pt x="8330" y="2344"/>
                    <a:pt x="4910" y="4434"/>
                    <a:pt x="1489" y="6176"/>
                  </a:cubicBezTo>
                  <a:cubicBezTo>
                    <a:pt x="983" y="6461"/>
                    <a:pt x="476" y="6714"/>
                    <a:pt x="1" y="6936"/>
                  </a:cubicBezTo>
                  <a:lnTo>
                    <a:pt x="1" y="6968"/>
                  </a:lnTo>
                  <a:cubicBezTo>
                    <a:pt x="96" y="6968"/>
                    <a:pt x="159" y="7031"/>
                    <a:pt x="159" y="7126"/>
                  </a:cubicBezTo>
                  <a:cubicBezTo>
                    <a:pt x="254" y="7601"/>
                    <a:pt x="286" y="8076"/>
                    <a:pt x="318" y="8551"/>
                  </a:cubicBezTo>
                  <a:cubicBezTo>
                    <a:pt x="349" y="8994"/>
                    <a:pt x="349" y="9406"/>
                    <a:pt x="318" y="9818"/>
                  </a:cubicBezTo>
                  <a:cubicBezTo>
                    <a:pt x="349" y="9818"/>
                    <a:pt x="349" y="9818"/>
                    <a:pt x="413" y="9881"/>
                  </a:cubicBezTo>
                  <a:cubicBezTo>
                    <a:pt x="444" y="9881"/>
                    <a:pt x="413" y="9913"/>
                    <a:pt x="413" y="9913"/>
                  </a:cubicBezTo>
                  <a:lnTo>
                    <a:pt x="318" y="9913"/>
                  </a:lnTo>
                  <a:cubicBezTo>
                    <a:pt x="286" y="10420"/>
                    <a:pt x="191" y="10926"/>
                    <a:pt x="64" y="11465"/>
                  </a:cubicBezTo>
                  <a:cubicBezTo>
                    <a:pt x="3960" y="9248"/>
                    <a:pt x="7760" y="6809"/>
                    <a:pt x="11687" y="4561"/>
                  </a:cubicBezTo>
                  <a:cubicBezTo>
                    <a:pt x="11592" y="4497"/>
                    <a:pt x="11560" y="4434"/>
                    <a:pt x="11560" y="4371"/>
                  </a:cubicBezTo>
                  <a:cubicBezTo>
                    <a:pt x="11560" y="3421"/>
                    <a:pt x="11560" y="2502"/>
                    <a:pt x="11497" y="1584"/>
                  </a:cubicBezTo>
                  <a:cubicBezTo>
                    <a:pt x="11433" y="1077"/>
                    <a:pt x="11370" y="570"/>
                    <a:pt x="11275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52;p51">
              <a:extLst>
                <a:ext uri="{FF2B5EF4-FFF2-40B4-BE49-F238E27FC236}">
                  <a16:creationId xmlns:a16="http://schemas.microsoft.com/office/drawing/2014/main" id="{62B17C75-1A54-42E8-90AF-9F18A242DDD2}"/>
                </a:ext>
              </a:extLst>
            </p:cNvPr>
            <p:cNvSpPr/>
            <p:nvPr/>
          </p:nvSpPr>
          <p:spPr>
            <a:xfrm>
              <a:off x="1560907" y="3596241"/>
              <a:ext cx="289003" cy="174577"/>
            </a:xfrm>
            <a:custGeom>
              <a:avLst/>
              <a:gdLst/>
              <a:ahLst/>
              <a:cxnLst/>
              <a:rect l="l" t="t" r="r" b="b"/>
              <a:pathLst>
                <a:path w="9201" h="5558" extrusionOk="0">
                  <a:moveTo>
                    <a:pt x="9105" y="1"/>
                  </a:moveTo>
                  <a:cubicBezTo>
                    <a:pt x="6509" y="1521"/>
                    <a:pt x="3912" y="3041"/>
                    <a:pt x="1346" y="4593"/>
                  </a:cubicBezTo>
                  <a:cubicBezTo>
                    <a:pt x="966" y="4878"/>
                    <a:pt x="523" y="5131"/>
                    <a:pt x="80" y="5385"/>
                  </a:cubicBezTo>
                  <a:cubicBezTo>
                    <a:pt x="0" y="5438"/>
                    <a:pt x="54" y="5558"/>
                    <a:pt x="130" y="5558"/>
                  </a:cubicBezTo>
                  <a:cubicBezTo>
                    <a:pt x="144" y="5558"/>
                    <a:pt x="159" y="5553"/>
                    <a:pt x="175" y="5543"/>
                  </a:cubicBezTo>
                  <a:cubicBezTo>
                    <a:pt x="3183" y="3769"/>
                    <a:pt x="6192" y="1933"/>
                    <a:pt x="9137" y="96"/>
                  </a:cubicBezTo>
                  <a:cubicBezTo>
                    <a:pt x="9200" y="96"/>
                    <a:pt x="9200" y="33"/>
                    <a:pt x="9137" y="33"/>
                  </a:cubicBezTo>
                  <a:cubicBezTo>
                    <a:pt x="9137" y="1"/>
                    <a:pt x="9105" y="1"/>
                    <a:pt x="9105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53;p51">
              <a:extLst>
                <a:ext uri="{FF2B5EF4-FFF2-40B4-BE49-F238E27FC236}">
                  <a16:creationId xmlns:a16="http://schemas.microsoft.com/office/drawing/2014/main" id="{9AA1CA31-DA38-4510-8193-6EAB446FBB67}"/>
                </a:ext>
              </a:extLst>
            </p:cNvPr>
            <p:cNvSpPr/>
            <p:nvPr/>
          </p:nvSpPr>
          <p:spPr>
            <a:xfrm>
              <a:off x="1578340" y="3580128"/>
              <a:ext cx="50476" cy="37504"/>
            </a:xfrm>
            <a:custGeom>
              <a:avLst/>
              <a:gdLst/>
              <a:ahLst/>
              <a:cxnLst/>
              <a:rect l="l" t="t" r="r" b="b"/>
              <a:pathLst>
                <a:path w="1607" h="1194" extrusionOk="0">
                  <a:moveTo>
                    <a:pt x="1493" y="1"/>
                  </a:moveTo>
                  <a:cubicBezTo>
                    <a:pt x="1482" y="1"/>
                    <a:pt x="1470" y="3"/>
                    <a:pt x="1457" y="7"/>
                  </a:cubicBezTo>
                  <a:cubicBezTo>
                    <a:pt x="950" y="292"/>
                    <a:pt x="475" y="609"/>
                    <a:pt x="95" y="989"/>
                  </a:cubicBezTo>
                  <a:cubicBezTo>
                    <a:pt x="1" y="1083"/>
                    <a:pt x="81" y="1194"/>
                    <a:pt x="167" y="1194"/>
                  </a:cubicBezTo>
                  <a:cubicBezTo>
                    <a:pt x="197" y="1194"/>
                    <a:pt x="228" y="1180"/>
                    <a:pt x="253" y="1147"/>
                  </a:cubicBezTo>
                  <a:cubicBezTo>
                    <a:pt x="601" y="767"/>
                    <a:pt x="1045" y="387"/>
                    <a:pt x="1552" y="134"/>
                  </a:cubicBezTo>
                  <a:cubicBezTo>
                    <a:pt x="1606" y="79"/>
                    <a:pt x="1567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4;p51">
              <a:extLst>
                <a:ext uri="{FF2B5EF4-FFF2-40B4-BE49-F238E27FC236}">
                  <a16:creationId xmlns:a16="http://schemas.microsoft.com/office/drawing/2014/main" id="{0AA7F1C5-2569-4B87-8295-3851B71285BE}"/>
                </a:ext>
              </a:extLst>
            </p:cNvPr>
            <p:cNvSpPr/>
            <p:nvPr/>
          </p:nvSpPr>
          <p:spPr>
            <a:xfrm>
              <a:off x="1597751" y="3589299"/>
              <a:ext cx="69133" cy="39200"/>
            </a:xfrm>
            <a:custGeom>
              <a:avLst/>
              <a:gdLst/>
              <a:ahLst/>
              <a:cxnLst/>
              <a:rect l="l" t="t" r="r" b="b"/>
              <a:pathLst>
                <a:path w="2201" h="1248" extrusionOk="0">
                  <a:moveTo>
                    <a:pt x="2042" y="0"/>
                  </a:moveTo>
                  <a:cubicBezTo>
                    <a:pt x="1377" y="222"/>
                    <a:pt x="680" y="602"/>
                    <a:pt x="110" y="1014"/>
                  </a:cubicBezTo>
                  <a:cubicBezTo>
                    <a:pt x="1" y="1095"/>
                    <a:pt x="80" y="1248"/>
                    <a:pt x="165" y="1248"/>
                  </a:cubicBezTo>
                  <a:cubicBezTo>
                    <a:pt x="178" y="1248"/>
                    <a:pt x="192" y="1244"/>
                    <a:pt x="205" y="1235"/>
                  </a:cubicBezTo>
                  <a:cubicBezTo>
                    <a:pt x="807" y="792"/>
                    <a:pt x="1440" y="444"/>
                    <a:pt x="2105" y="159"/>
                  </a:cubicBezTo>
                  <a:cubicBezTo>
                    <a:pt x="2200" y="95"/>
                    <a:pt x="2137" y="0"/>
                    <a:pt x="204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55;p51">
              <a:extLst>
                <a:ext uri="{FF2B5EF4-FFF2-40B4-BE49-F238E27FC236}">
                  <a16:creationId xmlns:a16="http://schemas.microsoft.com/office/drawing/2014/main" id="{EB464607-56F9-4C92-867A-BC63EE3A69EC}"/>
                </a:ext>
              </a:extLst>
            </p:cNvPr>
            <p:cNvSpPr/>
            <p:nvPr/>
          </p:nvSpPr>
          <p:spPr>
            <a:xfrm>
              <a:off x="1747420" y="3783256"/>
              <a:ext cx="55721" cy="128341"/>
            </a:xfrm>
            <a:custGeom>
              <a:avLst/>
              <a:gdLst/>
              <a:ahLst/>
              <a:cxnLst/>
              <a:rect l="l" t="t" r="r" b="b"/>
              <a:pathLst>
                <a:path w="1774" h="4086" extrusionOk="0">
                  <a:moveTo>
                    <a:pt x="951" y="1"/>
                  </a:moveTo>
                  <a:lnTo>
                    <a:pt x="1" y="602"/>
                  </a:lnTo>
                  <a:cubicBezTo>
                    <a:pt x="919" y="1521"/>
                    <a:pt x="1299" y="2819"/>
                    <a:pt x="1077" y="4086"/>
                  </a:cubicBezTo>
                  <a:lnTo>
                    <a:pt x="1774" y="3611"/>
                  </a:lnTo>
                  <a:lnTo>
                    <a:pt x="1711" y="3516"/>
                  </a:lnTo>
                  <a:cubicBezTo>
                    <a:pt x="1702" y="3524"/>
                    <a:pt x="1689" y="3528"/>
                    <a:pt x="1675" y="3528"/>
                  </a:cubicBezTo>
                  <a:cubicBezTo>
                    <a:pt x="1635" y="3528"/>
                    <a:pt x="1584" y="3499"/>
                    <a:pt x="1584" y="3453"/>
                  </a:cubicBezTo>
                  <a:cubicBezTo>
                    <a:pt x="1774" y="2186"/>
                    <a:pt x="1521" y="1109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56;p51">
              <a:extLst>
                <a:ext uri="{FF2B5EF4-FFF2-40B4-BE49-F238E27FC236}">
                  <a16:creationId xmlns:a16="http://schemas.microsoft.com/office/drawing/2014/main" id="{2A1609C2-18EA-4FBB-A6A1-84AE661D2A76}"/>
                </a:ext>
              </a:extLst>
            </p:cNvPr>
            <p:cNvSpPr/>
            <p:nvPr/>
          </p:nvSpPr>
          <p:spPr>
            <a:xfrm>
              <a:off x="1783227" y="3673855"/>
              <a:ext cx="151239" cy="222823"/>
            </a:xfrm>
            <a:custGeom>
              <a:avLst/>
              <a:gdLst/>
              <a:ahLst/>
              <a:cxnLst/>
              <a:rect l="l" t="t" r="r" b="b"/>
              <a:pathLst>
                <a:path w="4815" h="7094" extrusionOk="0">
                  <a:moveTo>
                    <a:pt x="3643" y="0"/>
                  </a:moveTo>
                  <a:cubicBezTo>
                    <a:pt x="3484" y="475"/>
                    <a:pt x="3294" y="950"/>
                    <a:pt x="3104" y="1330"/>
                  </a:cubicBezTo>
                  <a:cubicBezTo>
                    <a:pt x="3072" y="1425"/>
                    <a:pt x="2977" y="1425"/>
                    <a:pt x="2914" y="1425"/>
                  </a:cubicBezTo>
                  <a:cubicBezTo>
                    <a:pt x="1964" y="2059"/>
                    <a:pt x="951" y="2692"/>
                    <a:pt x="1" y="3325"/>
                  </a:cubicBezTo>
                  <a:cubicBezTo>
                    <a:pt x="761" y="4339"/>
                    <a:pt x="919" y="5732"/>
                    <a:pt x="571" y="6967"/>
                  </a:cubicBezTo>
                  <a:cubicBezTo>
                    <a:pt x="602" y="6999"/>
                    <a:pt x="602" y="6999"/>
                    <a:pt x="571" y="6999"/>
                  </a:cubicBezTo>
                  <a:lnTo>
                    <a:pt x="634" y="7094"/>
                  </a:lnTo>
                  <a:cubicBezTo>
                    <a:pt x="1869" y="6302"/>
                    <a:pt x="3072" y="5447"/>
                    <a:pt x="4276" y="4719"/>
                  </a:cubicBezTo>
                  <a:cubicBezTo>
                    <a:pt x="4814" y="3040"/>
                    <a:pt x="4561" y="1457"/>
                    <a:pt x="3643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57;p51">
              <a:extLst>
                <a:ext uri="{FF2B5EF4-FFF2-40B4-BE49-F238E27FC236}">
                  <a16:creationId xmlns:a16="http://schemas.microsoft.com/office/drawing/2014/main" id="{04691BB2-D714-4D19-9B86-769955D94AEB}"/>
                </a:ext>
              </a:extLst>
            </p:cNvPr>
            <p:cNvSpPr/>
            <p:nvPr/>
          </p:nvSpPr>
          <p:spPr>
            <a:xfrm>
              <a:off x="1897622" y="3550508"/>
              <a:ext cx="57732" cy="52737"/>
            </a:xfrm>
            <a:custGeom>
              <a:avLst/>
              <a:gdLst/>
              <a:ahLst/>
              <a:cxnLst/>
              <a:rect l="l" t="t" r="r" b="b"/>
              <a:pathLst>
                <a:path w="1838" h="1679" extrusionOk="0">
                  <a:moveTo>
                    <a:pt x="1" y="0"/>
                  </a:moveTo>
                  <a:cubicBezTo>
                    <a:pt x="1" y="32"/>
                    <a:pt x="64" y="95"/>
                    <a:pt x="64" y="127"/>
                  </a:cubicBezTo>
                  <a:cubicBezTo>
                    <a:pt x="254" y="602"/>
                    <a:pt x="381" y="1140"/>
                    <a:pt x="381" y="1679"/>
                  </a:cubicBezTo>
                  <a:cubicBezTo>
                    <a:pt x="856" y="1267"/>
                    <a:pt x="1331" y="919"/>
                    <a:pt x="1837" y="538"/>
                  </a:cubicBezTo>
                  <a:lnTo>
                    <a:pt x="1837" y="507"/>
                  </a:lnTo>
                  <a:lnTo>
                    <a:pt x="1837" y="475"/>
                  </a:lnTo>
                  <a:cubicBezTo>
                    <a:pt x="1489" y="443"/>
                    <a:pt x="1172" y="222"/>
                    <a:pt x="792" y="158"/>
                  </a:cubicBezTo>
                  <a:cubicBezTo>
                    <a:pt x="539" y="127"/>
                    <a:pt x="254" y="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58;p51">
              <a:extLst>
                <a:ext uri="{FF2B5EF4-FFF2-40B4-BE49-F238E27FC236}">
                  <a16:creationId xmlns:a16="http://schemas.microsoft.com/office/drawing/2014/main" id="{A9F61B7B-6DEE-4C06-A8BB-0CA69B5BE54D}"/>
                </a:ext>
              </a:extLst>
            </p:cNvPr>
            <p:cNvSpPr/>
            <p:nvPr/>
          </p:nvSpPr>
          <p:spPr>
            <a:xfrm>
              <a:off x="1900606" y="3620113"/>
              <a:ext cx="73656" cy="197004"/>
            </a:xfrm>
            <a:custGeom>
              <a:avLst/>
              <a:gdLst/>
              <a:ahLst/>
              <a:cxnLst/>
              <a:rect l="l" t="t" r="r" b="b"/>
              <a:pathLst>
                <a:path w="2345" h="6272" extrusionOk="0">
                  <a:moveTo>
                    <a:pt x="254" y="1"/>
                  </a:moveTo>
                  <a:cubicBezTo>
                    <a:pt x="222" y="508"/>
                    <a:pt x="127" y="983"/>
                    <a:pt x="1" y="1426"/>
                  </a:cubicBezTo>
                  <a:cubicBezTo>
                    <a:pt x="32" y="1426"/>
                    <a:pt x="64" y="1458"/>
                    <a:pt x="127" y="1458"/>
                  </a:cubicBezTo>
                  <a:cubicBezTo>
                    <a:pt x="1141" y="2851"/>
                    <a:pt x="1394" y="4688"/>
                    <a:pt x="792" y="6271"/>
                  </a:cubicBezTo>
                  <a:cubicBezTo>
                    <a:pt x="982" y="6145"/>
                    <a:pt x="1141" y="6018"/>
                    <a:pt x="1331" y="5891"/>
                  </a:cubicBezTo>
                  <a:cubicBezTo>
                    <a:pt x="1299" y="5891"/>
                    <a:pt x="1299" y="5860"/>
                    <a:pt x="1299" y="5828"/>
                  </a:cubicBezTo>
                  <a:cubicBezTo>
                    <a:pt x="1711" y="3801"/>
                    <a:pt x="2344" y="1299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59;p51">
              <a:extLst>
                <a:ext uri="{FF2B5EF4-FFF2-40B4-BE49-F238E27FC236}">
                  <a16:creationId xmlns:a16="http://schemas.microsoft.com/office/drawing/2014/main" id="{8B5EEB6B-9F50-4BE0-85DE-E2D035A2E308}"/>
                </a:ext>
              </a:extLst>
            </p:cNvPr>
            <p:cNvSpPr/>
            <p:nvPr/>
          </p:nvSpPr>
          <p:spPr>
            <a:xfrm>
              <a:off x="1911537" y="3573375"/>
              <a:ext cx="107485" cy="230801"/>
            </a:xfrm>
            <a:custGeom>
              <a:avLst/>
              <a:gdLst/>
              <a:ahLst/>
              <a:cxnLst/>
              <a:rect l="l" t="t" r="r" b="b"/>
              <a:pathLst>
                <a:path w="3422" h="7348" extrusionOk="0">
                  <a:moveTo>
                    <a:pt x="1521" y="1"/>
                  </a:moveTo>
                  <a:cubicBezTo>
                    <a:pt x="1046" y="412"/>
                    <a:pt x="508" y="824"/>
                    <a:pt x="1" y="1204"/>
                  </a:cubicBezTo>
                  <a:cubicBezTo>
                    <a:pt x="2218" y="2407"/>
                    <a:pt x="1774" y="5321"/>
                    <a:pt x="1078" y="7348"/>
                  </a:cubicBezTo>
                  <a:cubicBezTo>
                    <a:pt x="1679" y="6968"/>
                    <a:pt x="2313" y="6588"/>
                    <a:pt x="2946" y="6239"/>
                  </a:cubicBezTo>
                  <a:lnTo>
                    <a:pt x="2946" y="6176"/>
                  </a:lnTo>
                  <a:cubicBezTo>
                    <a:pt x="3421" y="3832"/>
                    <a:pt x="2883" y="190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圖片 50">
            <a:extLst>
              <a:ext uri="{FF2B5EF4-FFF2-40B4-BE49-F238E27FC236}">
                <a16:creationId xmlns:a16="http://schemas.microsoft.com/office/drawing/2014/main" id="{055ABDF6-9DDC-4B8E-B5DE-D5F4DA43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86" y="4437515"/>
            <a:ext cx="2261333" cy="2181861"/>
          </a:xfrm>
          <a:prstGeom prst="rect">
            <a:avLst/>
          </a:prstGeom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B1047745-2320-4E8E-9F02-CB35822363D3}"/>
              </a:ext>
            </a:extLst>
          </p:cNvPr>
          <p:cNvSpPr txBox="1"/>
          <p:nvPr/>
        </p:nvSpPr>
        <p:spPr>
          <a:xfrm>
            <a:off x="1850572" y="2121142"/>
            <a:ext cx="927939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歡迎同學加入中國醫藥大學藥學系</a:t>
            </a:r>
            <a:r>
              <a:rPr lang="en-US" altLang="zh-TW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C3DE2C7-2203-440A-B0FA-A6F72C3B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BFB6-7B3B-43E3-BE06-1A7D047308AD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1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318" y="0"/>
            <a:ext cx="5387788" cy="1325563"/>
          </a:xfrm>
        </p:spPr>
        <p:txBody>
          <a:bodyPr/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藥物與受體間作用力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542" y="1105468"/>
            <a:ext cx="3343836" cy="2027696"/>
          </a:xfrm>
        </p:spPr>
        <p:txBody>
          <a:bodyPr/>
          <a:lstStyle/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氫鍵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凡德瓦力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離子鍵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dirty="0">
                <a:latin typeface="@標楷體" panose="03000509000000000000" pitchFamily="65" charset="-120"/>
                <a:ea typeface="@標楷體" panose="03000509000000000000" pitchFamily="65" charset="-120"/>
              </a:rPr>
              <a:t>共價鍵</a:t>
            </a:r>
            <a:endParaRPr lang="en-US" altLang="zh-TW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Picture 6" descr="ãdna DRUG DOCKINGãçåçæå°çµæ">
            <a:extLst>
              <a:ext uri="{FF2B5EF4-FFF2-40B4-BE49-F238E27FC236}">
                <a16:creationId xmlns:a16="http://schemas.microsoft.com/office/drawing/2014/main" id="{E38E85F6-C296-4973-A341-DF98F17E4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1"/>
          <a:stretch/>
        </p:blipFill>
        <p:spPr bwMode="auto">
          <a:xfrm>
            <a:off x="878542" y="3490977"/>
            <a:ext cx="10515600" cy="30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07BF563-2B2D-459F-9DD6-8357C9AF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23" y="266192"/>
            <a:ext cx="3865554" cy="318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F7086E5-E6FC-41CC-BBA9-BAC9F7B1A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35922" y="48491"/>
            <a:ext cx="2045717" cy="177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A49638A-A7FA-40E4-AF04-8DF1795BD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2" b="16495"/>
          <a:stretch/>
        </p:blipFill>
        <p:spPr bwMode="auto">
          <a:xfrm>
            <a:off x="5835922" y="1857433"/>
            <a:ext cx="2133702" cy="16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3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32" indent="-285744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2971" indent="-228594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160" indent="-228594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349" indent="-228594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4FF83E-ABD8-4BE2-9FEF-1DA158636E2D}" type="slidenum">
              <a:rPr kumimoji="0" lang="en-US" altLang="zh-TW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kumimoji="0" lang="en-US" altLang="zh-TW" sz="1400"/>
          </a:p>
        </p:txBody>
      </p:sp>
      <p:sp>
        <p:nvSpPr>
          <p:cNvPr id="124932" name="Text Box 10"/>
          <p:cNvSpPr txBox="1">
            <a:spLocks noChangeArrowheads="1"/>
          </p:cNvSpPr>
          <p:nvPr/>
        </p:nvSpPr>
        <p:spPr bwMode="auto">
          <a:xfrm>
            <a:off x="2793347" y="1089663"/>
            <a:ext cx="6913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99"/>
                </a:solidFill>
                <a:latin typeface="Arial" panose="020B0604020202020204" pitchFamily="34" charset="0"/>
              </a:rPr>
              <a:t>The Sources and Development of Drugs</a:t>
            </a:r>
          </a:p>
        </p:txBody>
      </p:sp>
      <p:pic>
        <p:nvPicPr>
          <p:cNvPr id="124933" name="Picture 4" descr="64_u02_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63347"/>
            <a:ext cx="8408894" cy="464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1E3E39D8-E7FD-4E87-95BD-D040F9E19CDC}"/>
              </a:ext>
            </a:extLst>
          </p:cNvPr>
          <p:cNvSpPr txBox="1">
            <a:spLocks/>
          </p:cNvSpPr>
          <p:nvPr/>
        </p:nvSpPr>
        <p:spPr>
          <a:xfrm>
            <a:off x="528917" y="300573"/>
            <a:ext cx="10515600" cy="1019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藥物分類</a:t>
            </a:r>
          </a:p>
        </p:txBody>
      </p:sp>
    </p:spTree>
    <p:extLst>
      <p:ext uri="{BB962C8B-B14F-4D97-AF65-F5344CB8AC3E}">
        <p14:creationId xmlns:p14="http://schemas.microsoft.com/office/powerpoint/2010/main" val="210874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922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藥物分類</a:t>
            </a:r>
          </a:p>
        </p:txBody>
      </p:sp>
      <p:pic>
        <p:nvPicPr>
          <p:cNvPr id="4" name="Picture 2" descr="https://topics.cnyes.com/biotech01/images/pic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9"/>
          <a:stretch/>
        </p:blipFill>
        <p:spPr bwMode="auto">
          <a:xfrm>
            <a:off x="356565" y="1604798"/>
            <a:ext cx="11225836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68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7056107" y="548680"/>
            <a:ext cx="2976331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7171" name="文字方塊 2"/>
          <p:cNvSpPr txBox="1">
            <a:spLocks noChangeArrowheads="1"/>
          </p:cNvSpPr>
          <p:nvPr/>
        </p:nvSpPr>
        <p:spPr bwMode="auto">
          <a:xfrm>
            <a:off x="1679509" y="5758211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資料來源：中華民國稅務行業標準分類，台灣趨勢研究股份有限公司研究整理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77200" y="6445251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32" indent="-285744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2971" indent="-228594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160" indent="-228594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349" indent="-228594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2F7869-440B-43FB-864C-1BAA7532FBA5}" type="slidenum">
              <a:rPr kumimoji="0" lang="zh-TW" altLang="en-US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五邊形 1"/>
          <p:cNvSpPr/>
          <p:nvPr/>
        </p:nvSpPr>
        <p:spPr>
          <a:xfrm>
            <a:off x="1679510" y="2564904"/>
            <a:ext cx="1632181" cy="86409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33" dirty="0"/>
              <a:t>藥品製造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573792" y="4485117"/>
            <a:ext cx="3264363" cy="67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體外檢驗試劑製造業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568715" y="2660915"/>
            <a:ext cx="3264363" cy="67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生物藥品製造業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568715" y="3600699"/>
            <a:ext cx="3264363" cy="67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中藥製造業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568715" y="1716571"/>
            <a:ext cx="3264363" cy="67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西藥製造業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568715" y="836712"/>
            <a:ext cx="3264363" cy="67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原料藥製造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7366620" y="1220755"/>
            <a:ext cx="2304256" cy="6720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外用藥製造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7366620" y="3140968"/>
            <a:ext cx="2304256" cy="6720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/>
              <a:t>動物用藥製造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7366620" y="2180861"/>
            <a:ext cx="2304256" cy="6720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針劑製造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7366620" y="4115029"/>
            <a:ext cx="2304256" cy="6720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醫護材料</a:t>
            </a:r>
          </a:p>
        </p:txBody>
      </p:sp>
    </p:spTree>
    <p:extLst>
      <p:ext uri="{BB962C8B-B14F-4D97-AF65-F5344CB8AC3E}">
        <p14:creationId xmlns:p14="http://schemas.microsoft.com/office/powerpoint/2010/main" val="383589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56908"/>
            <a:ext cx="4896544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@標楷體" panose="03000509000000000000" pitchFamily="65" charset="-120"/>
                <a:ea typeface="@標楷體" panose="03000509000000000000" pitchFamily="65" charset="-120"/>
              </a:rPr>
              <a:t>藥物劑型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3566187" cy="45259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錠劑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顆粒劑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散劑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膠囊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軟膠囊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F649-46CC-402F-9E5D-0EB33C7B26E5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057872" y="1582471"/>
            <a:ext cx="4896544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丸劑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栓劑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溶液劑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r>
              <a:rPr lang="zh-TW" altLang="en-US" sz="3600" dirty="0">
                <a:latin typeface="@標楷體" panose="03000509000000000000" pitchFamily="65" charset="-120"/>
                <a:ea typeface="@標楷體" panose="03000509000000000000" pitchFamily="65" charset="-120"/>
              </a:rPr>
              <a:t>注射劑</a:t>
            </a:r>
            <a:endParaRPr lang="en-US" altLang="zh-TW" sz="3600" dirty="0">
              <a:latin typeface="@標楷體" panose="03000509000000000000" pitchFamily="65" charset="-120"/>
              <a:ea typeface="@標楷體" panose="03000509000000000000" pitchFamily="65" charset="-120"/>
            </a:endParaRPr>
          </a:p>
          <a:p>
            <a:endParaRPr lang="zh-TW" altLang="en-US" sz="4000" dirty="0"/>
          </a:p>
        </p:txBody>
      </p:sp>
      <p:pic>
        <p:nvPicPr>
          <p:cNvPr id="4098" name="Picture 2" descr="ãè¥ç©åå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7"/>
          <a:stretch/>
        </p:blipFill>
        <p:spPr bwMode="auto">
          <a:xfrm>
            <a:off x="5807969" y="919689"/>
            <a:ext cx="5909507" cy="400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2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1954</Words>
  <Application>Microsoft Office PowerPoint</Application>
  <PresentationFormat>寬螢幕</PresentationFormat>
  <Paragraphs>323</Paragraphs>
  <Slides>45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7" baseType="lpstr">
      <vt:lpstr>@標楷體</vt:lpstr>
      <vt:lpstr>Monotype Sorts</vt:lpstr>
      <vt:lpstr>微軟正黑體</vt:lpstr>
      <vt:lpstr>標楷體</vt:lpstr>
      <vt:lpstr>Arial</vt:lpstr>
      <vt:lpstr>Calibri</vt:lpstr>
      <vt:lpstr>Calibri Light</vt:lpstr>
      <vt:lpstr>Times New Roman</vt:lpstr>
      <vt:lpstr>Verdana</vt:lpstr>
      <vt:lpstr>Wingdings</vt:lpstr>
      <vt:lpstr>Wingdings 2</vt:lpstr>
      <vt:lpstr>Office 佈景主題</vt:lpstr>
      <vt:lpstr>  德光中學我的生涯我做主:藥物開發流程</vt:lpstr>
      <vt:lpstr>藥物開發流程</vt:lpstr>
      <vt:lpstr>什麼是藥物?</vt:lpstr>
      <vt:lpstr>NMDA receptors功能調控</vt:lpstr>
      <vt:lpstr>藥物與受體間作用力</vt:lpstr>
      <vt:lpstr>PowerPoint 簡報</vt:lpstr>
      <vt:lpstr>藥物分類</vt:lpstr>
      <vt:lpstr>PowerPoint 簡報</vt:lpstr>
      <vt:lpstr>藥物劑型</vt:lpstr>
      <vt:lpstr>錠劑</vt:lpstr>
      <vt:lpstr>顆粒劑:可以直接吞服，也可以沖入水中飲入，應用和攜帶比較方便 </vt:lpstr>
      <vt:lpstr>膠囊:以可溶性明膠 (gelatin) 作為包覆材料的囊狀藥劑 </vt:lpstr>
      <vt:lpstr>丸劑:藥物研成細粉，用蜜或水、或糊等拌和，製成圓球形的大小不等的藥丸</vt:lpstr>
      <vt:lpstr>溶液劑:溶液劑一般為非揮發性藥物或少數揮發性藥物的澄明溶液，大多以水為溶劑</vt:lpstr>
      <vt:lpstr>新藥開發流程</vt:lpstr>
      <vt:lpstr>新藥開發流程</vt:lpstr>
      <vt:lpstr>藥物探索(小分子藥物為例)</vt:lpstr>
      <vt:lpstr>臨床前試驗失敗原因</vt:lpstr>
      <vt:lpstr>臨床試驗二期</vt:lpstr>
      <vt:lpstr>雙盲試驗</vt:lpstr>
      <vt:lpstr>新藥查驗登記(New Drug Application, NDA)</vt:lpstr>
      <vt:lpstr>臨床試驗第四期</vt:lpstr>
      <vt:lpstr>新藥開發之獲利評估</vt:lpstr>
      <vt:lpstr>新藥及學名藥</vt:lpstr>
      <vt:lpstr>原廠藥 vs 學名藥</vt:lpstr>
      <vt:lpstr>原廠藥 vs 學名藥</vt:lpstr>
      <vt:lpstr>專利申請</vt:lpstr>
      <vt:lpstr>中國醫大藥學系簡介</vt:lpstr>
      <vt:lpstr>藥學職場現況與未來發展</vt:lpstr>
      <vt:lpstr>中國醫藥大學校區</vt:lpstr>
      <vt:lpstr>藥學院組織</vt:lpstr>
      <vt:lpstr>獎助學生出國研習</vt:lpstr>
      <vt:lpstr>(一)中國醫大藥學系系所特色</vt:lpstr>
      <vt:lpstr>系所特色</vt:lpstr>
      <vt:lpstr>PowerPoint 簡報</vt:lpstr>
      <vt:lpstr>PowerPoint 簡報</vt:lpstr>
      <vt:lpstr>PowerPoint 簡報</vt:lpstr>
      <vt:lpstr>PowerPoint 簡報</vt:lpstr>
      <vt:lpstr>實習課程</vt:lpstr>
      <vt:lpstr>PowerPoint 簡報</vt:lpstr>
      <vt:lpstr>PowerPoint 簡報</vt:lpstr>
      <vt:lpstr>PowerPoint 簡報</vt:lpstr>
      <vt:lpstr>PowerPoint 簡報</vt:lpstr>
      <vt:lpstr>招生入學管道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系所特色</dc:title>
  <dc:creator>109306601</dc:creator>
  <cp:lastModifiedBy>110047901</cp:lastModifiedBy>
  <cp:revision>69</cp:revision>
  <cp:lastPrinted>2025-01-07T07:01:59Z</cp:lastPrinted>
  <dcterms:created xsi:type="dcterms:W3CDTF">2021-11-09T08:06:01Z</dcterms:created>
  <dcterms:modified xsi:type="dcterms:W3CDTF">2025-01-07T07:07:54Z</dcterms:modified>
</cp:coreProperties>
</file>