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5" r:id="rId2"/>
    <p:sldId id="1202" r:id="rId3"/>
    <p:sldId id="1206" r:id="rId4"/>
    <p:sldId id="469" r:id="rId5"/>
    <p:sldId id="1204" r:id="rId6"/>
    <p:sldId id="1208" r:id="rId7"/>
    <p:sldId id="1207" r:id="rId8"/>
    <p:sldId id="576" r:id="rId9"/>
    <p:sldId id="1209" r:id="rId10"/>
    <p:sldId id="1189" r:id="rId11"/>
    <p:sldId id="1210" r:id="rId12"/>
    <p:sldId id="1211" r:id="rId13"/>
    <p:sldId id="1212" r:id="rId14"/>
    <p:sldId id="309" r:id="rId15"/>
    <p:sldId id="651" r:id="rId16"/>
    <p:sldId id="1215" r:id="rId17"/>
    <p:sldId id="1214" r:id="rId18"/>
    <p:sldId id="1216" r:id="rId19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1F1F1F"/>
    <a:srgbClr val="000000"/>
    <a:srgbClr val="FFFFFF"/>
    <a:srgbClr val="FF6600"/>
    <a:srgbClr val="FFFFCC"/>
    <a:srgbClr val="CC9900"/>
    <a:srgbClr val="FFFF66"/>
    <a:srgbClr val="996633"/>
    <a:srgbClr val="84F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570" autoAdjust="0"/>
  </p:normalViewPr>
  <p:slideViewPr>
    <p:cSldViewPr snapToGrid="0" showGuides="1">
      <p:cViewPr varScale="1">
        <p:scale>
          <a:sx n="82" d="100"/>
          <a:sy n="82" d="100"/>
        </p:scale>
        <p:origin x="211" y="58"/>
      </p:cViewPr>
      <p:guideLst>
        <p:guide orient="horz" pos="346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2D43024-C917-4995-AFD7-6A6376047C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083D9A-C9F4-4471-BB4F-A6EA31554DFC}" type="slidenum">
              <a:rPr lang="en-US" altLang="zh-TW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 dirty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9076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892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228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4563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74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004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6213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727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4051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752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2382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93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147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146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5F2E3FE-8908-4C36-895D-2CB3E944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06678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0"/>
            <a:ext cx="4640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11004" y="5678577"/>
            <a:ext cx="6774626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dist"/>
            <a:r>
              <a:rPr lang="en-US" altLang="zh-TW" sz="1600" dirty="0">
                <a:solidFill>
                  <a:schemeClr val="tx2"/>
                </a:solidFill>
                <a:latin typeface="微軟正黑體" panose="020B0604030504040204" pitchFamily="34" charset="-120"/>
              </a:rPr>
              <a:t>Dept. of Architecture and 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</a:rPr>
              <a:t>Interior Design</a:t>
            </a:r>
            <a:r>
              <a:rPr lang="en-US" altLang="zh-TW" sz="1200" dirty="0">
                <a:solidFill>
                  <a:schemeClr val="tx2"/>
                </a:solidFill>
                <a:latin typeface="微軟正黑體" panose="020B0604030504040204" pitchFamily="34" charset="-120"/>
              </a:rPr>
              <a:t> 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319787" y="5303372"/>
            <a:ext cx="40284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zh-TW" altLang="en-US" sz="2000" b="1" dirty="0"/>
              <a:t>正修學校財團法人</a:t>
            </a:r>
            <a:endParaRPr lang="en-US" altLang="zh-TW" sz="2000" b="1" dirty="0"/>
          </a:p>
          <a:p>
            <a:pPr eaLnBrk="1" hangingPunct="1"/>
            <a:r>
              <a:rPr lang="zh-TW" altLang="en-US" sz="2000" b="1" dirty="0"/>
              <a:t>正修科技大學建築與室內設計系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35F9536-F2F5-4B2B-A02A-E16CB348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04" y="1087101"/>
            <a:ext cx="5278033" cy="150810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en-US" altLang="zh-TW" sz="2400" dirty="0"/>
              <a:t>113 </a:t>
            </a:r>
            <a:r>
              <a:rPr lang="zh-TW" altLang="en-US" sz="2400" dirty="0"/>
              <a:t>天主教臺南市私立德光高級中學</a:t>
            </a:r>
            <a:br>
              <a:rPr lang="en-US" altLang="zh-TW" sz="3600" dirty="0"/>
            </a:br>
            <a:br>
              <a:rPr lang="en-US" altLang="zh-TW" sz="3600" dirty="0"/>
            </a:br>
            <a:r>
              <a:rPr lang="zh-TW" altLang="en-US" sz="3200" dirty="0"/>
              <a:t>「我的生涯我自主」講座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0D5183F-A6BD-475C-8FBE-5A12C7EED3D2}"/>
              </a:ext>
            </a:extLst>
          </p:cNvPr>
          <p:cNvSpPr txBox="1"/>
          <p:nvPr/>
        </p:nvSpPr>
        <p:spPr>
          <a:xfrm>
            <a:off x="468313" y="662473"/>
            <a:ext cx="8190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建築組可報考國家考試建築師執照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同時設有建築組與室內設計組，合作進行設計，系內轉組容易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rgbClr val="FF0000"/>
                </a:solidFill>
              </a:rPr>
              <a:t>以設計／評圖為核心的建築人養成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rgbClr val="FF0000"/>
                </a:solidFill>
              </a:rPr>
              <a:t>更為緊密的師生關係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完善的設備與訓練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校園周邊生活機能良好</a:t>
            </a:r>
            <a:endParaRPr lang="en-US" altLang="zh-TW" sz="20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F01EB17-DF45-4B08-8400-0D027A39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53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85F0417-C99A-41DA-88BA-EB15F600B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94"/>
            <a:ext cx="9171992" cy="68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706C371-6A3D-42F9-B1EA-2A653685F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69" y="139959"/>
            <a:ext cx="4245915" cy="318515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2D5CD72-F3E7-4B89-A7CD-2C0D949A9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453" y="139959"/>
            <a:ext cx="4192546" cy="4192546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9C9E01BB-8915-4069-9482-2FCD693F74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7069" y="3532887"/>
            <a:ext cx="4245915" cy="3054495"/>
            <a:chOff x="217" y="315"/>
            <a:chExt cx="5367" cy="38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899270-DBAE-4DDD-A940-FFE04CED1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282"/>
              <a:ext cx="2729" cy="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CA3F7E-5751-4EA1-8093-BE255C89B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2285"/>
              <a:ext cx="2593" cy="1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22A2E6-40FA-4400-B1B6-844DD3D1F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357"/>
              <a:ext cx="2575" cy="1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6399E4-0D9F-4B15-88CC-68EE7D6FF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315"/>
              <a:ext cx="2709" cy="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圖片 9" descr="一張含有 建築物, 個人, 人群 的圖片&#10;&#10;自動產生的描述">
            <a:extLst>
              <a:ext uri="{FF2B5EF4-FFF2-40B4-BE49-F238E27FC236}">
                <a16:creationId xmlns:a16="http://schemas.microsoft.com/office/drawing/2014/main" id="{380760BC-C01D-493E-85AE-B868642E3D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3" y="4460032"/>
            <a:ext cx="4207964" cy="2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6912BB2-80D5-43DA-ABD2-5C9ECB2C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8211"/>
            <a:ext cx="4517407" cy="254104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E4988176-6331-5604-27DB-E2C9022C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lang="zh-TW" altLang="en-US" dirty="0"/>
              <a:t>學生</a:t>
            </a:r>
            <a:r>
              <a:rPr lang="en-US" altLang="zh-TW" dirty="0"/>
              <a:t>3D</a:t>
            </a:r>
            <a:r>
              <a:rPr lang="zh-TW" altLang="en-US" dirty="0"/>
              <a:t>設計渲染作品</a:t>
            </a:r>
          </a:p>
        </p:txBody>
      </p:sp>
      <p:pic>
        <p:nvPicPr>
          <p:cNvPr id="8" name="圖片 3">
            <a:extLst>
              <a:ext uri="{FF2B5EF4-FFF2-40B4-BE49-F238E27FC236}">
                <a16:creationId xmlns:a16="http://schemas.microsoft.com/office/drawing/2014/main" id="{8A5CAC2A-93A1-4263-855D-82BC5B71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42" y="1058211"/>
            <a:ext cx="3805107" cy="2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1710D93-411E-4D16-8EFA-637AA0460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9" b="49868"/>
          <a:stretch/>
        </p:blipFill>
        <p:spPr bwMode="auto">
          <a:xfrm>
            <a:off x="4713742" y="3715297"/>
            <a:ext cx="4236098" cy="25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圖片 1">
            <a:extLst>
              <a:ext uri="{FF2B5EF4-FFF2-40B4-BE49-F238E27FC236}">
                <a16:creationId xmlns:a16="http://schemas.microsoft.com/office/drawing/2014/main" id="{EBD5A2C9-4177-4B5B-9CA7-D5558DA61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6675"/>
            <a:ext cx="4517407" cy="23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7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0F4442C-2561-4840-9266-6C02444A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E2AFFA6-FFF5-D865-7A25-9FF38A9F2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0375"/>
            <a:ext cx="7631112" cy="889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F649AA-5906-D56C-DDAE-531F4D3F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17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工作室 </a:t>
            </a:r>
          </a:p>
        </p:txBody>
      </p:sp>
      <p:pic>
        <p:nvPicPr>
          <p:cNvPr id="5" name="圖片 4" descr="一張含有 文字, 室內, 凌亂 的圖片&#10;&#10;自動產生的描述">
            <a:extLst>
              <a:ext uri="{FF2B5EF4-FFF2-40B4-BE49-F238E27FC236}">
                <a16:creationId xmlns:a16="http://schemas.microsoft.com/office/drawing/2014/main" id="{E46CC414-7444-4420-A091-82E633B2A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701386"/>
            <a:ext cx="5226756" cy="2940050"/>
          </a:xfrm>
          <a:prstGeom prst="rect">
            <a:avLst/>
          </a:prstGeom>
        </p:spPr>
      </p:pic>
      <p:pic>
        <p:nvPicPr>
          <p:cNvPr id="7" name="圖片 6" descr="一張含有 文字, 室內, 工作中, 凌亂 的圖片&#10;&#10;自動產生的描述">
            <a:extLst>
              <a:ext uri="{FF2B5EF4-FFF2-40B4-BE49-F238E27FC236}">
                <a16:creationId xmlns:a16="http://schemas.microsoft.com/office/drawing/2014/main" id="{1BF94E27-1C09-E9E5-4C60-1341B14F1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655074"/>
            <a:ext cx="5226756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F86CE76B-1D1A-4A2A-AA17-7BC0ED34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E03EF2-1CFD-419B-93C7-A72F2F067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FA8C2D5-2C02-4A69-B987-28D5B457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172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學生作品與評圖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E9FA4-9B84-44FB-A437-86C9FC78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0375"/>
            <a:ext cx="6665912" cy="889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71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0D5183F-A6BD-475C-8FBE-5A12C7EED3D2}"/>
              </a:ext>
            </a:extLst>
          </p:cNvPr>
          <p:cNvSpPr txBox="1"/>
          <p:nvPr/>
        </p:nvSpPr>
        <p:spPr>
          <a:xfrm>
            <a:off x="468313" y="662473"/>
            <a:ext cx="8190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建築組可報考國家考試建築師執照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同時設有建築組與室內設計組，合作進行設計，系內轉組容易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rgbClr val="FF0000"/>
                </a:solidFill>
              </a:rPr>
              <a:t>以設計／評圖為核心的建築人養成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rgbClr val="FF0000"/>
                </a:solidFill>
              </a:rPr>
              <a:t>更為緊密的師生關係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完善的設備與訓練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校園周邊生活機能良好</a:t>
            </a:r>
            <a:endParaRPr lang="en-US" altLang="zh-TW" sz="20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5543121-7379-40C2-BB16-709E6872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659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8B4A7BB-0FDF-4682-98D2-F0EC0DABCAF5}"/>
              </a:ext>
            </a:extLst>
          </p:cNvPr>
          <p:cNvSpPr txBox="1"/>
          <p:nvPr/>
        </p:nvSpPr>
        <p:spPr>
          <a:xfrm>
            <a:off x="724359" y="1404808"/>
            <a:ext cx="646331" cy="36933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業界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8065BF8-FF9F-4E27-AE75-40DC7B8A66FC}"/>
              </a:ext>
            </a:extLst>
          </p:cNvPr>
          <p:cNvSpPr txBox="1"/>
          <p:nvPr/>
        </p:nvSpPr>
        <p:spPr>
          <a:xfrm>
            <a:off x="1760538" y="250418"/>
            <a:ext cx="2509020" cy="26782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建設公司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建築師事務所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工程顧問公司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室內設計公司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景觀工程公司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營造廠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動畫、透視圖、</a:t>
            </a:r>
            <a:r>
              <a:rPr lang="en-US" altLang="zh-TW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建築雜誌媒體</a:t>
            </a:r>
            <a:endParaRPr lang="en-US" altLang="zh-TW" sz="18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材料相關公司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4849CC-2897-4BC0-871C-BC4914772C01}"/>
              </a:ext>
            </a:extLst>
          </p:cNvPr>
          <p:cNvSpPr txBox="1"/>
          <p:nvPr/>
        </p:nvSpPr>
        <p:spPr>
          <a:xfrm>
            <a:off x="724359" y="3657839"/>
            <a:ext cx="877888" cy="3683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公部門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0D3573-2670-4A43-AC67-F9E1B06C78E1}"/>
              </a:ext>
            </a:extLst>
          </p:cNvPr>
          <p:cNvSpPr txBox="1"/>
          <p:nvPr/>
        </p:nvSpPr>
        <p:spPr>
          <a:xfrm>
            <a:off x="1760538" y="3171649"/>
            <a:ext cx="1617662" cy="1816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工務局建管處</a:t>
            </a:r>
            <a:endParaRPr lang="en-US" altLang="zh-TW" sz="1867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都市發展局</a:t>
            </a:r>
            <a:endParaRPr lang="en-US" altLang="zh-TW" sz="1867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捷運局</a:t>
            </a:r>
            <a:endParaRPr lang="en-US" altLang="zh-TW" sz="1867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中油</a:t>
            </a:r>
            <a:endParaRPr lang="en-US" altLang="zh-TW" sz="1867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台電</a:t>
            </a:r>
            <a:endParaRPr lang="en-US" altLang="zh-TW" sz="1867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867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台鐵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AF37532-90DF-412F-A739-A44F8BD930A2}"/>
              </a:ext>
            </a:extLst>
          </p:cNvPr>
          <p:cNvSpPr txBox="1"/>
          <p:nvPr/>
        </p:nvSpPr>
        <p:spPr>
          <a:xfrm>
            <a:off x="756109" y="5540246"/>
            <a:ext cx="646331" cy="36933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學界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0586865-17F8-4D22-B680-5C418F729AF2}"/>
              </a:ext>
            </a:extLst>
          </p:cNvPr>
          <p:cNvSpPr txBox="1"/>
          <p:nvPr/>
        </p:nvSpPr>
        <p:spPr>
          <a:xfrm>
            <a:off x="1760538" y="5246280"/>
            <a:ext cx="2811462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大學教師</a:t>
            </a:r>
            <a:endParaRPr lang="en-US" altLang="zh-TW" dirty="0"/>
          </a:p>
          <a:p>
            <a:r>
              <a:rPr lang="zh-TW" altLang="en-US" dirty="0"/>
              <a:t>高工職老師</a:t>
            </a:r>
            <a:endParaRPr lang="en-US" altLang="zh-TW" dirty="0"/>
          </a:p>
          <a:p>
            <a:r>
              <a:rPr lang="zh-TW" altLang="en-US" dirty="0"/>
              <a:t>內政部營建署建築研究所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C6D05F4-AD43-4224-8842-7527722B3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26" y="250418"/>
            <a:ext cx="2499404" cy="33325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95AB9F2-44DE-4E7E-BD96-E72B969D2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7" y="3657839"/>
            <a:ext cx="3932990" cy="29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提供相片說明。">
            <a:extLst>
              <a:ext uri="{FF2B5EF4-FFF2-40B4-BE49-F238E27FC236}">
                <a16:creationId xmlns:a16="http://schemas.microsoft.com/office/drawing/2014/main" id="{E8291E19-5E43-4A29-9078-7263588A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921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03" y="435816"/>
            <a:ext cx="6310993" cy="56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1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5FA4387-03EC-40DC-A718-AFDAB4CB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226AEC-A5E5-4008-B4B1-C5D45361381E}"/>
              </a:ext>
            </a:extLst>
          </p:cNvPr>
          <p:cNvSpPr txBox="1"/>
          <p:nvPr/>
        </p:nvSpPr>
        <p:spPr>
          <a:xfrm>
            <a:off x="468313" y="925426"/>
            <a:ext cx="823581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</a:rPr>
              <a:t>鄭安佑</a:t>
            </a:r>
            <a:endParaRPr lang="en-US" altLang="zh-TW" sz="2400" b="1" dirty="0">
              <a:latin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</a:rPr>
              <a:t>正修建築  專任助理教授</a:t>
            </a:r>
          </a:p>
          <a:p>
            <a:r>
              <a:rPr lang="zh-TW" altLang="en-US" sz="2000" b="1" dirty="0">
                <a:latin typeface="微軟正黑體" panose="020B0604030504040204" pitchFamily="34" charset="-120"/>
              </a:rPr>
              <a:t>成大建築、南大文資  兼任助理教授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</a:rPr>
              <a:t>財團法人古都保存再生文教基金會  副執行長</a:t>
            </a:r>
          </a:p>
          <a:p>
            <a:endParaRPr lang="en-US" altLang="zh-TW" sz="2000" b="1" dirty="0">
              <a:latin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2018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，國立成功大學建築學系博士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2016-2017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，英國倫敦大學（</a:t>
            </a:r>
            <a:r>
              <a:rPr lang="en-US" altLang="zh-TW" sz="1600" b="1" dirty="0">
                <a:latin typeface="微軟正黑體" panose="020B0604030504040204" pitchFamily="34" charset="-120"/>
              </a:rPr>
              <a:t>The Bartlett, </a:t>
            </a:r>
            <a:r>
              <a:rPr lang="en-US" altLang="zh-TW" sz="1600" b="1" dirty="0" err="1">
                <a:latin typeface="微軟正黑體" panose="020B0604030504040204" pitchFamily="34" charset="-120"/>
              </a:rPr>
              <a:t>UCL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）建築史學程研究</a:t>
            </a:r>
            <a:br>
              <a:rPr lang="en-US" altLang="zh-TW" sz="1600" b="1" dirty="0">
                <a:latin typeface="微軟正黑體" panose="020B0604030504040204" pitchFamily="34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</a:rPr>
              <a:t>（科技部補助博士生赴海外研究計畫）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2008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，國立成功大學建築學系碩士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2005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，國立臺灣大學經濟學系學士</a:t>
            </a:r>
          </a:p>
          <a:p>
            <a:endParaRPr lang="en-US" altLang="zh-TW" sz="2000" b="1" dirty="0">
              <a:latin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2023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</a:t>
            </a:r>
            <a:r>
              <a:rPr lang="en-US" altLang="zh-TW" sz="1600" b="1" dirty="0">
                <a:latin typeface="微軟正黑體" panose="020B0604030504040204" pitchFamily="34" charset="-120"/>
              </a:rPr>
              <a:t>112</a:t>
            </a:r>
            <a:r>
              <a:rPr lang="zh-TW" altLang="en-US" sz="1600" b="1" dirty="0">
                <a:latin typeface="微軟正黑體" panose="020B0604030504040204" pitchFamily="34" charset="-120"/>
              </a:rPr>
              <a:t>年度建築學報人文類論文獎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</a:rPr>
              <a:t>2013</a:t>
            </a:r>
            <a:r>
              <a:rPr lang="zh-TW" altLang="en-US" sz="1600" b="1" dirty="0">
                <a:latin typeface="微軟正黑體" panose="020B0604030504040204" pitchFamily="34" charset="-120"/>
              </a:rPr>
              <a:t>，</a:t>
            </a:r>
            <a:r>
              <a:rPr lang="en-US" altLang="zh-TW" sz="1600" b="1" dirty="0">
                <a:latin typeface="微軟正黑體" panose="020B0604030504040204" pitchFamily="34" charset="-120"/>
              </a:rPr>
              <a:t>102</a:t>
            </a:r>
            <a:r>
              <a:rPr lang="zh-TW" altLang="en-US" sz="1600" b="1" dirty="0">
                <a:latin typeface="微軟正黑體" panose="020B0604030504040204" pitchFamily="34" charset="-120"/>
              </a:rPr>
              <a:t>年度建築學報人文類論文獎</a:t>
            </a:r>
          </a:p>
          <a:p>
            <a:endParaRPr lang="zh-TW" altLang="en-US" sz="2000" b="1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07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3257685-C99C-464A-AEF5-B393F2C3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000"/>
            <a:ext cx="9144000" cy="2664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A1D05EA-C6A5-4BB1-BB10-DB3BFFB7AB9C}"/>
              </a:ext>
            </a:extLst>
          </p:cNvPr>
          <p:cNvSpPr txBox="1"/>
          <p:nvPr/>
        </p:nvSpPr>
        <p:spPr>
          <a:xfrm>
            <a:off x="606490" y="774441"/>
            <a:ext cx="75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建築系在做什麼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讀完建築系可以做什麼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78806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381240-F536-4FC7-B9B2-7CAEB07FA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3A852F-BD9D-4C5A-A9EC-801657A31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6487" r="6413" b="3228"/>
          <a:stretch/>
        </p:blipFill>
        <p:spPr>
          <a:xfrm>
            <a:off x="270588" y="1323892"/>
            <a:ext cx="8602824" cy="42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D19538A-D578-48FD-B388-F083892E8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05627"/>
              </p:ext>
            </p:extLst>
          </p:nvPr>
        </p:nvGraphicFramePr>
        <p:xfrm>
          <a:off x="250825" y="692150"/>
          <a:ext cx="8424863" cy="4335462"/>
        </p:xfrm>
        <a:graphic>
          <a:graphicData uri="http://schemas.openxmlformats.org/drawingml/2006/table">
            <a:tbl>
              <a:tblPr firstRow="1" bandRow="1"/>
              <a:tblGrid>
                <a:gridCol w="244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部落的領地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硬科學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hard disciplines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嚴密的知識領域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軟科學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soft disciplines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較不嚴密的知識領域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純科學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pure disciplines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b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內部驅動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物理學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線性知識發展、晶體或樹狀知識結構、普遍性、量化、簡潔、客觀、具明確正誤標準、成果為發現或解釋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人文學科（歷史學）、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純社會科學（人類學）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重複的知識發展、有機與整體的知識結構、特殊和複雜性、價值觀影響明顯、成果為理解或詮釋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應用科學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applied disciplines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外部驅動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技術學科（機械工程）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重實用性、成果為產品或技術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應用社會科學（法學、行政管理、教育學）</a:t>
                      </a:r>
                      <a:b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重功能性、成果為程序步驟或方案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B363F877-B98B-4E05-AF66-6025F4D5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27613"/>
            <a:ext cx="6264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900" i="1" dirty="0">
                <a:latin typeface="Arial" pitchFamily="34" charset="0"/>
              </a:rPr>
              <a:t>Academic Tribes and Territories</a:t>
            </a:r>
            <a:r>
              <a:rPr kumimoji="1" lang="en-US" altLang="zh-TW" sz="900" dirty="0">
                <a:latin typeface="Arial" pitchFamily="34" charset="0"/>
              </a:rPr>
              <a:t>, Tony Becher, Paul </a:t>
            </a:r>
            <a:r>
              <a:rPr kumimoji="1" lang="en-US" altLang="zh-TW" sz="900" dirty="0" err="1">
                <a:latin typeface="Arial" pitchFamily="34" charset="0"/>
              </a:rPr>
              <a:t>Trowler</a:t>
            </a:r>
            <a:endParaRPr kumimoji="1" lang="zh-TW" altLang="en-US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4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提供相片說明。">
            <a:extLst>
              <a:ext uri="{FF2B5EF4-FFF2-40B4-BE49-F238E27FC236}">
                <a16:creationId xmlns:a16="http://schemas.microsoft.com/office/drawing/2014/main" id="{E8291E19-5E43-4A29-9078-7263588A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921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07" y="463808"/>
            <a:ext cx="6310993" cy="56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543B23D-A1FE-40C2-9E51-7CDD847D1971}"/>
              </a:ext>
            </a:extLst>
          </p:cNvPr>
          <p:cNvSpPr txBox="1"/>
          <p:nvPr/>
        </p:nvSpPr>
        <p:spPr>
          <a:xfrm>
            <a:off x="606489" y="1026367"/>
            <a:ext cx="3760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建築史、建築理論、建築評論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規劃、社區營造、社會議題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建築設計：數位設計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工程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結構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環境控制：綠建築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5778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4D9AF9A-15EF-41BB-A489-2AA971944CB3}"/>
              </a:ext>
            </a:extLst>
          </p:cNvPr>
          <p:cNvSpPr txBox="1"/>
          <p:nvPr/>
        </p:nvSpPr>
        <p:spPr>
          <a:xfrm>
            <a:off x="606489" y="1026367"/>
            <a:ext cx="3760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建築史、建築理論、建築評論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規劃、社區營造、社會議題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建築設計：數位設計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工程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結構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環境控制：綠建築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普高、技高，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大學、科技大學</a:t>
            </a:r>
            <a:endParaRPr lang="en-US" altLang="zh-TW" dirty="0"/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845ED002-C517-486E-A144-DF95D4136CAF}"/>
              </a:ext>
            </a:extLst>
          </p:cNvPr>
          <p:cNvGrpSpPr>
            <a:grpSpLocks/>
          </p:cNvGrpSpPr>
          <p:nvPr/>
        </p:nvGrpSpPr>
        <p:grpSpPr bwMode="auto">
          <a:xfrm>
            <a:off x="3436744" y="1579530"/>
            <a:ext cx="2519362" cy="2519363"/>
            <a:chOff x="431" y="754"/>
            <a:chExt cx="1587" cy="1587"/>
          </a:xfrm>
        </p:grpSpPr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95F50BB4-3D41-40DF-A9C2-6B4DE3EC02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9" y="1116"/>
              <a:ext cx="793" cy="793"/>
            </a:xfrm>
            <a:prstGeom prst="ellipse">
              <a:avLst/>
            </a:prstGeom>
            <a:solidFill>
              <a:srgbClr val="3366FF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24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CA48E66-AD5A-4B91-9A35-A58D4C9E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754"/>
              <a:ext cx="1587" cy="1587"/>
            </a:xfrm>
            <a:prstGeom prst="ellipse">
              <a:avLst/>
            </a:prstGeom>
            <a:solidFill>
              <a:srgbClr val="3366FF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2400" b="1" dirty="0">
                  <a:latin typeface="微軟正黑體" pitchFamily="34" charset="-120"/>
                  <a:ea typeface="微軟正黑體" pitchFamily="34" charset="-120"/>
                </a:rPr>
                <a:t>都計</a:t>
              </a:r>
              <a:endParaRPr kumimoji="1"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5E333D5A-5EA7-4037-8A8C-EF2ADC6716BC}"/>
              </a:ext>
            </a:extLst>
          </p:cNvPr>
          <p:cNvGrpSpPr>
            <a:grpSpLocks/>
          </p:cNvGrpSpPr>
          <p:nvPr/>
        </p:nvGrpSpPr>
        <p:grpSpPr bwMode="auto">
          <a:xfrm>
            <a:off x="5667181" y="715930"/>
            <a:ext cx="3238500" cy="3238500"/>
            <a:chOff x="1836" y="210"/>
            <a:chExt cx="2040" cy="2040"/>
          </a:xfrm>
        </p:grpSpPr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FF0BA7A1-38DE-4F13-A63A-D204BE07E4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59" y="709"/>
              <a:ext cx="1020" cy="1020"/>
            </a:xfrm>
            <a:prstGeom prst="ellipse">
              <a:avLst/>
            </a:prstGeom>
            <a:solidFill>
              <a:srgbClr val="996600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24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5A33893D-368C-48AC-B4D8-F3FDA4598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10"/>
              <a:ext cx="2040" cy="2040"/>
            </a:xfrm>
            <a:prstGeom prst="ellipse">
              <a:avLst/>
            </a:prstGeom>
            <a:solidFill>
              <a:srgbClr val="996600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2400" b="1">
                  <a:latin typeface="微軟正黑體" pitchFamily="34" charset="-120"/>
                  <a:ea typeface="微軟正黑體" pitchFamily="34" charset="-120"/>
                </a:rPr>
                <a:t>土木</a:t>
              </a:r>
              <a:endParaRPr kumimoji="1" lang="en-US" altLang="zh-TW" sz="24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B02CC9D6-1115-474C-9C16-8DAF1FD310A3}"/>
              </a:ext>
            </a:extLst>
          </p:cNvPr>
          <p:cNvGrpSpPr>
            <a:grpSpLocks/>
          </p:cNvGrpSpPr>
          <p:nvPr/>
        </p:nvGrpSpPr>
        <p:grpSpPr bwMode="auto">
          <a:xfrm>
            <a:off x="4732144" y="3163855"/>
            <a:ext cx="2519362" cy="2519363"/>
            <a:chOff x="1247" y="1752"/>
            <a:chExt cx="1587" cy="1587"/>
          </a:xfrm>
        </p:grpSpPr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B0980B55-4D53-4649-86E0-D21A407F79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5" y="2160"/>
              <a:ext cx="793" cy="793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2927B465-363A-43C1-885D-A0417BB73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752"/>
              <a:ext cx="1587" cy="1587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2800" b="1">
                  <a:latin typeface="微軟正黑體" pitchFamily="34" charset="-120"/>
                  <a:ea typeface="微軟正黑體" pitchFamily="34" charset="-120"/>
                </a:rPr>
                <a:t>建築</a:t>
              </a:r>
              <a:endParaRPr kumimoji="1" lang="en-US" altLang="zh-TW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6099A2A-E2C6-4DD3-B774-092FF5A0341A}"/>
              </a:ext>
            </a:extLst>
          </p:cNvPr>
          <p:cNvGrpSpPr>
            <a:grpSpLocks/>
          </p:cNvGrpSpPr>
          <p:nvPr/>
        </p:nvGrpSpPr>
        <p:grpSpPr bwMode="auto">
          <a:xfrm>
            <a:off x="4084444" y="4819618"/>
            <a:ext cx="1800225" cy="1800225"/>
            <a:chOff x="975" y="2840"/>
            <a:chExt cx="1134" cy="1134"/>
          </a:xfrm>
        </p:grpSpPr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8A3F42E1-E748-4E64-8E95-C4A4D2435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0" y="3226"/>
              <a:ext cx="340" cy="340"/>
            </a:xfrm>
            <a:prstGeom prst="ellipse">
              <a:avLst/>
            </a:prstGeom>
            <a:solidFill>
              <a:srgbClr val="FF99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1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2CC5923-BBD0-4C6A-80B4-F676BCFB9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840"/>
              <a:ext cx="1134" cy="1134"/>
            </a:xfrm>
            <a:prstGeom prst="ellipse">
              <a:avLst/>
            </a:prstGeom>
            <a:solidFill>
              <a:srgbClr val="FF9900">
                <a:alpha val="7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1800" b="1">
                  <a:latin typeface="微軟正黑體" pitchFamily="34" charset="-120"/>
                  <a:ea typeface="微軟正黑體" pitchFamily="34" charset="-120"/>
                </a:rPr>
                <a:t>室設</a:t>
              </a:r>
              <a:endParaRPr kumimoji="1" lang="en-US" altLang="zh-TW" sz="18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88872B10-03A9-4B14-A315-83B04FDD06BC}"/>
              </a:ext>
            </a:extLst>
          </p:cNvPr>
          <p:cNvGrpSpPr>
            <a:grpSpLocks/>
          </p:cNvGrpSpPr>
          <p:nvPr/>
        </p:nvGrpSpPr>
        <p:grpSpPr bwMode="auto">
          <a:xfrm>
            <a:off x="3292281" y="3667093"/>
            <a:ext cx="1800225" cy="1800225"/>
            <a:chOff x="340" y="2069"/>
            <a:chExt cx="1134" cy="1134"/>
          </a:xfrm>
        </p:grpSpPr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57346583-1B59-478E-9897-60D36F8410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8" y="2523"/>
              <a:ext cx="340" cy="340"/>
            </a:xfrm>
            <a:prstGeom prst="ellipse">
              <a:avLst/>
            </a:prstGeom>
            <a:solidFill>
              <a:srgbClr val="99CC00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16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596084E3-4860-4CC4-8329-C89C03D0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069"/>
              <a:ext cx="1134" cy="1134"/>
            </a:xfrm>
            <a:prstGeom prst="ellipse">
              <a:avLst/>
            </a:prstGeom>
            <a:solidFill>
              <a:srgbClr val="00B050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1" lang="en-US" altLang="zh-TW" sz="1600" b="1"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zh-TW" altLang="en-US" sz="1600" b="1">
                  <a:latin typeface="微軟正黑體" pitchFamily="34" charset="-120"/>
                  <a:ea typeface="微軟正黑體" pitchFamily="34" charset="-120"/>
                </a:rPr>
                <a:t>景觀園藝</a:t>
              </a:r>
              <a:endParaRPr kumimoji="1" lang="en-US" altLang="zh-TW" sz="16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01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1"/>
          <p:cNvSpPr txBox="1">
            <a:spLocks noChangeArrowheads="1"/>
          </p:cNvSpPr>
          <p:nvPr/>
        </p:nvSpPr>
        <p:spPr bwMode="auto">
          <a:xfrm>
            <a:off x="201332" y="1639784"/>
            <a:ext cx="6621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just"/>
            <a:r>
              <a:rPr lang="en-US" altLang="zh-TW" sz="3600" b="1" dirty="0"/>
              <a:t>112</a:t>
            </a:r>
            <a:r>
              <a:rPr lang="zh-TW" altLang="en-US" sz="3600" b="1" dirty="0"/>
              <a:t>年度  建築組          招收二班</a:t>
            </a:r>
            <a:endParaRPr lang="en-US" altLang="zh-TW" sz="3600" b="1" dirty="0"/>
          </a:p>
          <a:p>
            <a:pPr algn="just"/>
            <a:r>
              <a:rPr lang="zh-TW" altLang="en-US" sz="3600" b="1" dirty="0"/>
              <a:t>               室內設計組   招收一班</a:t>
            </a:r>
            <a:endParaRPr lang="en-US" altLang="zh-TW" sz="3600" b="1" dirty="0"/>
          </a:p>
          <a:p>
            <a:pPr algn="just"/>
            <a:r>
              <a:rPr lang="zh-TW" altLang="en-US" sz="3600" b="1" dirty="0"/>
              <a:t>               進修部          招收二班</a:t>
            </a:r>
          </a:p>
        </p:txBody>
      </p:sp>
      <p:sp>
        <p:nvSpPr>
          <p:cNvPr id="2" name="手繪多邊形 1"/>
          <p:cNvSpPr/>
          <p:nvPr/>
        </p:nvSpPr>
        <p:spPr>
          <a:xfrm>
            <a:off x="5287682" y="1055584"/>
            <a:ext cx="298450" cy="563563"/>
          </a:xfrm>
          <a:custGeom>
            <a:avLst/>
            <a:gdLst>
              <a:gd name="connsiteX0" fmla="*/ 0 w 972766"/>
              <a:gd name="connsiteY0" fmla="*/ 564204 h 564204"/>
              <a:gd name="connsiteX1" fmla="*/ 0 w 972766"/>
              <a:gd name="connsiteY1" fmla="*/ 0 h 564204"/>
              <a:gd name="connsiteX2" fmla="*/ 972766 w 972766"/>
              <a:gd name="connsiteY2" fmla="*/ 0 h 5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2766" h="564204">
                <a:moveTo>
                  <a:pt x="0" y="564204"/>
                </a:moveTo>
                <a:lnTo>
                  <a:pt x="0" y="0"/>
                </a:lnTo>
                <a:lnTo>
                  <a:pt x="972766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00" name="文字方塊 2"/>
          <p:cNvSpPr txBox="1">
            <a:spLocks noChangeArrowheads="1"/>
          </p:cNvSpPr>
          <p:nvPr/>
        </p:nvSpPr>
        <p:spPr bwMode="auto">
          <a:xfrm>
            <a:off x="5586132" y="776184"/>
            <a:ext cx="310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3200" dirty="0"/>
              <a:t>普通高中生</a:t>
            </a:r>
            <a:r>
              <a:rPr lang="en-US" altLang="zh-TW" sz="3200" dirty="0"/>
              <a:t>36</a:t>
            </a:r>
            <a:r>
              <a:rPr lang="zh-TW" altLang="en-US" sz="3200" dirty="0"/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4762219" y="1619147"/>
            <a:ext cx="2060575" cy="604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62219" y="2755797"/>
            <a:ext cx="2060575" cy="604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476424" y="174819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</a:rPr>
              <a:t>本系建築組</a:t>
            </a:r>
            <a:r>
              <a:rPr lang="en-US" altLang="zh-TW" sz="2400" b="1" dirty="0">
                <a:solidFill>
                  <a:srgbClr val="00B050"/>
                </a:solidFill>
              </a:rPr>
              <a:t>-</a:t>
            </a:r>
            <a:r>
              <a:rPr lang="zh-TW" altLang="en-US" sz="2400" b="1" dirty="0">
                <a:solidFill>
                  <a:srgbClr val="00B050"/>
                </a:solidFill>
              </a:rPr>
              <a:t>可考國家考試建築師執照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t="28385"/>
          <a:stretch/>
        </p:blipFill>
        <p:spPr>
          <a:xfrm>
            <a:off x="395885" y="3653747"/>
            <a:ext cx="6858594" cy="2046580"/>
          </a:xfrm>
          <a:prstGeom prst="rect">
            <a:avLst/>
          </a:prstGeom>
        </p:spPr>
      </p:pic>
      <p:sp>
        <p:nvSpPr>
          <p:cNvPr id="4" name="手繪多邊形 3"/>
          <p:cNvSpPr/>
          <p:nvPr/>
        </p:nvSpPr>
        <p:spPr>
          <a:xfrm>
            <a:off x="5130486" y="5761306"/>
            <a:ext cx="612842" cy="321013"/>
          </a:xfrm>
          <a:custGeom>
            <a:avLst/>
            <a:gdLst>
              <a:gd name="connsiteX0" fmla="*/ 0 w 612842"/>
              <a:gd name="connsiteY0" fmla="*/ 0 h 321013"/>
              <a:gd name="connsiteX1" fmla="*/ 0 w 612842"/>
              <a:gd name="connsiteY1" fmla="*/ 321013 h 321013"/>
              <a:gd name="connsiteX2" fmla="*/ 612842 w 612842"/>
              <a:gd name="connsiteY2" fmla="*/ 321013 h 3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842" h="321013">
                <a:moveTo>
                  <a:pt x="0" y="0"/>
                </a:moveTo>
                <a:lnTo>
                  <a:pt x="0" y="321013"/>
                </a:lnTo>
                <a:lnTo>
                  <a:pt x="612842" y="321013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792505" y="577543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zh-TW" altLang="en-US" b="1" dirty="0">
                <a:solidFill>
                  <a:srgbClr val="FF0000"/>
                </a:solidFill>
              </a:rPr>
              <a:t>組皆有土建群、設計群名額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+2:</a:t>
            </a:r>
            <a:r>
              <a:rPr lang="zh-TW" altLang="en-US" b="1" dirty="0">
                <a:solidFill>
                  <a:srgbClr val="FF0000"/>
                </a:solidFill>
              </a:rPr>
              <a:t>原住民名額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44E2B6-2796-4BF2-9246-2FC385505504}"/>
              </a:ext>
            </a:extLst>
          </p:cNvPr>
          <p:cNvSpPr txBox="1"/>
          <p:nvPr/>
        </p:nvSpPr>
        <p:spPr>
          <a:xfrm>
            <a:off x="3619036" y="4879662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36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9F226C6-B585-4E35-8D13-9A54F6E598F6}"/>
              </a:ext>
            </a:extLst>
          </p:cNvPr>
          <p:cNvSpPr txBox="1"/>
          <p:nvPr/>
        </p:nvSpPr>
        <p:spPr>
          <a:xfrm>
            <a:off x="4273520" y="4879662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3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E42953-95BC-4974-BCAE-3E75DB855B9A}"/>
              </a:ext>
            </a:extLst>
          </p:cNvPr>
          <p:cNvSpPr txBox="1"/>
          <p:nvPr/>
        </p:nvSpPr>
        <p:spPr>
          <a:xfrm>
            <a:off x="4273520" y="5291159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4</a:t>
            </a:r>
            <a:endParaRPr lang="zh-TW" altLang="en-US" sz="1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342D9BC-9D59-4842-9C93-E7798D0D14C4}"/>
              </a:ext>
            </a:extLst>
          </p:cNvPr>
          <p:cNvSpPr txBox="1"/>
          <p:nvPr/>
        </p:nvSpPr>
        <p:spPr>
          <a:xfrm>
            <a:off x="4726236" y="4900299"/>
            <a:ext cx="6463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50+2</a:t>
            </a:r>
            <a:endParaRPr lang="zh-TW" altLang="en-US" sz="1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FF2C33-1D63-455D-9C83-F3CFA7E9EFEB}"/>
              </a:ext>
            </a:extLst>
          </p:cNvPr>
          <p:cNvSpPr txBox="1"/>
          <p:nvPr/>
        </p:nvSpPr>
        <p:spPr>
          <a:xfrm>
            <a:off x="5686128" y="5309000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5</a:t>
            </a:r>
            <a:endParaRPr lang="zh-TW" altLang="en-US" sz="16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B275876-2E79-4BB9-8DA0-3A8DE74F435C}"/>
              </a:ext>
            </a:extLst>
          </p:cNvPr>
          <p:cNvSpPr txBox="1"/>
          <p:nvPr/>
        </p:nvSpPr>
        <p:spPr>
          <a:xfrm>
            <a:off x="4762219" y="5315443"/>
            <a:ext cx="6463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40+2</a:t>
            </a:r>
            <a:endParaRPr lang="zh-TW" altLang="en-US" sz="16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B60202FB-1977-47D7-B157-98963E38A1BD}"/>
              </a:ext>
            </a:extLst>
          </p:cNvPr>
          <p:cNvSpPr/>
          <p:nvPr/>
        </p:nvSpPr>
        <p:spPr>
          <a:xfrm>
            <a:off x="5130486" y="4935580"/>
            <a:ext cx="278064" cy="249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732A4B6-49E4-4E78-96AF-6BCB8231768D}"/>
              </a:ext>
            </a:extLst>
          </p:cNvPr>
          <p:cNvSpPr/>
          <p:nvPr/>
        </p:nvSpPr>
        <p:spPr>
          <a:xfrm>
            <a:off x="5158989" y="5360950"/>
            <a:ext cx="278064" cy="249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E3EAC76-8206-2E7C-9FE5-963857E91604}"/>
              </a:ext>
            </a:extLst>
          </p:cNvPr>
          <p:cNvSpPr txBox="1"/>
          <p:nvPr/>
        </p:nvSpPr>
        <p:spPr>
          <a:xfrm>
            <a:off x="5630709" y="4900291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10</a:t>
            </a:r>
            <a:endParaRPr lang="zh-TW" altLang="en-US" sz="16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9FB225A-84E5-1500-5347-56F34929C361}"/>
              </a:ext>
            </a:extLst>
          </p:cNvPr>
          <p:cNvSpPr txBox="1"/>
          <p:nvPr/>
        </p:nvSpPr>
        <p:spPr>
          <a:xfrm>
            <a:off x="6326901" y="4889900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5</a:t>
            </a:r>
            <a:endParaRPr lang="zh-TW" altLang="en-US" sz="16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9394FCC-4A32-41F2-1B2C-152533344327}"/>
              </a:ext>
            </a:extLst>
          </p:cNvPr>
          <p:cNvSpPr txBox="1"/>
          <p:nvPr/>
        </p:nvSpPr>
        <p:spPr>
          <a:xfrm>
            <a:off x="6326901" y="5295145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5</a:t>
            </a:r>
            <a:endParaRPr lang="zh-TW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142A46A-5ADC-5C39-80AA-3479A24E5924}"/>
              </a:ext>
            </a:extLst>
          </p:cNvPr>
          <p:cNvSpPr/>
          <p:nvPr/>
        </p:nvSpPr>
        <p:spPr>
          <a:xfrm>
            <a:off x="6697980" y="4183380"/>
            <a:ext cx="529590" cy="57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9D1F9A-4C51-4705-8EAB-7FD13A17677D}"/>
              </a:ext>
            </a:extLst>
          </p:cNvPr>
          <p:cNvSpPr txBox="1"/>
          <p:nvPr/>
        </p:nvSpPr>
        <p:spPr>
          <a:xfrm>
            <a:off x="6692488" y="4323294"/>
            <a:ext cx="56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技優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BE2445E-AAA8-4DD6-BD93-1888A3E4ED5F}"/>
              </a:ext>
            </a:extLst>
          </p:cNvPr>
          <p:cNvSpPr/>
          <p:nvPr/>
        </p:nvSpPr>
        <p:spPr>
          <a:xfrm>
            <a:off x="6709410" y="4895850"/>
            <a:ext cx="48006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A74E71-EC67-F699-82FF-DDD88614000C}"/>
              </a:ext>
            </a:extLst>
          </p:cNvPr>
          <p:cNvSpPr/>
          <p:nvPr/>
        </p:nvSpPr>
        <p:spPr>
          <a:xfrm>
            <a:off x="6713220" y="5322570"/>
            <a:ext cx="48006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3B5743E-44E9-4359-A40B-35D73E2609B5}"/>
              </a:ext>
            </a:extLst>
          </p:cNvPr>
          <p:cNvSpPr txBox="1"/>
          <p:nvPr/>
        </p:nvSpPr>
        <p:spPr>
          <a:xfrm>
            <a:off x="6743658" y="4919141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10</a:t>
            </a:r>
            <a:endParaRPr lang="zh-TW" altLang="en-US" sz="16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D370258-EF5B-401F-B5A3-8760F54CAA3B}"/>
              </a:ext>
            </a:extLst>
          </p:cNvPr>
          <p:cNvSpPr txBox="1"/>
          <p:nvPr/>
        </p:nvSpPr>
        <p:spPr>
          <a:xfrm>
            <a:off x="6796783" y="5291159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2160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BE82F1-CE36-4D6E-823E-7F5296D9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806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C00">
            <a:alpha val="50196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20775</TotalTime>
  <Words>600</Words>
  <Application>Microsoft Office PowerPoint</Application>
  <PresentationFormat>如螢幕大小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微軟正黑體</vt:lpstr>
      <vt:lpstr>新細明體</vt:lpstr>
      <vt:lpstr>Arial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ccl</dc:creator>
  <cp:lastModifiedBy>Admin</cp:lastModifiedBy>
  <cp:revision>550</cp:revision>
  <dcterms:created xsi:type="dcterms:W3CDTF">2007-05-26T12:57:32Z</dcterms:created>
  <dcterms:modified xsi:type="dcterms:W3CDTF">2025-01-19T18:09:01Z</dcterms:modified>
</cp:coreProperties>
</file>