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5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Perpetua" panose="02020502060401020303" pitchFamily="18" charset="0"/>
      <p:regular r:id="rId12"/>
      <p:bold r:id="rId13"/>
      <p:italic r:id="rId14"/>
      <p:boldItalic r:id="rId15"/>
    </p:embeddedFont>
    <p:embeddedFont>
      <p:font typeface="Bobby Jones" panose="020B0604020202020204" charset="0"/>
      <p:regular r:id="rId16"/>
    </p:embeddedFont>
    <p:embeddedFont>
      <p:font typeface="新細明體" panose="02020500000000000000" pitchFamily="18" charset="-120"/>
      <p:regular r:id="rId17"/>
    </p:embeddedFont>
    <p:embeddedFont>
      <p:font typeface="Doublebass" panose="020B0604020202020204" charset="0"/>
      <p:regular r:id="rId18"/>
    </p:embeddedFont>
    <p:embeddedFont>
      <p:font typeface="Doublebass Bold" panose="020B0604020202020204" charset="0"/>
      <p:regular r:id="rId19"/>
    </p:embeddedFont>
    <p:embeddedFont>
      <p:font typeface="Arial Black" panose="020B0A04020102020204" pitchFamily="34" charset="0"/>
      <p:bold r:id="rId20"/>
    </p:embeddedFont>
    <p:embeddedFont>
      <p:font typeface="One Little Font" panose="020B0604020202020204" charset="0"/>
      <p:regular r:id="rId21"/>
    </p:embeddedFont>
    <p:embeddedFont>
      <p:font typeface="Franklin Gothic Book" panose="020B050302010202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03C16-D3B4-430C-A8BE-E21FED8A0E28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3C682-2D28-475E-809C-CDAFB4DF4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39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C11FB-6253-455B-8E17-ABAEB4E90F3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24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hyperlink" Target="https://www.urmc.rochester.edu/george-whipple-lab/lab-members/dailylabactivities.cf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5" Type="http://schemas.openxmlformats.org/officeDocument/2006/relationships/image" Target="../media/image17.jpg"/><Relationship Id="rId10" Type="http://schemas.openxmlformats.org/officeDocument/2006/relationships/image" Target="../media/image13.jp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38610" y="3091252"/>
            <a:ext cx="9411645" cy="2496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78"/>
              </a:lnSpc>
            </a:pPr>
            <a:r>
              <a:rPr lang="en-US" sz="8301" spc="1344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從科學研究</a:t>
            </a:r>
          </a:p>
          <a:p>
            <a:pPr algn="r">
              <a:lnSpc>
                <a:spcPts val="9878"/>
              </a:lnSpc>
            </a:pPr>
            <a:r>
              <a:rPr lang="en-US" sz="8301" spc="1344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到發現人生</a:t>
            </a:r>
          </a:p>
        </p:txBody>
      </p:sp>
      <p:sp>
        <p:nvSpPr>
          <p:cNvPr id="4" name="Freeform 4"/>
          <p:cNvSpPr/>
          <p:nvPr/>
        </p:nvSpPr>
        <p:spPr>
          <a:xfrm rot="712252">
            <a:off x="-559453" y="-1050731"/>
            <a:ext cx="5357447" cy="6350422"/>
          </a:xfrm>
          <a:custGeom>
            <a:avLst/>
            <a:gdLst/>
            <a:ahLst/>
            <a:cxnLst/>
            <a:rect l="l" t="t" r="r" b="b"/>
            <a:pathLst>
              <a:path w="5357447" h="6350422">
                <a:moveTo>
                  <a:pt x="0" y="0"/>
                </a:moveTo>
                <a:lnTo>
                  <a:pt x="5357447" y="0"/>
                </a:lnTo>
                <a:lnTo>
                  <a:pt x="5357447" y="6350422"/>
                </a:lnTo>
                <a:lnTo>
                  <a:pt x="0" y="6350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37744" y="7450019"/>
            <a:ext cx="7212511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 spc="41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國立臺南大學生物科技學系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 spc="41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 丁慧如 副教授</a:t>
            </a:r>
          </a:p>
        </p:txBody>
      </p:sp>
      <p:sp>
        <p:nvSpPr>
          <p:cNvPr id="6" name="Freeform 6"/>
          <p:cNvSpPr/>
          <p:nvPr/>
        </p:nvSpPr>
        <p:spPr>
          <a:xfrm rot="2511096">
            <a:off x="13868097" y="470440"/>
            <a:ext cx="2967040" cy="2406000"/>
          </a:xfrm>
          <a:custGeom>
            <a:avLst/>
            <a:gdLst/>
            <a:ahLst/>
            <a:cxnLst/>
            <a:rect l="l" t="t" r="r" b="b"/>
            <a:pathLst>
              <a:path w="2967040" h="2406000">
                <a:moveTo>
                  <a:pt x="0" y="0"/>
                </a:moveTo>
                <a:lnTo>
                  <a:pt x="2967040" y="0"/>
                </a:lnTo>
                <a:lnTo>
                  <a:pt x="2967040" y="2405999"/>
                </a:lnTo>
                <a:lnTo>
                  <a:pt x="0" y="2405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511096">
            <a:off x="1383935" y="7198105"/>
            <a:ext cx="2967040" cy="2406000"/>
          </a:xfrm>
          <a:custGeom>
            <a:avLst/>
            <a:gdLst/>
            <a:ahLst/>
            <a:cxnLst/>
            <a:rect l="l" t="t" r="r" b="b"/>
            <a:pathLst>
              <a:path w="2967040" h="2406000">
                <a:moveTo>
                  <a:pt x="0" y="0"/>
                </a:moveTo>
                <a:lnTo>
                  <a:pt x="2967040" y="0"/>
                </a:lnTo>
                <a:lnTo>
                  <a:pt x="2967040" y="2406000"/>
                </a:lnTo>
                <a:lnTo>
                  <a:pt x="0" y="2406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12252">
            <a:off x="13604255" y="5089644"/>
            <a:ext cx="5357447" cy="6350422"/>
          </a:xfrm>
          <a:custGeom>
            <a:avLst/>
            <a:gdLst/>
            <a:ahLst/>
            <a:cxnLst/>
            <a:rect l="l" t="t" r="r" b="b"/>
            <a:pathLst>
              <a:path w="5357447" h="6350422">
                <a:moveTo>
                  <a:pt x="0" y="0"/>
                </a:moveTo>
                <a:lnTo>
                  <a:pt x="5357447" y="0"/>
                </a:lnTo>
                <a:lnTo>
                  <a:pt x="5357447" y="6350422"/>
                </a:lnTo>
                <a:lnTo>
                  <a:pt x="0" y="6350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Subtitle 2"/>
          <p:cNvSpPr txBox="1">
            <a:spLocks/>
          </p:cNvSpPr>
          <p:nvPr/>
        </p:nvSpPr>
        <p:spPr>
          <a:xfrm>
            <a:off x="5389749" y="6210300"/>
            <a:ext cx="7360506" cy="3657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800" dirty="0" smtClean="0">
                <a:solidFill>
                  <a:srgbClr val="002060"/>
                </a:solidFill>
                <a:latin typeface="Arial Black" panose="020B0A04020102020204" pitchFamily="34" charset="0"/>
                <a:ea typeface="+mj-ea"/>
              </a:rPr>
              <a:t>國立臺南大學</a:t>
            </a:r>
            <a:endParaRPr lang="en-US" altLang="zh-TW" sz="4800" dirty="0" smtClean="0">
              <a:solidFill>
                <a:srgbClr val="002060"/>
              </a:solidFill>
              <a:latin typeface="Arial Black" panose="020B0A04020102020204" pitchFamily="34" charset="0"/>
              <a:ea typeface="+mj-ea"/>
            </a:endParaRPr>
          </a:p>
          <a:p>
            <a:pPr marL="0" indent="0" algn="ctr">
              <a:buNone/>
            </a:pPr>
            <a:r>
              <a:rPr lang="zh-TW" altLang="en-US" sz="4800" dirty="0" smtClean="0">
                <a:solidFill>
                  <a:srgbClr val="002060"/>
                </a:solidFill>
                <a:latin typeface="Arial Black" panose="020B0A04020102020204" pitchFamily="34" charset="0"/>
                <a:ea typeface="+mj-ea"/>
              </a:rPr>
              <a:t>生物科技學系</a:t>
            </a:r>
            <a:r>
              <a:rPr lang="en-US" sz="4800" dirty="0" smtClean="0">
                <a:solidFill>
                  <a:srgbClr val="002060"/>
                </a:solidFill>
                <a:latin typeface="Arial Black" panose="020B0A04020102020204" pitchFamily="34" charset="0"/>
                <a:ea typeface="+mj-ea"/>
              </a:rPr>
              <a:t> </a:t>
            </a:r>
          </a:p>
          <a:p>
            <a:pPr marL="0" indent="0" algn="ctr">
              <a:buNone/>
            </a:pPr>
            <a:r>
              <a:rPr lang="zh-TW" altLang="en-US" sz="4800" dirty="0" smtClean="0">
                <a:solidFill>
                  <a:srgbClr val="002060"/>
                </a:solidFill>
                <a:latin typeface="Arial Black" panose="020B0A04020102020204" pitchFamily="34" charset="0"/>
                <a:ea typeface="+mj-ea"/>
              </a:rPr>
              <a:t>丁慧如 副教授</a:t>
            </a:r>
            <a:endParaRPr lang="en-US" sz="4800" dirty="0" smtClean="0">
              <a:solidFill>
                <a:srgbClr val="002060"/>
              </a:solidFill>
              <a:latin typeface="Arial Black" panose="020B0A04020102020204" pitchFamily="34" charset="0"/>
              <a:ea typeface="+mj-ea"/>
            </a:endParaRPr>
          </a:p>
          <a:p>
            <a:pPr marL="0" indent="0" algn="ctr">
              <a:buNone/>
            </a:pPr>
            <a:endParaRPr lang="en-US" sz="4800" dirty="0">
              <a:solidFill>
                <a:srgbClr val="002060"/>
              </a:solidFill>
              <a:latin typeface="Arial Black" panose="020B0A04020102020204" pitchFamily="34" charset="0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765999">
            <a:off x="-1314394" y="-4225689"/>
            <a:ext cx="20916789" cy="18738379"/>
          </a:xfrm>
          <a:custGeom>
            <a:avLst/>
            <a:gdLst/>
            <a:ahLst/>
            <a:cxnLst/>
            <a:rect l="l" t="t" r="r" b="b"/>
            <a:pathLst>
              <a:path w="20916789" h="18738379">
                <a:moveTo>
                  <a:pt x="15179264" y="18738378"/>
                </a:moveTo>
                <a:lnTo>
                  <a:pt x="0" y="8538336"/>
                </a:lnTo>
                <a:lnTo>
                  <a:pt x="5737524" y="0"/>
                </a:lnTo>
                <a:lnTo>
                  <a:pt x="20916788" y="10200042"/>
                </a:lnTo>
                <a:lnTo>
                  <a:pt x="15179264" y="18738378"/>
                </a:lnTo>
                <a:close/>
              </a:path>
            </a:pathLst>
          </a:custGeom>
          <a:blipFill>
            <a:blip r:embed="rId2"/>
            <a:stretch>
              <a:fillRect l="-17189" r="-1718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61107" y="2523769"/>
            <a:ext cx="12553091" cy="133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71"/>
              </a:lnSpc>
            </a:pPr>
            <a:r>
              <a:rPr lang="en-US" sz="8799" spc="774" dirty="0" err="1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你喜歡的是什麼</a:t>
            </a:r>
            <a:r>
              <a:rPr lang="en-US" sz="8799" spc="774" dirty="0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？</a:t>
            </a:r>
          </a:p>
        </p:txBody>
      </p:sp>
      <p:sp>
        <p:nvSpPr>
          <p:cNvPr id="4" name="Freeform 4"/>
          <p:cNvSpPr/>
          <p:nvPr/>
        </p:nvSpPr>
        <p:spPr>
          <a:xfrm rot="9918687">
            <a:off x="9785846" y="7798731"/>
            <a:ext cx="3204643" cy="2919138"/>
          </a:xfrm>
          <a:custGeom>
            <a:avLst/>
            <a:gdLst/>
            <a:ahLst/>
            <a:cxnLst/>
            <a:rect l="l" t="t" r="r" b="b"/>
            <a:pathLst>
              <a:path w="3204643" h="2919138">
                <a:moveTo>
                  <a:pt x="0" y="0"/>
                </a:moveTo>
                <a:lnTo>
                  <a:pt x="3204643" y="0"/>
                </a:lnTo>
                <a:lnTo>
                  <a:pt x="3204643" y="2919138"/>
                </a:lnTo>
                <a:lnTo>
                  <a:pt x="0" y="29191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31040">
            <a:off x="14168453" y="6530753"/>
            <a:ext cx="1891489" cy="1533825"/>
          </a:xfrm>
          <a:custGeom>
            <a:avLst/>
            <a:gdLst/>
            <a:ahLst/>
            <a:cxnLst/>
            <a:rect l="l" t="t" r="r" b="b"/>
            <a:pathLst>
              <a:path w="1891489" h="1533825">
                <a:moveTo>
                  <a:pt x="0" y="0"/>
                </a:moveTo>
                <a:lnTo>
                  <a:pt x="1891489" y="0"/>
                </a:lnTo>
                <a:lnTo>
                  <a:pt x="1891489" y="1533826"/>
                </a:lnTo>
                <a:lnTo>
                  <a:pt x="0" y="1533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921096">
            <a:off x="15386918" y="8183399"/>
            <a:ext cx="2006643" cy="1627205"/>
          </a:xfrm>
          <a:custGeom>
            <a:avLst/>
            <a:gdLst/>
            <a:ahLst/>
            <a:cxnLst/>
            <a:rect l="l" t="t" r="r" b="b"/>
            <a:pathLst>
              <a:path w="2006643" h="1627205">
                <a:moveTo>
                  <a:pt x="0" y="0"/>
                </a:moveTo>
                <a:lnTo>
                  <a:pt x="2006643" y="0"/>
                </a:lnTo>
                <a:lnTo>
                  <a:pt x="2006643" y="1627205"/>
                </a:lnTo>
                <a:lnTo>
                  <a:pt x="0" y="16272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61107" y="3725570"/>
            <a:ext cx="10129193" cy="5429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4999" dirty="0" err="1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探索自然</a:t>
            </a:r>
            <a:r>
              <a:rPr lang="en-US" sz="4999" dirty="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？</a:t>
            </a:r>
          </a:p>
          <a:p>
            <a:pPr algn="ctr">
              <a:lnSpc>
                <a:spcPts val="7499"/>
              </a:lnSpc>
            </a:pPr>
            <a:r>
              <a:rPr lang="en-US" sz="4999" dirty="0" err="1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問為什麼</a:t>
            </a:r>
            <a:r>
              <a:rPr lang="en-US" sz="4999" dirty="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? </a:t>
            </a:r>
            <a:r>
              <a:rPr lang="en-US" sz="4999" dirty="0" err="1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怎麼解決問題</a:t>
            </a:r>
            <a:r>
              <a:rPr lang="en-US" sz="4999" dirty="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？</a:t>
            </a:r>
          </a:p>
          <a:p>
            <a:pPr algn="ctr">
              <a:lnSpc>
                <a:spcPts val="7499"/>
              </a:lnSpc>
            </a:pPr>
            <a:r>
              <a:rPr lang="en-US" sz="4999" dirty="0" err="1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還是喜歡和人交流，幫助別人</a:t>
            </a:r>
            <a:r>
              <a:rPr lang="en-US" sz="4999" dirty="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？</a:t>
            </a:r>
          </a:p>
          <a:p>
            <a:pPr algn="l">
              <a:lnSpc>
                <a:spcPts val="5249"/>
              </a:lnSpc>
            </a:pPr>
            <a:endParaRPr lang="en-US" sz="4999" dirty="0">
              <a:solidFill>
                <a:srgbClr val="023276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algn="l">
              <a:lnSpc>
                <a:spcPts val="5249"/>
              </a:lnSpc>
            </a:pPr>
            <a:r>
              <a:rPr lang="en-US" sz="3499" dirty="0" err="1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今天，我想跟各位分享我的教育背景和職場經歷，希望能幫助你們找到自己的志趣</a:t>
            </a:r>
            <a:r>
              <a:rPr lang="en-US" sz="3499" dirty="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。</a:t>
            </a:r>
          </a:p>
          <a:p>
            <a:pPr algn="l">
              <a:lnSpc>
                <a:spcPts val="5249"/>
              </a:lnSpc>
            </a:pPr>
            <a:endParaRPr lang="en-US" sz="3499" dirty="0">
              <a:solidFill>
                <a:srgbClr val="023276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8" name="Freeform 8"/>
          <p:cNvSpPr/>
          <p:nvPr/>
        </p:nvSpPr>
        <p:spPr>
          <a:xfrm rot="616735">
            <a:off x="12328471" y="-241036"/>
            <a:ext cx="6554414" cy="5970475"/>
          </a:xfrm>
          <a:custGeom>
            <a:avLst/>
            <a:gdLst/>
            <a:ahLst/>
            <a:cxnLst/>
            <a:rect l="l" t="t" r="r" b="b"/>
            <a:pathLst>
              <a:path w="6554414" h="5970475">
                <a:moveTo>
                  <a:pt x="0" y="0"/>
                </a:moveTo>
                <a:lnTo>
                  <a:pt x="6554414" y="0"/>
                </a:lnTo>
                <a:lnTo>
                  <a:pt x="6554414" y="5970476"/>
                </a:lnTo>
                <a:lnTo>
                  <a:pt x="0" y="5970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0"/>
            <a:ext cx="2951277" cy="2506129"/>
            <a:chOff x="0" y="0"/>
            <a:chExt cx="3935035" cy="334150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3935035" cy="3341505"/>
              <a:chOff x="0" y="0"/>
              <a:chExt cx="1042015" cy="88484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1750" y="31750"/>
                <a:ext cx="978515" cy="821345"/>
              </a:xfrm>
              <a:custGeom>
                <a:avLst/>
                <a:gdLst/>
                <a:ahLst/>
                <a:cxnLst/>
                <a:rect l="l" t="t" r="r" b="b"/>
                <a:pathLst>
                  <a:path w="978515" h="821345">
                    <a:moveTo>
                      <a:pt x="885805" y="821345"/>
                    </a:moveTo>
                    <a:lnTo>
                      <a:pt x="92710" y="821345"/>
                    </a:lnTo>
                    <a:cubicBezTo>
                      <a:pt x="41910" y="821345"/>
                      <a:pt x="0" y="779435"/>
                      <a:pt x="0" y="72863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84535" y="0"/>
                    </a:lnTo>
                    <a:cubicBezTo>
                      <a:pt x="935335" y="0"/>
                      <a:pt x="977245" y="41910"/>
                      <a:pt x="977245" y="92710"/>
                    </a:cubicBezTo>
                    <a:lnTo>
                      <a:pt x="977245" y="727365"/>
                    </a:lnTo>
                    <a:cubicBezTo>
                      <a:pt x="978515" y="779435"/>
                      <a:pt x="936605" y="821345"/>
                      <a:pt x="885805" y="8213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042015" cy="884845"/>
              </a:xfrm>
              <a:custGeom>
                <a:avLst/>
                <a:gdLst/>
                <a:ahLst/>
                <a:cxnLst/>
                <a:rect l="l" t="t" r="r" b="b"/>
                <a:pathLst>
                  <a:path w="1042015" h="884845">
                    <a:moveTo>
                      <a:pt x="917555" y="59690"/>
                    </a:moveTo>
                    <a:cubicBezTo>
                      <a:pt x="953115" y="59690"/>
                      <a:pt x="982325" y="88900"/>
                      <a:pt x="982325" y="124460"/>
                    </a:cubicBezTo>
                    <a:lnTo>
                      <a:pt x="982325" y="760385"/>
                    </a:lnTo>
                    <a:cubicBezTo>
                      <a:pt x="982325" y="795945"/>
                      <a:pt x="953115" y="825155"/>
                      <a:pt x="917555" y="825155"/>
                    </a:cubicBezTo>
                    <a:lnTo>
                      <a:pt x="124460" y="825155"/>
                    </a:lnTo>
                    <a:cubicBezTo>
                      <a:pt x="88900" y="825155"/>
                      <a:pt x="59690" y="795945"/>
                      <a:pt x="59690" y="76038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17555" y="59690"/>
                    </a:lnTo>
                    <a:moveTo>
                      <a:pt x="91755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60385"/>
                    </a:lnTo>
                    <a:cubicBezTo>
                      <a:pt x="0" y="828965"/>
                      <a:pt x="55880" y="884845"/>
                      <a:pt x="124460" y="884845"/>
                    </a:cubicBezTo>
                    <a:lnTo>
                      <a:pt x="917555" y="884845"/>
                    </a:lnTo>
                    <a:cubicBezTo>
                      <a:pt x="986135" y="884845"/>
                      <a:pt x="1042015" y="828965"/>
                      <a:pt x="1042015" y="760385"/>
                    </a:cubicBezTo>
                    <a:lnTo>
                      <a:pt x="1042015" y="124460"/>
                    </a:lnTo>
                    <a:cubicBezTo>
                      <a:pt x="1042015" y="55880"/>
                      <a:pt x="986135" y="0"/>
                      <a:pt x="917555" y="0"/>
                    </a:cubicBezTo>
                    <a:close/>
                  </a:path>
                </a:pathLst>
              </a:custGeom>
              <a:solidFill>
                <a:srgbClr val="59C0E4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0" y="726443"/>
              <a:ext cx="3935035" cy="259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96"/>
                </a:lnSpc>
              </a:pPr>
              <a:r>
                <a:rPr lang="en-US" sz="14196" spc="1447">
                  <a:solidFill>
                    <a:srgbClr val="023276"/>
                  </a:solidFill>
                  <a:latin typeface="Doublebass"/>
                  <a:ea typeface="Doublebass"/>
                  <a:cs typeface="Doublebass"/>
                  <a:sym typeface="Doublebass"/>
                </a:rPr>
                <a:t>01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66570" y="1393704"/>
            <a:ext cx="7427997" cy="151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19"/>
              </a:lnSpc>
            </a:pPr>
            <a:r>
              <a:rPr lang="en-US" sz="8799" spc="589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教育背景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40888" y="1984431"/>
            <a:ext cx="4093869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spc="258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學士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40888" y="6235864"/>
            <a:ext cx="4093869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spc="258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博士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94567" y="3785640"/>
            <a:ext cx="4040348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spc="258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碩士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64234" y="2727852"/>
            <a:ext cx="8095066" cy="62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8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台大藥學系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64076" y="6979286"/>
            <a:ext cx="8095224" cy="1881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8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University of Rochester Toxicology Training Program -</a:t>
            </a:r>
          </a:p>
          <a:p>
            <a:pPr algn="l">
              <a:lnSpc>
                <a:spcPts val="4998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指導教授：張傳祥教授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64076" y="4533884"/>
            <a:ext cx="8095224" cy="125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8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台大毒理所  -</a:t>
            </a:r>
          </a:p>
          <a:p>
            <a:pPr algn="l">
              <a:lnSpc>
                <a:spcPts val="4998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指導教授：蕭水銀教授</a:t>
            </a:r>
          </a:p>
        </p:txBody>
      </p:sp>
      <p:sp>
        <p:nvSpPr>
          <p:cNvPr id="10" name="Freeform 10"/>
          <p:cNvSpPr/>
          <p:nvPr/>
        </p:nvSpPr>
        <p:spPr>
          <a:xfrm rot="379156">
            <a:off x="5092583" y="5733673"/>
            <a:ext cx="2916013" cy="3755989"/>
          </a:xfrm>
          <a:custGeom>
            <a:avLst/>
            <a:gdLst/>
            <a:ahLst/>
            <a:cxnLst/>
            <a:rect l="l" t="t" r="r" b="b"/>
            <a:pathLst>
              <a:path w="2916013" h="3755989">
                <a:moveTo>
                  <a:pt x="0" y="0"/>
                </a:moveTo>
                <a:lnTo>
                  <a:pt x="2916013" y="0"/>
                </a:lnTo>
                <a:lnTo>
                  <a:pt x="2916013" y="3755988"/>
                </a:lnTo>
                <a:lnTo>
                  <a:pt x="0" y="3755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20386">
            <a:off x="1261048" y="3794338"/>
            <a:ext cx="3465650" cy="4463952"/>
          </a:xfrm>
          <a:custGeom>
            <a:avLst/>
            <a:gdLst/>
            <a:ahLst/>
            <a:cxnLst/>
            <a:rect l="l" t="t" r="r" b="b"/>
            <a:pathLst>
              <a:path w="3465650" h="4463952">
                <a:moveTo>
                  <a:pt x="0" y="0"/>
                </a:moveTo>
                <a:lnTo>
                  <a:pt x="3465650" y="0"/>
                </a:lnTo>
                <a:lnTo>
                  <a:pt x="3465650" y="4463952"/>
                </a:lnTo>
                <a:lnTo>
                  <a:pt x="0" y="446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25658">
            <a:off x="5008303" y="4021502"/>
            <a:ext cx="2030861" cy="1646843"/>
          </a:xfrm>
          <a:custGeom>
            <a:avLst/>
            <a:gdLst/>
            <a:ahLst/>
            <a:cxnLst/>
            <a:rect l="l" t="t" r="r" b="b"/>
            <a:pathLst>
              <a:path w="2030861" h="1646843">
                <a:moveTo>
                  <a:pt x="0" y="0"/>
                </a:moveTo>
                <a:lnTo>
                  <a:pt x="2030861" y="0"/>
                </a:lnTo>
                <a:lnTo>
                  <a:pt x="2030861" y="1646843"/>
                </a:lnTo>
                <a:lnTo>
                  <a:pt x="0" y="1646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7"/>
          <p:cNvGrpSpPr/>
          <p:nvPr/>
        </p:nvGrpSpPr>
        <p:grpSpPr>
          <a:xfrm>
            <a:off x="15336723" y="110862"/>
            <a:ext cx="2951277" cy="2506129"/>
            <a:chOff x="0" y="0"/>
            <a:chExt cx="3935035" cy="3341505"/>
          </a:xfrm>
        </p:grpSpPr>
        <p:grpSp>
          <p:nvGrpSpPr>
            <p:cNvPr id="14" name="Group 8"/>
            <p:cNvGrpSpPr/>
            <p:nvPr/>
          </p:nvGrpSpPr>
          <p:grpSpPr>
            <a:xfrm>
              <a:off x="0" y="0"/>
              <a:ext cx="3935035" cy="3341505"/>
              <a:chOff x="0" y="0"/>
              <a:chExt cx="1042015" cy="884845"/>
            </a:xfrm>
          </p:grpSpPr>
          <p:sp>
            <p:nvSpPr>
              <p:cNvPr id="16" name="Freeform 9"/>
              <p:cNvSpPr/>
              <p:nvPr/>
            </p:nvSpPr>
            <p:spPr>
              <a:xfrm>
                <a:off x="31750" y="31750"/>
                <a:ext cx="978515" cy="821345"/>
              </a:xfrm>
              <a:custGeom>
                <a:avLst/>
                <a:gdLst/>
                <a:ahLst/>
                <a:cxnLst/>
                <a:rect l="l" t="t" r="r" b="b"/>
                <a:pathLst>
                  <a:path w="978515" h="821345">
                    <a:moveTo>
                      <a:pt x="885805" y="821345"/>
                    </a:moveTo>
                    <a:lnTo>
                      <a:pt x="92710" y="821345"/>
                    </a:lnTo>
                    <a:cubicBezTo>
                      <a:pt x="41910" y="821345"/>
                      <a:pt x="0" y="779435"/>
                      <a:pt x="0" y="72863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84535" y="0"/>
                    </a:lnTo>
                    <a:cubicBezTo>
                      <a:pt x="935335" y="0"/>
                      <a:pt x="977245" y="41910"/>
                      <a:pt x="977245" y="92710"/>
                    </a:cubicBezTo>
                    <a:lnTo>
                      <a:pt x="977245" y="727365"/>
                    </a:lnTo>
                    <a:cubicBezTo>
                      <a:pt x="978515" y="779435"/>
                      <a:pt x="936605" y="821345"/>
                      <a:pt x="885805" y="8213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0"/>
              <p:cNvSpPr/>
              <p:nvPr/>
            </p:nvSpPr>
            <p:spPr>
              <a:xfrm>
                <a:off x="0" y="0"/>
                <a:ext cx="1042015" cy="884845"/>
              </a:xfrm>
              <a:custGeom>
                <a:avLst/>
                <a:gdLst/>
                <a:ahLst/>
                <a:cxnLst/>
                <a:rect l="l" t="t" r="r" b="b"/>
                <a:pathLst>
                  <a:path w="1042015" h="884845">
                    <a:moveTo>
                      <a:pt x="917555" y="59690"/>
                    </a:moveTo>
                    <a:cubicBezTo>
                      <a:pt x="953115" y="59690"/>
                      <a:pt x="982325" y="88900"/>
                      <a:pt x="982325" y="124460"/>
                    </a:cubicBezTo>
                    <a:lnTo>
                      <a:pt x="982325" y="760385"/>
                    </a:lnTo>
                    <a:cubicBezTo>
                      <a:pt x="982325" y="795945"/>
                      <a:pt x="953115" y="825155"/>
                      <a:pt x="917555" y="825155"/>
                    </a:cubicBezTo>
                    <a:lnTo>
                      <a:pt x="124460" y="825155"/>
                    </a:lnTo>
                    <a:cubicBezTo>
                      <a:pt x="88900" y="825155"/>
                      <a:pt x="59690" y="795945"/>
                      <a:pt x="59690" y="76038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17555" y="59690"/>
                    </a:lnTo>
                    <a:moveTo>
                      <a:pt x="91755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60385"/>
                    </a:lnTo>
                    <a:cubicBezTo>
                      <a:pt x="0" y="828965"/>
                      <a:pt x="55880" y="884845"/>
                      <a:pt x="124460" y="884845"/>
                    </a:cubicBezTo>
                    <a:lnTo>
                      <a:pt x="917555" y="884845"/>
                    </a:lnTo>
                    <a:cubicBezTo>
                      <a:pt x="986135" y="884845"/>
                      <a:pt x="1042015" y="828965"/>
                      <a:pt x="1042015" y="760385"/>
                    </a:cubicBezTo>
                    <a:lnTo>
                      <a:pt x="1042015" y="124460"/>
                    </a:lnTo>
                    <a:cubicBezTo>
                      <a:pt x="1042015" y="55880"/>
                      <a:pt x="986135" y="0"/>
                      <a:pt x="917555" y="0"/>
                    </a:cubicBezTo>
                    <a:close/>
                  </a:path>
                </a:pathLst>
              </a:custGeom>
              <a:solidFill>
                <a:srgbClr val="59C0E4"/>
              </a:solidFill>
            </p:spPr>
          </p:sp>
        </p:grpSp>
        <p:sp>
          <p:nvSpPr>
            <p:cNvPr id="15" name="TextBox 11"/>
            <p:cNvSpPr txBox="1"/>
            <p:nvPr/>
          </p:nvSpPr>
          <p:spPr>
            <a:xfrm>
              <a:off x="0" y="726443"/>
              <a:ext cx="3935035" cy="259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96"/>
                </a:lnSpc>
              </a:pPr>
              <a:r>
                <a:rPr lang="en-US" sz="14196" spc="1447">
                  <a:solidFill>
                    <a:srgbClr val="023276"/>
                  </a:solidFill>
                  <a:latin typeface="Doublebass"/>
                  <a:ea typeface="Doublebass"/>
                  <a:cs typeface="Doublebass"/>
                  <a:sym typeface="Doublebass"/>
                </a:rPr>
                <a:t>02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66570" y="1393704"/>
            <a:ext cx="7427997" cy="151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19"/>
              </a:lnSpc>
            </a:pPr>
            <a:r>
              <a:rPr lang="en-US" sz="8799" spc="589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職場經歷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15308" y="6515100"/>
            <a:ext cx="8289890" cy="77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200" spc="258" dirty="0" err="1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助理教授</a:t>
            </a:r>
            <a:r>
              <a:rPr lang="en-US" sz="5200" spc="258" dirty="0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(2012~2021)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27842" y="4152900"/>
            <a:ext cx="8844081" cy="77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200" spc="258" dirty="0" err="1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研究助理教授</a:t>
            </a:r>
            <a:endParaRPr lang="en-US" sz="5200" spc="258" dirty="0">
              <a:solidFill>
                <a:srgbClr val="023276"/>
              </a:solidFill>
              <a:latin typeface="Doublebass"/>
              <a:ea typeface="Doublebass"/>
              <a:cs typeface="Doublebass"/>
              <a:sym typeface="Doublebas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15308" y="8488836"/>
            <a:ext cx="8943992" cy="68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4"/>
              </a:lnSpc>
            </a:pPr>
            <a:r>
              <a:rPr lang="en-US" sz="5200" spc="216" dirty="0" err="1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副教授兼任環安組組長</a:t>
            </a:r>
            <a:r>
              <a:rPr lang="en-US" sz="5200" spc="216" dirty="0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(2021~)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04527" y="7422414"/>
            <a:ext cx="7713181" cy="62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8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國立臺南大學生物科技學系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50312" y="5060214"/>
            <a:ext cx="8021612" cy="125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8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University of Rochester</a:t>
            </a:r>
          </a:p>
          <a:p>
            <a:pPr algn="l">
              <a:lnSpc>
                <a:spcPts val="4998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Department of Urology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70040" y="9257589"/>
            <a:ext cx="7801884" cy="62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8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國立臺南大學生物科技學系</a:t>
            </a:r>
          </a:p>
        </p:txBody>
      </p:sp>
      <p:sp>
        <p:nvSpPr>
          <p:cNvPr id="10" name="Freeform 10"/>
          <p:cNvSpPr/>
          <p:nvPr/>
        </p:nvSpPr>
        <p:spPr>
          <a:xfrm rot="379156">
            <a:off x="5092583" y="5733673"/>
            <a:ext cx="2916013" cy="3755989"/>
          </a:xfrm>
          <a:custGeom>
            <a:avLst/>
            <a:gdLst/>
            <a:ahLst/>
            <a:cxnLst/>
            <a:rect l="l" t="t" r="r" b="b"/>
            <a:pathLst>
              <a:path w="2916013" h="3755989">
                <a:moveTo>
                  <a:pt x="0" y="0"/>
                </a:moveTo>
                <a:lnTo>
                  <a:pt x="2916013" y="0"/>
                </a:lnTo>
                <a:lnTo>
                  <a:pt x="2916013" y="3755988"/>
                </a:lnTo>
                <a:lnTo>
                  <a:pt x="0" y="3755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20386">
            <a:off x="1261048" y="3794338"/>
            <a:ext cx="3465650" cy="4463952"/>
          </a:xfrm>
          <a:custGeom>
            <a:avLst/>
            <a:gdLst/>
            <a:ahLst/>
            <a:cxnLst/>
            <a:rect l="l" t="t" r="r" b="b"/>
            <a:pathLst>
              <a:path w="3465650" h="4463952">
                <a:moveTo>
                  <a:pt x="0" y="0"/>
                </a:moveTo>
                <a:lnTo>
                  <a:pt x="3465650" y="0"/>
                </a:lnTo>
                <a:lnTo>
                  <a:pt x="3465650" y="4463952"/>
                </a:lnTo>
                <a:lnTo>
                  <a:pt x="0" y="446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25658">
            <a:off x="5008303" y="4021502"/>
            <a:ext cx="2030861" cy="1646843"/>
          </a:xfrm>
          <a:custGeom>
            <a:avLst/>
            <a:gdLst/>
            <a:ahLst/>
            <a:cxnLst/>
            <a:rect l="l" t="t" r="r" b="b"/>
            <a:pathLst>
              <a:path w="2030861" h="1646843">
                <a:moveTo>
                  <a:pt x="0" y="0"/>
                </a:moveTo>
                <a:lnTo>
                  <a:pt x="2030861" y="0"/>
                </a:lnTo>
                <a:lnTo>
                  <a:pt x="2030861" y="1646843"/>
                </a:lnTo>
                <a:lnTo>
                  <a:pt x="0" y="1646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206445" y="1104900"/>
            <a:ext cx="5012252" cy="77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200" spc="258" dirty="0" err="1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博士後研究員</a:t>
            </a:r>
            <a:endParaRPr lang="en-US" sz="5200" spc="258" dirty="0">
              <a:solidFill>
                <a:srgbClr val="023276"/>
              </a:solidFill>
              <a:latin typeface="Doublebass"/>
              <a:ea typeface="Doublebass"/>
              <a:cs typeface="Doublebass"/>
              <a:sym typeface="Doublebas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050312" y="2012214"/>
            <a:ext cx="8115300" cy="1881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8"/>
              </a:lnSpc>
            </a:pPr>
            <a:r>
              <a:rPr lang="en-US" sz="4200" dirty="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University of Rochester Department of Urology - </a:t>
            </a:r>
          </a:p>
          <a:p>
            <a:pPr algn="l">
              <a:lnSpc>
                <a:spcPts val="4998"/>
              </a:lnSpc>
            </a:pPr>
            <a:r>
              <a:rPr lang="en-US" sz="4200" dirty="0" err="1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指導教授：李以芬教授</a:t>
            </a:r>
            <a:endParaRPr lang="en-US" sz="4200" dirty="0">
              <a:solidFill>
                <a:srgbClr val="023276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samap.facts.co/USA-Regions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666" y="14544"/>
            <a:ext cx="15243880" cy="1027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itaiwan.gov.tw/images/itaiwan/TaiwanMa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8" r="18519"/>
          <a:stretch/>
        </p:blipFill>
        <p:spPr bwMode="auto">
          <a:xfrm>
            <a:off x="119039" y="2617954"/>
            <a:ext cx="2903652" cy="53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弧形箭號 (左彎) 3"/>
          <p:cNvSpPr/>
          <p:nvPr/>
        </p:nvSpPr>
        <p:spPr>
          <a:xfrm rot="13044017">
            <a:off x="790877" y="2209367"/>
            <a:ext cx="939059" cy="2265467"/>
          </a:xfrm>
          <a:prstGeom prst="curved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TW" altLang="en-US" sz="2700">
              <a:solidFill>
                <a:prstClr val="black"/>
              </a:solidFill>
              <a:latin typeface="Perpetua"/>
              <a:ea typeface="新細明體" panose="02020500000000000000" pitchFamily="18" charset="-120"/>
            </a:endParaRPr>
          </a:p>
        </p:txBody>
      </p:sp>
      <p:sp>
        <p:nvSpPr>
          <p:cNvPr id="7" name="弧形箭號 (左彎) 6"/>
          <p:cNvSpPr/>
          <p:nvPr/>
        </p:nvSpPr>
        <p:spPr>
          <a:xfrm rot="15546265">
            <a:off x="4911030" y="-3557235"/>
            <a:ext cx="2706766" cy="10945931"/>
          </a:xfrm>
          <a:prstGeom prst="curvedLeftArrow">
            <a:avLst>
              <a:gd name="adj1" fmla="val 14809"/>
              <a:gd name="adj2" fmla="val 50000"/>
              <a:gd name="adj3" fmla="val 36896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TW" altLang="en-US" sz="2700">
              <a:solidFill>
                <a:prstClr val="black"/>
              </a:solidFill>
              <a:latin typeface="Perpetua"/>
              <a:ea typeface="新細明體" panose="02020500000000000000" pitchFamily="18" charset="-120"/>
            </a:endParaRPr>
          </a:p>
        </p:txBody>
      </p:sp>
      <p:sp>
        <p:nvSpPr>
          <p:cNvPr id="8" name="弧形箭號 (左彎) 7"/>
          <p:cNvSpPr/>
          <p:nvPr/>
        </p:nvSpPr>
        <p:spPr>
          <a:xfrm rot="2098884">
            <a:off x="5956130" y="1250926"/>
            <a:ext cx="1469525" cy="5077408"/>
          </a:xfrm>
          <a:prstGeom prst="curvedLeftArrow">
            <a:avLst>
              <a:gd name="adj1" fmla="val 25000"/>
              <a:gd name="adj2" fmla="val 50000"/>
              <a:gd name="adj3" fmla="val 4783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TW" altLang="en-US" sz="2700">
              <a:solidFill>
                <a:prstClr val="black"/>
              </a:solidFill>
              <a:latin typeface="Perpetua"/>
              <a:ea typeface="新細明體" panose="02020500000000000000" pitchFamily="18" charset="-120"/>
            </a:endParaRPr>
          </a:p>
        </p:txBody>
      </p:sp>
      <p:sp>
        <p:nvSpPr>
          <p:cNvPr id="11" name="弧形箭號 (左彎) 10"/>
          <p:cNvSpPr/>
          <p:nvPr/>
        </p:nvSpPr>
        <p:spPr>
          <a:xfrm rot="15533017">
            <a:off x="3553518" y="-966858"/>
            <a:ext cx="1879588" cy="737489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TW" altLang="en-US" sz="2700">
              <a:solidFill>
                <a:prstClr val="black"/>
              </a:solidFill>
              <a:latin typeface="Perpetua"/>
              <a:ea typeface="新細明體" panose="02020500000000000000" pitchFamily="18" charset="-120"/>
            </a:endParaRPr>
          </a:p>
        </p:txBody>
      </p:sp>
      <p:sp>
        <p:nvSpPr>
          <p:cNvPr id="12" name="弧形箭號 (左彎) 11"/>
          <p:cNvSpPr/>
          <p:nvPr/>
        </p:nvSpPr>
        <p:spPr>
          <a:xfrm rot="16200000">
            <a:off x="12793531" y="-198569"/>
            <a:ext cx="1091459" cy="4258678"/>
          </a:xfrm>
          <a:prstGeom prst="curvedLef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TW" altLang="en-US" sz="2700">
              <a:solidFill>
                <a:prstClr val="black"/>
              </a:solidFill>
              <a:latin typeface="Perpetua"/>
              <a:ea typeface="新細明體" panose="02020500000000000000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1371600">
              <a:defRPr/>
            </a:pPr>
            <a:fld id="{5D04783F-8A81-4BD6-A617-F0E29B373650}" type="slidenum">
              <a:rPr lang="en-US" sz="2100">
                <a:solidFill>
                  <a:srgbClr val="FFFFFF"/>
                </a:solidFill>
                <a:latin typeface="Franklin Gothic Book"/>
                <a:ea typeface="+mj-ea"/>
                <a:cs typeface="+mj-cs"/>
              </a:rPr>
              <a:pPr algn="ctr" defTabSz="1371600">
                <a:defRPr/>
              </a:pPr>
              <a:t>5</a:t>
            </a:fld>
            <a:endParaRPr lang="en-US" sz="2100" dirty="0">
              <a:solidFill>
                <a:srgbClr val="FFFFFF"/>
              </a:solidFill>
              <a:latin typeface="Franklin Gothic Book"/>
              <a:ea typeface="+mj-ea"/>
              <a:cs typeface="+mj-cs"/>
            </a:endParaRPr>
          </a:p>
        </p:txBody>
      </p:sp>
      <p:pic>
        <p:nvPicPr>
          <p:cNvPr id="24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3693143"/>
            <a:ext cx="5182680" cy="2915258"/>
          </a:xfrm>
          <a:prstGeom prst="rect">
            <a:avLst/>
          </a:prstGeom>
        </p:spPr>
      </p:pic>
      <p:pic>
        <p:nvPicPr>
          <p:cNvPr id="25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" y="6705553"/>
            <a:ext cx="5325029" cy="3543347"/>
          </a:xfrm>
          <a:prstGeom prst="rect">
            <a:avLst/>
          </a:prstGeom>
        </p:spPr>
      </p:pic>
      <p:pic>
        <p:nvPicPr>
          <p:cNvPr id="26" name="Picture 6" descr="http://181ge72mb8rnbx7z1k119thi.wpengine.netdna-cdn.com/wp-content/uploads/2015/06/ynp-yellowstone-entry-sig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4"/>
            <a:ext cx="514654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s://s3-us-west-2.amazonaws.com/asset.plexuss.com/college/overview_images/2027_university-of-minnesota-twin-cities_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28" y="5190609"/>
            <a:ext cx="7233762" cy="330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://twin-cities.umn.edu/sites/twin-cities.umn.edu/files/11-students-140419_4274_12x18-648x432_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28" y="180978"/>
            <a:ext cx="7310929" cy="48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圖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747" y="5594637"/>
            <a:ext cx="8376249" cy="4705758"/>
          </a:xfrm>
          <a:prstGeom prst="rect">
            <a:avLst/>
          </a:prstGeom>
        </p:spPr>
      </p:pic>
      <p:pic>
        <p:nvPicPr>
          <p:cNvPr id="30" name="圖片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32" y="14544"/>
            <a:ext cx="8379440" cy="5580093"/>
          </a:xfrm>
          <a:prstGeom prst="rect">
            <a:avLst/>
          </a:prstGeom>
        </p:spPr>
      </p:pic>
      <p:pic>
        <p:nvPicPr>
          <p:cNvPr id="31" name="Picture 12" descr="「university of rochester medical school」的圖片搜尋結果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83" y="3571223"/>
            <a:ext cx="6586538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11119" cy="10287000"/>
          </a:xfrm>
          <a:prstGeom prst="rect">
            <a:avLst/>
          </a:prstGeom>
        </p:spPr>
      </p:pic>
      <p:pic>
        <p:nvPicPr>
          <p:cNvPr id="33" name="圖片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58" y="2096760"/>
            <a:ext cx="8601018" cy="645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74659" y="4480879"/>
            <a:ext cx="11347879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spc="440" dirty="0" err="1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生物科學研究人員</a:t>
            </a:r>
            <a:endParaRPr lang="en-US" sz="8000" spc="440" dirty="0">
              <a:solidFill>
                <a:srgbClr val="023276"/>
              </a:solidFill>
              <a:latin typeface="Doublebass"/>
              <a:ea typeface="Doublebass"/>
              <a:cs typeface="Doublebass"/>
              <a:sym typeface="Doublebass"/>
            </a:endParaRPr>
          </a:p>
          <a:p>
            <a:pPr algn="ctr">
              <a:lnSpc>
                <a:spcPts val="9760"/>
              </a:lnSpc>
            </a:pPr>
            <a:r>
              <a:rPr lang="en-US" sz="8000" spc="440" dirty="0" err="1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的人格特質</a:t>
            </a:r>
            <a:r>
              <a:rPr lang="en-US" sz="8000" spc="440" dirty="0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?</a:t>
            </a:r>
          </a:p>
          <a:p>
            <a:pPr algn="ctr">
              <a:lnSpc>
                <a:spcPts val="9760"/>
              </a:lnSpc>
            </a:pPr>
            <a:r>
              <a:rPr lang="en-US" sz="8000" spc="440" dirty="0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- </a:t>
            </a:r>
            <a:r>
              <a:rPr lang="en-US" sz="8000" spc="440" dirty="0" err="1" smtClean="0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C</a:t>
            </a:r>
            <a:r>
              <a:rPr lang="en-US" sz="8000" cap="small" spc="440" dirty="0" err="1" smtClean="0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hat</a:t>
            </a:r>
            <a:r>
              <a:rPr lang="en-US" sz="8000" spc="440" dirty="0" err="1" smtClean="0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GPT</a:t>
            </a:r>
            <a:endParaRPr lang="en-US" sz="8000" spc="440" dirty="0">
              <a:solidFill>
                <a:srgbClr val="023276"/>
              </a:solidFill>
              <a:latin typeface="Doublebass"/>
              <a:ea typeface="Doublebass"/>
              <a:cs typeface="Doublebass"/>
              <a:sym typeface="Doublebass"/>
            </a:endParaRPr>
          </a:p>
        </p:txBody>
      </p:sp>
      <p:sp>
        <p:nvSpPr>
          <p:cNvPr id="4" name="Freeform 4"/>
          <p:cNvSpPr/>
          <p:nvPr/>
        </p:nvSpPr>
        <p:spPr>
          <a:xfrm rot="1556660">
            <a:off x="11683126" y="596968"/>
            <a:ext cx="4227390" cy="3428029"/>
          </a:xfrm>
          <a:custGeom>
            <a:avLst/>
            <a:gdLst/>
            <a:ahLst/>
            <a:cxnLst/>
            <a:rect l="l" t="t" r="r" b="b"/>
            <a:pathLst>
              <a:path w="4227390" h="3428029">
                <a:moveTo>
                  <a:pt x="0" y="0"/>
                </a:moveTo>
                <a:lnTo>
                  <a:pt x="4227390" y="0"/>
                </a:lnTo>
                <a:lnTo>
                  <a:pt x="4227390" y="3428029"/>
                </a:lnTo>
                <a:lnTo>
                  <a:pt x="0" y="3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25658">
            <a:off x="7895331" y="8750304"/>
            <a:ext cx="2497338" cy="2025114"/>
          </a:xfrm>
          <a:custGeom>
            <a:avLst/>
            <a:gdLst/>
            <a:ahLst/>
            <a:cxnLst/>
            <a:rect l="l" t="t" r="r" b="b"/>
            <a:pathLst>
              <a:path w="2497338" h="2025114">
                <a:moveTo>
                  <a:pt x="0" y="0"/>
                </a:moveTo>
                <a:lnTo>
                  <a:pt x="2497338" y="0"/>
                </a:lnTo>
                <a:lnTo>
                  <a:pt x="2497338" y="2025114"/>
                </a:lnTo>
                <a:lnTo>
                  <a:pt x="0" y="2025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12252">
            <a:off x="11777030" y="3122798"/>
            <a:ext cx="7135290" cy="8457779"/>
          </a:xfrm>
          <a:custGeom>
            <a:avLst/>
            <a:gdLst/>
            <a:ahLst/>
            <a:cxnLst/>
            <a:rect l="l" t="t" r="r" b="b"/>
            <a:pathLst>
              <a:path w="7135290" h="8457779">
                <a:moveTo>
                  <a:pt x="0" y="0"/>
                </a:moveTo>
                <a:lnTo>
                  <a:pt x="7135289" y="0"/>
                </a:lnTo>
                <a:lnTo>
                  <a:pt x="7135289" y="8457779"/>
                </a:lnTo>
                <a:lnTo>
                  <a:pt x="0" y="8457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0"/>
            <a:ext cx="2951277" cy="2506129"/>
            <a:chOff x="0" y="0"/>
            <a:chExt cx="3935035" cy="334150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3935035" cy="3341505"/>
              <a:chOff x="0" y="0"/>
              <a:chExt cx="1042015" cy="88484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31750" y="31750"/>
                <a:ext cx="978515" cy="821345"/>
              </a:xfrm>
              <a:custGeom>
                <a:avLst/>
                <a:gdLst/>
                <a:ahLst/>
                <a:cxnLst/>
                <a:rect l="l" t="t" r="r" b="b"/>
                <a:pathLst>
                  <a:path w="978515" h="821345">
                    <a:moveTo>
                      <a:pt x="885805" y="821345"/>
                    </a:moveTo>
                    <a:lnTo>
                      <a:pt x="92710" y="821345"/>
                    </a:lnTo>
                    <a:cubicBezTo>
                      <a:pt x="41910" y="821345"/>
                      <a:pt x="0" y="779435"/>
                      <a:pt x="0" y="72863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84535" y="0"/>
                    </a:lnTo>
                    <a:cubicBezTo>
                      <a:pt x="935335" y="0"/>
                      <a:pt x="977245" y="41910"/>
                      <a:pt x="977245" y="92710"/>
                    </a:cubicBezTo>
                    <a:lnTo>
                      <a:pt x="977245" y="727365"/>
                    </a:lnTo>
                    <a:cubicBezTo>
                      <a:pt x="978515" y="779435"/>
                      <a:pt x="936605" y="821345"/>
                      <a:pt x="885805" y="8213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2015" cy="884845"/>
              </a:xfrm>
              <a:custGeom>
                <a:avLst/>
                <a:gdLst/>
                <a:ahLst/>
                <a:cxnLst/>
                <a:rect l="l" t="t" r="r" b="b"/>
                <a:pathLst>
                  <a:path w="1042015" h="884845">
                    <a:moveTo>
                      <a:pt x="917555" y="59690"/>
                    </a:moveTo>
                    <a:cubicBezTo>
                      <a:pt x="953115" y="59690"/>
                      <a:pt x="982325" y="88900"/>
                      <a:pt x="982325" y="124460"/>
                    </a:cubicBezTo>
                    <a:lnTo>
                      <a:pt x="982325" y="760385"/>
                    </a:lnTo>
                    <a:cubicBezTo>
                      <a:pt x="982325" y="795945"/>
                      <a:pt x="953115" y="825155"/>
                      <a:pt x="917555" y="825155"/>
                    </a:cubicBezTo>
                    <a:lnTo>
                      <a:pt x="124460" y="825155"/>
                    </a:lnTo>
                    <a:cubicBezTo>
                      <a:pt x="88900" y="825155"/>
                      <a:pt x="59690" y="795945"/>
                      <a:pt x="59690" y="76038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17555" y="59690"/>
                    </a:lnTo>
                    <a:moveTo>
                      <a:pt x="91755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60385"/>
                    </a:lnTo>
                    <a:cubicBezTo>
                      <a:pt x="0" y="828965"/>
                      <a:pt x="55880" y="884845"/>
                      <a:pt x="124460" y="884845"/>
                    </a:cubicBezTo>
                    <a:lnTo>
                      <a:pt x="917555" y="884845"/>
                    </a:lnTo>
                    <a:cubicBezTo>
                      <a:pt x="986135" y="884845"/>
                      <a:pt x="1042015" y="828965"/>
                      <a:pt x="1042015" y="760385"/>
                    </a:cubicBezTo>
                    <a:lnTo>
                      <a:pt x="1042015" y="124460"/>
                    </a:lnTo>
                    <a:cubicBezTo>
                      <a:pt x="1042015" y="55880"/>
                      <a:pt x="986135" y="0"/>
                      <a:pt x="917555" y="0"/>
                    </a:cubicBezTo>
                    <a:close/>
                  </a:path>
                </a:pathLst>
              </a:custGeom>
              <a:solidFill>
                <a:srgbClr val="59C0E4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726443"/>
              <a:ext cx="3935035" cy="259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96"/>
                </a:lnSpc>
              </a:pPr>
              <a:r>
                <a:rPr lang="en-US" sz="14196" spc="1447" dirty="0" smtClean="0">
                  <a:solidFill>
                    <a:srgbClr val="023276"/>
                  </a:solidFill>
                  <a:latin typeface="Doublebass"/>
                  <a:ea typeface="Doublebass"/>
                  <a:cs typeface="Doublebass"/>
                  <a:sym typeface="Doublebass"/>
                </a:rPr>
                <a:t>0</a:t>
              </a:r>
              <a:r>
                <a:rPr lang="en-US" altLang="zh-TW" sz="14196" spc="1447" dirty="0" smtClean="0">
                  <a:solidFill>
                    <a:srgbClr val="023276"/>
                  </a:solidFill>
                  <a:latin typeface="Doublebass"/>
                  <a:ea typeface="Doublebass"/>
                  <a:cs typeface="Doublebass"/>
                  <a:sym typeface="Doublebass"/>
                </a:rPr>
                <a:t>3</a:t>
              </a:r>
              <a:endParaRPr lang="en-US" sz="14196" spc="1447" dirty="0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69133" y="6268879"/>
            <a:ext cx="944507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 spc="408">
                <a:solidFill>
                  <a:srgbClr val="023276"/>
                </a:solidFill>
                <a:latin typeface="Doublebass Bold"/>
                <a:ea typeface="Doublebass Bold"/>
                <a:cs typeface="Doublebass Bold"/>
                <a:sym typeface="Doublebass Bold"/>
              </a:rPr>
              <a:t>分析能力：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51175" y="7240020"/>
            <a:ext cx="11425277" cy="128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6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擁有良好的數據解讀與理解能力，能對複雜問題進行實質分析。</a:t>
            </a:r>
          </a:p>
        </p:txBody>
      </p:sp>
      <p:sp>
        <p:nvSpPr>
          <p:cNvPr id="5" name="Freeform 5"/>
          <p:cNvSpPr/>
          <p:nvPr/>
        </p:nvSpPr>
        <p:spPr>
          <a:xfrm rot="113263">
            <a:off x="13583147" y="5657992"/>
            <a:ext cx="5799418" cy="5799418"/>
          </a:xfrm>
          <a:custGeom>
            <a:avLst/>
            <a:gdLst/>
            <a:ahLst/>
            <a:cxnLst/>
            <a:rect l="l" t="t" r="r" b="b"/>
            <a:pathLst>
              <a:path w="5799418" h="5799418">
                <a:moveTo>
                  <a:pt x="0" y="0"/>
                </a:moveTo>
                <a:lnTo>
                  <a:pt x="5799418" y="0"/>
                </a:lnTo>
                <a:lnTo>
                  <a:pt x="5799418" y="5799418"/>
                </a:lnTo>
                <a:lnTo>
                  <a:pt x="0" y="5799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69133" y="2185694"/>
            <a:ext cx="924766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 spc="408">
                <a:solidFill>
                  <a:srgbClr val="023276"/>
                </a:solidFill>
                <a:latin typeface="Doublebass Bold"/>
                <a:ea typeface="Doublebass Bold"/>
                <a:cs typeface="Doublebass Bold"/>
                <a:sym typeface="Doublebass Bold"/>
              </a:rPr>
              <a:t>好奇心：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69133" y="4261591"/>
            <a:ext cx="944507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 spc="408">
                <a:solidFill>
                  <a:srgbClr val="023276"/>
                </a:solidFill>
                <a:latin typeface="Doublebass Bold"/>
                <a:ea typeface="Doublebass Bold"/>
                <a:cs typeface="Doublebass Bold"/>
                <a:sym typeface="Doublebass Bold"/>
              </a:rPr>
              <a:t>耐心與堅持：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1175" y="3169543"/>
            <a:ext cx="11249332" cy="64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6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喜歡探索新事物，對問題與突破具有高度興趣。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51175" y="5247521"/>
            <a:ext cx="11884832" cy="64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6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面對長期的實驗和碰壁，需要持續努力與不懈下。</a:t>
            </a:r>
          </a:p>
        </p:txBody>
      </p:sp>
      <p:sp>
        <p:nvSpPr>
          <p:cNvPr id="10" name="Freeform 10"/>
          <p:cNvSpPr/>
          <p:nvPr/>
        </p:nvSpPr>
        <p:spPr>
          <a:xfrm rot="-925693">
            <a:off x="14712600" y="2057026"/>
            <a:ext cx="2714568" cy="2201268"/>
          </a:xfrm>
          <a:custGeom>
            <a:avLst/>
            <a:gdLst/>
            <a:ahLst/>
            <a:cxnLst/>
            <a:rect l="l" t="t" r="r" b="b"/>
            <a:pathLst>
              <a:path w="2714568" h="2201268">
                <a:moveTo>
                  <a:pt x="0" y="0"/>
                </a:moveTo>
                <a:lnTo>
                  <a:pt x="2714568" y="0"/>
                </a:lnTo>
                <a:lnTo>
                  <a:pt x="2714568" y="2201268"/>
                </a:lnTo>
                <a:lnTo>
                  <a:pt x="0" y="2201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69133" y="6860294"/>
            <a:ext cx="944507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 spc="408">
                <a:solidFill>
                  <a:srgbClr val="023276"/>
                </a:solidFill>
                <a:latin typeface="Doublebass Bold"/>
                <a:ea typeface="Doublebass Bold"/>
                <a:cs typeface="Doublebass Bold"/>
                <a:sym typeface="Doublebass Bold"/>
              </a:rPr>
              <a:t>團隊合作：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51175" y="7831436"/>
            <a:ext cx="11425277" cy="128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6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理解同事之間的共享與通訊，與讓團隊力量最大化。</a:t>
            </a:r>
          </a:p>
        </p:txBody>
      </p:sp>
      <p:sp>
        <p:nvSpPr>
          <p:cNvPr id="5" name="Freeform 5"/>
          <p:cNvSpPr/>
          <p:nvPr/>
        </p:nvSpPr>
        <p:spPr>
          <a:xfrm rot="113263">
            <a:off x="13583147" y="5657992"/>
            <a:ext cx="5799418" cy="5799418"/>
          </a:xfrm>
          <a:custGeom>
            <a:avLst/>
            <a:gdLst/>
            <a:ahLst/>
            <a:cxnLst/>
            <a:rect l="l" t="t" r="r" b="b"/>
            <a:pathLst>
              <a:path w="5799418" h="5799418">
                <a:moveTo>
                  <a:pt x="0" y="0"/>
                </a:moveTo>
                <a:lnTo>
                  <a:pt x="5799418" y="0"/>
                </a:lnTo>
                <a:lnTo>
                  <a:pt x="5799418" y="5799418"/>
                </a:lnTo>
                <a:lnTo>
                  <a:pt x="0" y="5799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69133" y="1541145"/>
            <a:ext cx="924766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 spc="408">
                <a:solidFill>
                  <a:srgbClr val="023276"/>
                </a:solidFill>
                <a:latin typeface="Doublebass Bold"/>
                <a:ea typeface="Doublebass Bold"/>
                <a:cs typeface="Doublebass Bold"/>
                <a:sym typeface="Doublebass Bold"/>
              </a:rPr>
              <a:t>決定與創造力：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69133" y="4180628"/>
            <a:ext cx="944507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 spc="408">
                <a:solidFill>
                  <a:srgbClr val="023276"/>
                </a:solidFill>
                <a:latin typeface="Doublebass Bold"/>
                <a:ea typeface="Doublebass Bold"/>
                <a:cs typeface="Doublebass Bold"/>
                <a:sym typeface="Doublebass Bold"/>
              </a:rPr>
              <a:t>随時應變力：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1175" y="2524993"/>
            <a:ext cx="11249332" cy="128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6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擁有犯案經的角針和創新觀點，善於導出問題的解決方法。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51175" y="5166559"/>
            <a:ext cx="11884832" cy="128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6"/>
              </a:lnSpc>
            </a:pPr>
            <a:r>
              <a:rPr lang="en-US" sz="42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對科學上的新發現和技術進步能變通應付，將它們藉由自己研究。</a:t>
            </a:r>
          </a:p>
        </p:txBody>
      </p:sp>
      <p:sp>
        <p:nvSpPr>
          <p:cNvPr id="10" name="Freeform 10"/>
          <p:cNvSpPr/>
          <p:nvPr/>
        </p:nvSpPr>
        <p:spPr>
          <a:xfrm rot="-925693">
            <a:off x="14712600" y="2057026"/>
            <a:ext cx="2714568" cy="2201268"/>
          </a:xfrm>
          <a:custGeom>
            <a:avLst/>
            <a:gdLst/>
            <a:ahLst/>
            <a:cxnLst/>
            <a:rect l="l" t="t" r="r" b="b"/>
            <a:pathLst>
              <a:path w="2714568" h="2201268">
                <a:moveTo>
                  <a:pt x="0" y="0"/>
                </a:moveTo>
                <a:lnTo>
                  <a:pt x="2714568" y="0"/>
                </a:lnTo>
                <a:lnTo>
                  <a:pt x="2714568" y="2201268"/>
                </a:lnTo>
                <a:lnTo>
                  <a:pt x="0" y="2201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3333" r="-83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30899" y="3393327"/>
            <a:ext cx="12226202" cy="201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04"/>
              </a:lnSpc>
            </a:pPr>
            <a:r>
              <a:rPr lang="en-US" sz="15104" spc="1117">
                <a:solidFill>
                  <a:srgbClr val="023276"/>
                </a:solidFill>
                <a:latin typeface="Doublebass"/>
                <a:ea typeface="Doublebass"/>
                <a:cs typeface="Doublebass"/>
                <a:sym typeface="Doublebass"/>
              </a:rPr>
              <a:t>THANK YOU!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57869" y="5176998"/>
            <a:ext cx="11572262" cy="189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0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Any questions? </a:t>
            </a:r>
          </a:p>
          <a:p>
            <a:pPr algn="ctr">
              <a:lnSpc>
                <a:spcPts val="7559"/>
              </a:lnSpc>
            </a:pPr>
            <a:r>
              <a:rPr lang="en-US" sz="6000">
                <a:solidFill>
                  <a:srgbClr val="02327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Don't hesitate to ask</a:t>
            </a:r>
          </a:p>
        </p:txBody>
      </p:sp>
      <p:sp>
        <p:nvSpPr>
          <p:cNvPr id="5" name="Freeform 5"/>
          <p:cNvSpPr/>
          <p:nvPr/>
        </p:nvSpPr>
        <p:spPr>
          <a:xfrm rot="2511096">
            <a:off x="12255915" y="400003"/>
            <a:ext cx="2967040" cy="2406000"/>
          </a:xfrm>
          <a:custGeom>
            <a:avLst/>
            <a:gdLst/>
            <a:ahLst/>
            <a:cxnLst/>
            <a:rect l="l" t="t" r="r" b="b"/>
            <a:pathLst>
              <a:path w="2967040" h="2406000">
                <a:moveTo>
                  <a:pt x="0" y="0"/>
                </a:moveTo>
                <a:lnTo>
                  <a:pt x="2967040" y="0"/>
                </a:lnTo>
                <a:lnTo>
                  <a:pt x="2967040" y="2405999"/>
                </a:lnTo>
                <a:lnTo>
                  <a:pt x="0" y="2405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180120">
            <a:off x="14950933" y="3113221"/>
            <a:ext cx="2967040" cy="2406000"/>
          </a:xfrm>
          <a:custGeom>
            <a:avLst/>
            <a:gdLst/>
            <a:ahLst/>
            <a:cxnLst/>
            <a:rect l="l" t="t" r="r" b="b"/>
            <a:pathLst>
              <a:path w="2967040" h="2406000">
                <a:moveTo>
                  <a:pt x="0" y="0"/>
                </a:moveTo>
                <a:lnTo>
                  <a:pt x="2967040" y="0"/>
                </a:lnTo>
                <a:lnTo>
                  <a:pt x="2967040" y="2405999"/>
                </a:lnTo>
                <a:lnTo>
                  <a:pt x="0" y="2405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498429">
            <a:off x="3338129" y="7448698"/>
            <a:ext cx="2967040" cy="2406000"/>
          </a:xfrm>
          <a:custGeom>
            <a:avLst/>
            <a:gdLst/>
            <a:ahLst/>
            <a:cxnLst/>
            <a:rect l="l" t="t" r="r" b="b"/>
            <a:pathLst>
              <a:path w="2967040" h="2406000">
                <a:moveTo>
                  <a:pt x="0" y="0"/>
                </a:moveTo>
                <a:lnTo>
                  <a:pt x="2967040" y="0"/>
                </a:lnTo>
                <a:lnTo>
                  <a:pt x="2967040" y="2406000"/>
                </a:lnTo>
                <a:lnTo>
                  <a:pt x="0" y="240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10353">
            <a:off x="482850" y="4904674"/>
            <a:ext cx="2967040" cy="2406000"/>
          </a:xfrm>
          <a:custGeom>
            <a:avLst/>
            <a:gdLst/>
            <a:ahLst/>
            <a:cxnLst/>
            <a:rect l="l" t="t" r="r" b="b"/>
            <a:pathLst>
              <a:path w="2967040" h="2406000">
                <a:moveTo>
                  <a:pt x="0" y="0"/>
                </a:moveTo>
                <a:lnTo>
                  <a:pt x="2967040" y="0"/>
                </a:lnTo>
                <a:lnTo>
                  <a:pt x="2967040" y="2406000"/>
                </a:lnTo>
                <a:lnTo>
                  <a:pt x="0" y="240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147</Words>
  <Application>Microsoft Office PowerPoint</Application>
  <PresentationFormat>Custom</PresentationFormat>
  <Paragraphs>56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Perpetua</vt:lpstr>
      <vt:lpstr>Bobby Jones</vt:lpstr>
      <vt:lpstr>新細明體</vt:lpstr>
      <vt:lpstr>Doublebass</vt:lpstr>
      <vt:lpstr>Doublebass Bold</vt:lpstr>
      <vt:lpstr>Arial Black</vt:lpstr>
      <vt:lpstr>Arial</vt:lpstr>
      <vt:lpstr>One Little Font</vt:lpstr>
      <vt:lpstr>Franklin Gothic Book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從科學研究到發現人生</dc:title>
  <cp:lastModifiedBy>Timothy Yan</cp:lastModifiedBy>
  <cp:revision>4</cp:revision>
  <dcterms:created xsi:type="dcterms:W3CDTF">2006-08-16T00:00:00Z</dcterms:created>
  <dcterms:modified xsi:type="dcterms:W3CDTF">2025-01-17T08:55:55Z</dcterms:modified>
  <dc:identifier>DAGRR8z9JPw</dc:identifier>
</cp:coreProperties>
</file>