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9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5" r:id="rId3"/>
    <p:sldId id="292" r:id="rId4"/>
    <p:sldId id="283" r:id="rId5"/>
    <p:sldId id="304" r:id="rId6"/>
    <p:sldId id="303" r:id="rId7"/>
    <p:sldId id="300" r:id="rId8"/>
    <p:sldId id="266" r:id="rId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8B5AC2BF-0D06-4C19-A574-4014F82B5D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32DBAE1-CEB3-40B6-BEBE-0B8DCD5F2C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AA33A-9A9B-4FBB-9665-1EAAEB87D245}" type="datetimeFigureOut">
              <a:rPr lang="zh-TW" altLang="en-US" smtClean="0"/>
              <a:t>2025/1/21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F7F3525-AF55-47AD-B319-3A721A93EF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A58F52D-A0F0-4A33-B513-75533DE441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E6EAC-7EC8-41B1-B328-C7D13EC25F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63386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B8DF2-2240-48BF-944A-88F6090FE6DE}" type="datetimeFigureOut">
              <a:rPr lang="zh-TW" altLang="en-US" smtClean="0"/>
              <a:t>2025/1/21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CF982-CEFD-4250-8956-79831DC291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9852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CF982-CEFD-4250-8956-79831DC2911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8520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CF982-CEFD-4250-8956-79831DC2911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8327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CF982-CEFD-4250-8956-79831DC29115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9590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CF982-CEFD-4250-8956-79831DC29115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4261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CF982-CEFD-4250-8956-79831DC29115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1708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CF982-CEFD-4250-8956-79831DC29115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5577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CF982-CEFD-4250-8956-79831DC2911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9437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CF982-CEFD-4250-8956-79831DC29115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4578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61505" y="6438730"/>
            <a:ext cx="6236038" cy="365125"/>
          </a:xfrm>
        </p:spPr>
        <p:txBody>
          <a:bodyPr/>
          <a:lstStyle>
            <a:lvl1pPr>
              <a:defRPr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TW"/>
              <a:t>Chih-Chun Chang, Department of Applied Physics, National University of Kaohsiung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9385665" y="6443439"/>
            <a:ext cx="2743200" cy="365125"/>
          </a:xfrm>
        </p:spPr>
        <p:txBody>
          <a:bodyPr/>
          <a:lstStyle/>
          <a:p>
            <a:fld id="{4A59AEAA-F0F1-47BF-BCE7-DD0D6557435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9518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Chih-Chun Chang, Department of Applied Physics, National University of Kaohsiung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9AEAA-F0F1-47BF-BCE7-DD0D655743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182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Chih-Chun Chang, Department of Applied Physics, National University of Kaohsiung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9AEAA-F0F1-47BF-BCE7-DD0D655743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7060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558562" y="6448294"/>
            <a:ext cx="6494305" cy="344272"/>
          </a:xfrm>
        </p:spPr>
        <p:txBody>
          <a:bodyPr/>
          <a:lstStyle/>
          <a:p>
            <a:r>
              <a:rPr lang="en-US" altLang="zh-TW" dirty="0" err="1"/>
              <a:t>Chih</a:t>
            </a:r>
            <a:r>
              <a:rPr lang="en-US" altLang="zh-TW" dirty="0"/>
              <a:t>-Chun Chang, Department of Applied Physics, National University of Kaohsiung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9AEAA-F0F1-47BF-BCE7-DD0D655743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8294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888055" y="6487615"/>
            <a:ext cx="6415891" cy="344272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dirty="0" err="1"/>
              <a:t>Chih</a:t>
            </a:r>
            <a:r>
              <a:rPr lang="en-US" altLang="zh-TW" dirty="0"/>
              <a:t>-Chun Chang, Department of Applied Physics, National University of Kaohsiung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9AEAA-F0F1-47BF-BCE7-DD0D655743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6394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Chih-Chun Chang, Department of Applied Physics, National University of Kaohsiung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9AEAA-F0F1-47BF-BCE7-DD0D655743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1952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Chih-Chun Chang, Department of Applied Physics, National University of Kaohsiung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9AEAA-F0F1-47BF-BCE7-DD0D655743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2361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Chih-Chun Chang, Department of Applied Physics, National University of Kaohsiung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9AEAA-F0F1-47BF-BCE7-DD0D655743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3323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Chih-Chun Chang, Department of Applied Physics, National University of Kaohsiung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9AEAA-F0F1-47BF-BCE7-DD0D655743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5192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Chih-Chun Chang, Department of Applied Physics, National University of Kaohsiung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9AEAA-F0F1-47BF-BCE7-DD0D655743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1522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Chih-Chun Chang, Department of Applied Physics, National University of Kaohsiung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9AEAA-F0F1-47BF-BCE7-DD0D655743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15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156518" y="197234"/>
            <a:ext cx="11878963" cy="274981"/>
          </a:xfrm>
          <a:prstGeom prst="rect">
            <a:avLst/>
          </a:prstGeom>
          <a:gradFill>
            <a:gsLst>
              <a:gs pos="0">
                <a:schemeClr val="bg1">
                  <a:lumMod val="100000"/>
                </a:schemeClr>
              </a:gs>
              <a:gs pos="35000">
                <a:schemeClr val="accent1">
                  <a:lumMod val="45000"/>
                  <a:lumOff val="55000"/>
                </a:schemeClr>
              </a:gs>
              <a:gs pos="67000">
                <a:schemeClr val="accent1">
                  <a:lumMod val="45000"/>
                  <a:lumOff val="5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06178" y="6448294"/>
            <a:ext cx="5946689" cy="3442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TW"/>
              <a:t>Chih-Chun Chang, Department of Applied Physics, National University of Kaohsiung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4A59AEAA-F0F1-47BF-BCE7-DD0D65574356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982067" y="47862"/>
            <a:ext cx="1160505" cy="116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6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hnice.com.tw/issues/semicon/149766/?fbclid=IwZXh0bgNhZW0CMTEAAR1Yu2vpW10YV8hHSXVooeDpm1iX8CnfNB-9pFV0810FYO-rJm1SHj5_9FE_aem_sFtc7i9z9s0IY2POaz37T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116880" y="1076037"/>
            <a:ext cx="5958231" cy="1701374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「我的生涯我自主」</a:t>
            </a:r>
            <a:br>
              <a:rPr lang="en-US" altLang="zh-TW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生涯探索講座	</a:t>
            </a: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1323015" y="3400204"/>
            <a:ext cx="9545960" cy="2381759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講員：余進忠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現職：國立高雄大學 應用物理學系副教授、科學教育中心主任、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95350" algn="l">
              <a:lnSpc>
                <a:spcPct val="150000"/>
              </a:lnSpc>
              <a:spcBef>
                <a:spcPts val="0"/>
              </a:spcBef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科學傳播社指導老師、祥儀慈善文教基金會董事、磁性技術協會理事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經歷：中華民國物理教育學會理事長、國立高雄大學通識教育中心主任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DFBE511-4189-442C-834F-7DF9A3F41A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62" y="5646885"/>
            <a:ext cx="1124738" cy="121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38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848847" y="6489171"/>
            <a:ext cx="6494305" cy="344272"/>
          </a:xfrm>
        </p:spPr>
        <p:txBody>
          <a:bodyPr/>
          <a:lstStyle/>
          <a:p>
            <a:r>
              <a:rPr lang="en-US" altLang="zh-TW" dirty="0"/>
              <a:t>Chin-Chung Yu, Department of Applied Physics, National University of Kaohsiung</a:t>
            </a: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9343152" y="6374820"/>
            <a:ext cx="2743200" cy="365125"/>
          </a:xfrm>
        </p:spPr>
        <p:txBody>
          <a:bodyPr/>
          <a:lstStyle/>
          <a:p>
            <a:fld id="{4A59AEAA-F0F1-47BF-BCE7-DD0D65574356}" type="slidenum">
              <a:rPr lang="zh-TW" altLang="en-US" smtClean="0"/>
              <a:t>2</a:t>
            </a:fld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0911125-ACC9-4945-9A18-6F82772613A3}"/>
              </a:ext>
            </a:extLst>
          </p:cNvPr>
          <p:cNvSpPr txBox="1">
            <a:spLocks/>
          </p:cNvSpPr>
          <p:nvPr/>
        </p:nvSpPr>
        <p:spPr>
          <a:xfrm>
            <a:off x="3948545" y="329867"/>
            <a:ext cx="4294908" cy="1070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人類文明的進展</a:t>
            </a: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013835D7-2956-4835-A624-3BA5A0FB3463}"/>
              </a:ext>
            </a:extLst>
          </p:cNvPr>
          <p:cNvGrpSpPr/>
          <p:nvPr/>
        </p:nvGrpSpPr>
        <p:grpSpPr>
          <a:xfrm>
            <a:off x="5114701" y="1514713"/>
            <a:ext cx="7077299" cy="2410308"/>
            <a:chOff x="5114701" y="1514713"/>
            <a:chExt cx="7077299" cy="2410308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D49156E6-20E4-4EDD-B7EC-13E2D1B57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4701" y="1514713"/>
              <a:ext cx="6870051" cy="2146891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17201BF-A85C-47F2-8363-F3423390A603}"/>
                </a:ext>
              </a:extLst>
            </p:cNvPr>
            <p:cNvSpPr/>
            <p:nvPr/>
          </p:nvSpPr>
          <p:spPr>
            <a:xfrm>
              <a:off x="6779491" y="3678800"/>
              <a:ext cx="541250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000" dirty="0"/>
                <a:t>https://lh6.google.com/allanlo.g/Rwn5Va4HDBI/AAAAAAAAB0U/Y_CQ1tfj7rI/s400/1181357896.jpg</a:t>
              </a:r>
              <a:endParaRPr lang="zh-TW" altLang="en-US" sz="1000" dirty="0"/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B7726C41-0351-4EFB-B52E-9D9F425036C7}"/>
              </a:ext>
            </a:extLst>
          </p:cNvPr>
          <p:cNvGrpSpPr/>
          <p:nvPr/>
        </p:nvGrpSpPr>
        <p:grpSpPr>
          <a:xfrm>
            <a:off x="124691" y="1262914"/>
            <a:ext cx="5560291" cy="2662106"/>
            <a:chOff x="124691" y="1262914"/>
            <a:chExt cx="5560291" cy="2662106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D53BD116-FA61-4FA9-9D45-55C93E39F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565" y="1262914"/>
              <a:ext cx="4294908" cy="2415886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5E03E71-C641-4B95-87A9-9C5597E51058}"/>
                </a:ext>
              </a:extLst>
            </p:cNvPr>
            <p:cNvSpPr/>
            <p:nvPr/>
          </p:nvSpPr>
          <p:spPr>
            <a:xfrm>
              <a:off x="124691" y="3678799"/>
              <a:ext cx="556029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000" dirty="0"/>
                <a:t>https://ichef.bbci.co.uk/ace/ws/640/cpsprodpb/A645/production/_121256524_043423993-1.jpg.webp</a:t>
              </a:r>
              <a:endParaRPr lang="zh-TW" altLang="en-US" sz="1000" dirty="0"/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4D0312E5-18F7-403A-A180-49D7DE51D007}"/>
              </a:ext>
            </a:extLst>
          </p:cNvPr>
          <p:cNvGrpSpPr/>
          <p:nvPr/>
        </p:nvGrpSpPr>
        <p:grpSpPr>
          <a:xfrm>
            <a:off x="1775402" y="4134431"/>
            <a:ext cx="7819159" cy="2362917"/>
            <a:chOff x="1775402" y="4134431"/>
            <a:chExt cx="7819159" cy="2362917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DA1E54A2-E227-483C-AE12-771A81ABDC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658"/>
            <a:stretch/>
          </p:blipFill>
          <p:spPr>
            <a:xfrm>
              <a:off x="1775402" y="4134431"/>
              <a:ext cx="7819159" cy="2146891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E62B75B0-0526-4E9B-972F-35B33F4969C4}"/>
                </a:ext>
              </a:extLst>
            </p:cNvPr>
            <p:cNvSpPr/>
            <p:nvPr/>
          </p:nvSpPr>
          <p:spPr>
            <a:xfrm>
              <a:off x="3498561" y="6158794"/>
              <a:ext cx="6096000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TW" sz="800" dirty="0"/>
                <a:t>https://media.istockphoto.com/id/1410583810/zh/%E5%90%91%E9%87%8F/man-evolution-human-ancestor-step-by-step-development-gradual-biological-genetic-changes-from.jpg?s=2048x2048&amp;w=is&amp;k=20&amp;c=qn8NUYwdYrZuEsv7zLmnl8sHdqhCd5XQcDoNv0JWeJM=</a:t>
              </a:r>
              <a:endParaRPr lang="zh-TW" altLang="en-US" sz="800" dirty="0"/>
            </a:p>
          </p:txBody>
        </p:sp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C720572-F99F-4469-852A-F0ED8CC2BF5B}"/>
              </a:ext>
            </a:extLst>
          </p:cNvPr>
          <p:cNvSpPr txBox="1"/>
          <p:nvPr/>
        </p:nvSpPr>
        <p:spPr>
          <a:xfrm>
            <a:off x="860308" y="4712779"/>
            <a:ext cx="581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動物性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D5CC2B9-C5E5-45D1-8A68-2973E29F6200}"/>
              </a:ext>
            </a:extLst>
          </p:cNvPr>
          <p:cNvSpPr txBox="1"/>
          <p:nvPr/>
        </p:nvSpPr>
        <p:spPr>
          <a:xfrm>
            <a:off x="9705410" y="4712779"/>
            <a:ext cx="609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</a:t>
            </a:r>
            <a:endParaRPr lang="en-US" altLang="zh-TW" sz="32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4CA5D36-11B9-4E8D-9597-60E210A6138D}"/>
              </a:ext>
            </a:extLst>
          </p:cNvPr>
          <p:cNvSpPr txBox="1"/>
          <p:nvPr/>
        </p:nvSpPr>
        <p:spPr>
          <a:xfrm>
            <a:off x="1421122" y="4712779"/>
            <a:ext cx="5818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</a:t>
            </a:r>
            <a:endParaRPr lang="en-US" altLang="zh-TW" sz="32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7BC33DF-CDAF-43C2-8724-FE8DF83A0AD4}"/>
              </a:ext>
            </a:extLst>
          </p:cNvPr>
          <p:cNvSpPr txBox="1"/>
          <p:nvPr/>
        </p:nvSpPr>
        <p:spPr>
          <a:xfrm>
            <a:off x="10285269" y="4712779"/>
            <a:ext cx="609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理性</a:t>
            </a:r>
          </a:p>
        </p:txBody>
      </p:sp>
    </p:spTree>
    <p:extLst>
      <p:ext uri="{BB962C8B-B14F-4D97-AF65-F5344CB8AC3E}">
        <p14:creationId xmlns:p14="http://schemas.microsoft.com/office/powerpoint/2010/main" val="213899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848847" y="6489171"/>
            <a:ext cx="6494305" cy="344272"/>
          </a:xfrm>
        </p:spPr>
        <p:txBody>
          <a:bodyPr/>
          <a:lstStyle/>
          <a:p>
            <a:r>
              <a:rPr lang="en-US" altLang="zh-TW" dirty="0"/>
              <a:t>Chin-Chung Yu, Department of Applied Physics, National University of Kaohsiung</a:t>
            </a: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9343152" y="6385193"/>
            <a:ext cx="2743200" cy="365125"/>
          </a:xfrm>
        </p:spPr>
        <p:txBody>
          <a:bodyPr/>
          <a:lstStyle/>
          <a:p>
            <a:fld id="{4A59AEAA-F0F1-47BF-BCE7-DD0D65574356}" type="slidenum">
              <a:rPr lang="zh-TW" altLang="en-US" smtClean="0"/>
              <a:t>3</a:t>
            </a:fld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0911125-ACC9-4945-9A18-6F82772613A3}"/>
              </a:ext>
            </a:extLst>
          </p:cNvPr>
          <p:cNvSpPr txBox="1">
            <a:spLocks/>
          </p:cNvSpPr>
          <p:nvPr/>
        </p:nvSpPr>
        <p:spPr>
          <a:xfrm>
            <a:off x="3605273" y="343317"/>
            <a:ext cx="4981452" cy="1070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動物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460B0AF-047D-45D9-AB6B-5AFB950D2F42}"/>
              </a:ext>
            </a:extLst>
          </p:cNvPr>
          <p:cNvSpPr txBox="1"/>
          <p:nvPr/>
        </p:nvSpPr>
        <p:spPr>
          <a:xfrm>
            <a:off x="283596" y="1413812"/>
            <a:ext cx="39706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動物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特徵</a:t>
            </a:r>
            <a:endParaRPr lang="en-US" altLang="zh-TW" sz="24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奔跑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溝通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文字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語言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繪畫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眼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大笑、生氣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七情六慾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日常生活範圍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</a:t>
            </a:r>
            <a:endParaRPr lang="en-US" altLang="zh-TW" sz="24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工具運用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簡易工具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溫飽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資訊流通慢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口耳相傳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DB0A4A8-46D5-415A-ABD2-CDC0C52FD4BC}"/>
              </a:ext>
            </a:extLst>
          </p:cNvPr>
          <p:cNvSpPr txBox="1"/>
          <p:nvPr/>
        </p:nvSpPr>
        <p:spPr>
          <a:xfrm>
            <a:off x="4362481" y="1413812"/>
            <a:ext cx="46706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機械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特徵</a:t>
            </a:r>
            <a:endParaRPr lang="en-US" altLang="zh-TW" sz="24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奔跑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少了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溝通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機械介面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繪畫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電腦產生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大笑、生氣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七情六慾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日常生活範圍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</a:t>
            </a:r>
            <a:endParaRPr lang="en-US" altLang="zh-TW" sz="24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科技運用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手機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科技毒品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人工智慧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資訊流通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快速但限縮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媒體霸權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2D4723D3-531D-41F9-A462-7FB9DBF8C961}"/>
              </a:ext>
            </a:extLst>
          </p:cNvPr>
          <p:cNvSpPr txBox="1"/>
          <p:nvPr/>
        </p:nvSpPr>
        <p:spPr>
          <a:xfrm>
            <a:off x="283596" y="4940271"/>
            <a:ext cx="2520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人際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直接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衝突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努力能縮短差距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BD4CFF0-A3F7-48C9-A74C-237EF7F9432D}"/>
              </a:ext>
            </a:extLst>
          </p:cNvPr>
          <p:cNvSpPr txBox="1"/>
          <p:nvPr/>
        </p:nvSpPr>
        <p:spPr>
          <a:xfrm>
            <a:off x="4362481" y="4940271"/>
            <a:ext cx="4380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人際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間接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衝突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司法途徑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科技擴大彼此差距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努力無用論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媒體霸權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身心科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629FD5C-D933-4840-A68E-79C33BA73369}"/>
              </a:ext>
            </a:extLst>
          </p:cNvPr>
          <p:cNvSpPr txBox="1"/>
          <p:nvPr/>
        </p:nvSpPr>
        <p:spPr>
          <a:xfrm>
            <a:off x="8743117" y="1317564"/>
            <a:ext cx="2819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該怎麼辦？！</a:t>
            </a:r>
            <a:endParaRPr lang="en-US" altLang="zh-TW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0471DBF-60FF-4402-8DF7-10F71DE2A767}"/>
              </a:ext>
            </a:extLst>
          </p:cNvPr>
          <p:cNvSpPr txBox="1"/>
          <p:nvPr/>
        </p:nvSpPr>
        <p:spPr>
          <a:xfrm>
            <a:off x="9033164" y="2140477"/>
            <a:ext cx="1046440" cy="29649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養成固定運動習慣</a:t>
            </a:r>
            <a:endParaRPr lang="en-US" altLang="zh-TW" sz="28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培養溝通表達能力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DB7450F-C48D-42BF-B057-1A957171CAE0}"/>
              </a:ext>
            </a:extLst>
          </p:cNvPr>
          <p:cNvSpPr txBox="1"/>
          <p:nvPr/>
        </p:nvSpPr>
        <p:spPr>
          <a:xfrm>
            <a:off x="10191061" y="2140477"/>
            <a:ext cx="1477328" cy="36830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8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擁抱新科技避免淘汰</a:t>
            </a:r>
            <a:endParaRPr lang="en-US" altLang="zh-TW" sz="28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拒絕科技制約</a:t>
            </a:r>
            <a:endParaRPr lang="en-US" altLang="zh-TW" sz="28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靜心等待取得多方資訊</a:t>
            </a:r>
            <a:endParaRPr lang="en-US" altLang="zh-TW" sz="28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72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/>
      <p:bldP spid="2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848847" y="6489171"/>
            <a:ext cx="6494305" cy="344272"/>
          </a:xfrm>
        </p:spPr>
        <p:txBody>
          <a:bodyPr/>
          <a:lstStyle/>
          <a:p>
            <a:r>
              <a:rPr lang="en-US" altLang="zh-TW" dirty="0"/>
              <a:t>Chin-Chung Yu, Department of Applied Physics, National University of Kaohsiung</a:t>
            </a: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9343152" y="6373375"/>
            <a:ext cx="2743200" cy="365125"/>
          </a:xfrm>
        </p:spPr>
        <p:txBody>
          <a:bodyPr/>
          <a:lstStyle/>
          <a:p>
            <a:fld id="{4A59AEAA-F0F1-47BF-BCE7-DD0D65574356}" type="slidenum">
              <a:rPr lang="zh-TW" altLang="en-US" smtClean="0"/>
              <a:t>4</a:t>
            </a:fld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0911125-ACC9-4945-9A18-6F82772613A3}"/>
              </a:ext>
            </a:extLst>
          </p:cNvPr>
          <p:cNvSpPr txBox="1">
            <a:spLocks/>
          </p:cNvSpPr>
          <p:nvPr/>
        </p:nvSpPr>
        <p:spPr>
          <a:xfrm>
            <a:off x="4534047" y="425148"/>
            <a:ext cx="3123904" cy="898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少子化情形</a:t>
            </a:r>
          </a:p>
        </p:txBody>
      </p:sp>
      <p:pic>
        <p:nvPicPr>
          <p:cNvPr id="8" name="錄製_2025_01_21_01_27_55_742">
            <a:hlinkClick r:id="" action="ppaction://media"/>
            <a:extLst>
              <a:ext uri="{FF2B5EF4-FFF2-40B4-BE49-F238E27FC236}">
                <a16:creationId xmlns:a16="http://schemas.microsoft.com/office/drawing/2014/main" id="{DE71F671-84F2-4006-A68F-CFDC519E3F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0299" y="1459497"/>
            <a:ext cx="4635585" cy="4272557"/>
          </a:xfrm>
          <a:prstGeom prst="rect">
            <a:avLst/>
          </a:prstGeom>
        </p:spPr>
      </p:pic>
      <p:pic>
        <p:nvPicPr>
          <p:cNvPr id="9" name="錄製_2025_01_21_01_29_10_673">
            <a:hlinkClick r:id="" action="ppaction://media"/>
            <a:extLst>
              <a:ext uri="{FF2B5EF4-FFF2-40B4-BE49-F238E27FC236}">
                <a16:creationId xmlns:a16="http://schemas.microsoft.com/office/drawing/2014/main" id="{84E58A41-361E-461A-86C5-1CE0DBC4EB4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66694" y="1439609"/>
            <a:ext cx="4157084" cy="42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4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848847" y="6489171"/>
            <a:ext cx="6494305" cy="344272"/>
          </a:xfrm>
        </p:spPr>
        <p:txBody>
          <a:bodyPr/>
          <a:lstStyle/>
          <a:p>
            <a:r>
              <a:rPr lang="en-US" altLang="zh-TW" dirty="0"/>
              <a:t>Chin-Chung Yu, Department of Applied Physics, National University of Kaohsiung</a:t>
            </a: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9343152" y="6373375"/>
            <a:ext cx="2743200" cy="365125"/>
          </a:xfrm>
        </p:spPr>
        <p:txBody>
          <a:bodyPr/>
          <a:lstStyle/>
          <a:p>
            <a:fld id="{4A59AEAA-F0F1-47BF-BCE7-DD0D65574356}" type="slidenum">
              <a:rPr lang="zh-TW" altLang="en-US" smtClean="0"/>
              <a:t>5</a:t>
            </a:fld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0911125-ACC9-4945-9A18-6F82772613A3}"/>
              </a:ext>
            </a:extLst>
          </p:cNvPr>
          <p:cNvSpPr txBox="1">
            <a:spLocks/>
          </p:cNvSpPr>
          <p:nvPr/>
        </p:nvSpPr>
        <p:spPr>
          <a:xfrm>
            <a:off x="3629385" y="738909"/>
            <a:ext cx="4933227" cy="776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少子化情形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解方？！</a:t>
            </a:r>
          </a:p>
          <a:p>
            <a:endParaRPr lang="zh-TW" altLang="en-US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錄製_2025_01_21_01_34_23_468">
            <a:hlinkClick r:id="" action="ppaction://media"/>
            <a:extLst>
              <a:ext uri="{FF2B5EF4-FFF2-40B4-BE49-F238E27FC236}">
                <a16:creationId xmlns:a16="http://schemas.microsoft.com/office/drawing/2014/main" id="{0954DB29-2932-427D-B7C5-EA4E4D7837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8999" y="1515428"/>
            <a:ext cx="7874000" cy="43942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0DE7846-2459-4378-8EF0-F338362DC2D0}"/>
              </a:ext>
            </a:extLst>
          </p:cNvPr>
          <p:cNvSpPr txBox="1"/>
          <p:nvPr/>
        </p:nvSpPr>
        <p:spPr>
          <a:xfrm>
            <a:off x="1274619" y="2078183"/>
            <a:ext cx="508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找一找影片中的解方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709A1C0-A037-46EE-B655-D73BFFB03029}"/>
              </a:ext>
            </a:extLst>
          </p:cNvPr>
          <p:cNvSpPr/>
          <p:nvPr/>
        </p:nvSpPr>
        <p:spPr>
          <a:xfrm>
            <a:off x="7044920" y="6024896"/>
            <a:ext cx="3035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https://youtu.be/0spvPv4zZe0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977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848847" y="6489171"/>
            <a:ext cx="6494305" cy="344272"/>
          </a:xfrm>
        </p:spPr>
        <p:txBody>
          <a:bodyPr/>
          <a:lstStyle/>
          <a:p>
            <a:r>
              <a:rPr lang="en-US" altLang="zh-TW" dirty="0"/>
              <a:t>Chin-Chung Yu, Department of Applied Physics, National University of Kaohsiung</a:t>
            </a: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9343152" y="6373375"/>
            <a:ext cx="2743200" cy="365125"/>
          </a:xfrm>
        </p:spPr>
        <p:txBody>
          <a:bodyPr/>
          <a:lstStyle/>
          <a:p>
            <a:fld id="{4A59AEAA-F0F1-47BF-BCE7-DD0D65574356}" type="slidenum">
              <a:rPr lang="zh-TW" altLang="en-US" smtClean="0"/>
              <a:t>6</a:t>
            </a:fld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0911125-ACC9-4945-9A18-6F82772613A3}"/>
              </a:ext>
            </a:extLst>
          </p:cNvPr>
          <p:cNvSpPr txBox="1">
            <a:spLocks/>
          </p:cNvSpPr>
          <p:nvPr/>
        </p:nvSpPr>
        <p:spPr>
          <a:xfrm>
            <a:off x="3701769" y="406675"/>
            <a:ext cx="4788459" cy="898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少子化有對各位利嗎？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F70E96B-A827-4256-B554-25D65BD600B5}"/>
              </a:ext>
            </a:extLst>
          </p:cNvPr>
          <p:cNvSpPr txBox="1"/>
          <p:nvPr/>
        </p:nvSpPr>
        <p:spPr>
          <a:xfrm>
            <a:off x="883959" y="1429811"/>
            <a:ext cx="509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都進國立大學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沒有競爭了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什麼職業都可以找？！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不需買房啦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房價降低？！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政府養大家？！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505F19C-BDEB-4F5B-8BCB-E461E9FAA1E8}"/>
              </a:ext>
            </a:extLst>
          </p:cNvPr>
          <p:cNvSpPr txBox="1"/>
          <p:nvPr/>
        </p:nvSpPr>
        <p:spPr>
          <a:xfrm>
            <a:off x="6192334" y="1424129"/>
            <a:ext cx="5091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大學文憑無用論</a:t>
            </a:r>
            <a:endParaRPr lang="en-US" altLang="zh-TW" sz="24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沒有競爭力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職業更難找</a:t>
            </a:r>
            <a:endParaRPr lang="en-US" altLang="zh-TW" sz="24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不需買房啦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買不起！外資進入！</a:t>
            </a:r>
            <a:endParaRPr lang="en-US" altLang="zh-TW" sz="24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政府沒錢養大家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舉債度日</a:t>
            </a:r>
            <a:endParaRPr lang="en-US" altLang="zh-TW" sz="24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A199472-1156-4444-B296-9F2186FA2600}"/>
              </a:ext>
            </a:extLst>
          </p:cNvPr>
          <p:cNvSpPr/>
          <p:nvPr/>
        </p:nvSpPr>
        <p:spPr>
          <a:xfrm>
            <a:off x="844090" y="3429000"/>
            <a:ext cx="73260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專業人才為他國取代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移民進入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專業工程師素養下降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9A09DAB-2A7B-4BAB-87CA-DFD805BD04C7}"/>
              </a:ext>
            </a:extLst>
          </p:cNvPr>
          <p:cNvSpPr/>
          <p:nvPr/>
        </p:nvSpPr>
        <p:spPr>
          <a:xfrm>
            <a:off x="844090" y="3982309"/>
            <a:ext cx="46393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2023/11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印度高階人才引入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C6296D0-F652-4132-8443-B411FDA587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142"/>
          <a:stretch/>
        </p:blipFill>
        <p:spPr>
          <a:xfrm>
            <a:off x="5990352" y="4054551"/>
            <a:ext cx="6096000" cy="270531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066384D-A6E1-43E7-B35D-B94D339637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707"/>
          <a:stretch/>
        </p:blipFill>
        <p:spPr>
          <a:xfrm>
            <a:off x="125190" y="4473619"/>
            <a:ext cx="5810868" cy="145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848847" y="6489171"/>
            <a:ext cx="6494305" cy="344272"/>
          </a:xfrm>
        </p:spPr>
        <p:txBody>
          <a:bodyPr/>
          <a:lstStyle/>
          <a:p>
            <a:r>
              <a:rPr lang="en-US" altLang="zh-TW" dirty="0"/>
              <a:t>Chin-Chung Yu, Department of Applied Physics, National University of Kaohsiung</a:t>
            </a: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9359640" y="6373375"/>
            <a:ext cx="2743200" cy="365125"/>
          </a:xfrm>
        </p:spPr>
        <p:txBody>
          <a:bodyPr/>
          <a:lstStyle/>
          <a:p>
            <a:fld id="{4A59AEAA-F0F1-47BF-BCE7-DD0D65574356}" type="slidenum">
              <a:rPr lang="zh-TW" altLang="en-US" smtClean="0"/>
              <a:t>7</a:t>
            </a:fld>
            <a:endParaRPr lang="zh-TW" altLang="en-US" dirty="0"/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E506B862-6583-46A4-8986-76D9DFA1BCEC}"/>
              </a:ext>
            </a:extLst>
          </p:cNvPr>
          <p:cNvSpPr txBox="1">
            <a:spLocks/>
          </p:cNvSpPr>
          <p:nvPr/>
        </p:nvSpPr>
        <p:spPr>
          <a:xfrm>
            <a:off x="3701769" y="406675"/>
            <a:ext cx="4788459" cy="898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少子化有對各位利嗎？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332A761-0AF1-4060-AFD3-FE4AE33B065C}"/>
              </a:ext>
            </a:extLst>
          </p:cNvPr>
          <p:cNvSpPr/>
          <p:nvPr/>
        </p:nvSpPr>
        <p:spPr>
          <a:xfrm>
            <a:off x="253250" y="2755086"/>
            <a:ext cx="47634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日本高階人才培育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https://www.technice.com.tw/issues/semicon/149766/?fbclid=IwZXh0bgNhZW0CMTEAAR1Yu2vpW10YV8hHSXVooeDpm1iX8CnfNB-9pFV0810FYO-rJm1SHj5_9FE_aem_sFtc7i9z9s0IY2POaz37TA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en-US" altLang="zh-TW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45F39B0-AF8A-4871-9352-B7728B4EDE79}"/>
              </a:ext>
            </a:extLst>
          </p:cNvPr>
          <p:cNvSpPr/>
          <p:nvPr/>
        </p:nvSpPr>
        <p:spPr>
          <a:xfrm>
            <a:off x="253250" y="1438122"/>
            <a:ext cx="4919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不只雲科大！台積電與北科大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設日籍生專班 學費、生活費也全包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C1F6B514-D688-46C1-A474-9FC8038B5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458" y="1514239"/>
            <a:ext cx="6944654" cy="461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09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848847" y="6489171"/>
            <a:ext cx="6494305" cy="344272"/>
          </a:xfrm>
        </p:spPr>
        <p:txBody>
          <a:bodyPr/>
          <a:lstStyle/>
          <a:p>
            <a:r>
              <a:rPr lang="en-US" altLang="zh-TW" dirty="0"/>
              <a:t>Chin-Chung Yu, Department of Applied Physics, National University of Kaohsiung</a:t>
            </a: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9343152" y="6374823"/>
            <a:ext cx="2743200" cy="365125"/>
          </a:xfrm>
        </p:spPr>
        <p:txBody>
          <a:bodyPr/>
          <a:lstStyle/>
          <a:p>
            <a:fld id="{4A59AEAA-F0F1-47BF-BCE7-DD0D65574356}" type="slidenum">
              <a:rPr lang="zh-TW" altLang="en-US" smtClean="0"/>
              <a:t>8</a:t>
            </a:fld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0911125-ACC9-4945-9A18-6F82772613A3}"/>
              </a:ext>
            </a:extLst>
          </p:cNvPr>
          <p:cNvSpPr txBox="1">
            <a:spLocks/>
          </p:cNvSpPr>
          <p:nvPr/>
        </p:nvSpPr>
        <p:spPr>
          <a:xfrm>
            <a:off x="4003733" y="348245"/>
            <a:ext cx="4184532" cy="1070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我的生涯我自主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B3D6F11-32EC-4F2D-BA41-84EA82AE4350}"/>
              </a:ext>
            </a:extLst>
          </p:cNvPr>
          <p:cNvSpPr txBox="1"/>
          <p:nvPr/>
        </p:nvSpPr>
        <p:spPr>
          <a:xfrm>
            <a:off x="847013" y="1533088"/>
            <a:ext cx="68376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3C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誘惑多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難度很高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語文能力重要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要能完整表達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不能是單詞單句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願意開口溝通表達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者勝出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表淺的能力很快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(/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容易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被取代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專業能力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養成困難！也較不易被取代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找到你的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興趣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最好與專業一致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AF43F3D-B937-4658-A840-FE8BF8D0861A}"/>
              </a:ext>
            </a:extLst>
          </p:cNvPr>
          <p:cNvSpPr txBox="1"/>
          <p:nvPr/>
        </p:nvSpPr>
        <p:spPr>
          <a:xfrm>
            <a:off x="2749704" y="4149759"/>
            <a:ext cx="76412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黃金時期：就是現在～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不要排斥任何學習機會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你不知道何時會有用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腦筋的鍛鍊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拿得出實際成果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競爭力的依據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做人做事要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甘願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38130A20-D6D2-41DC-879B-ADE9F446C9E0}"/>
              </a:ext>
            </a:extLst>
          </p:cNvPr>
          <p:cNvSpPr txBox="1">
            <a:spLocks/>
          </p:cNvSpPr>
          <p:nvPr/>
        </p:nvSpPr>
        <p:spPr>
          <a:xfrm>
            <a:off x="3320142" y="5590812"/>
            <a:ext cx="5551713" cy="1070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感謝聆聽</a:t>
            </a:r>
          </a:p>
        </p:txBody>
      </p:sp>
    </p:spTree>
    <p:extLst>
      <p:ext uri="{BB962C8B-B14F-4D97-AF65-F5344CB8AC3E}">
        <p14:creationId xmlns:p14="http://schemas.microsoft.com/office/powerpoint/2010/main" val="425104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TM04033919[[fn=電路]]</Template>
  <TotalTime>3194</TotalTime>
  <Words>677</Words>
  <Application>Microsoft Office PowerPoint</Application>
  <PresentationFormat>寬螢幕</PresentationFormat>
  <Paragraphs>97</Paragraphs>
  <Slides>8</Slides>
  <Notes>8</Notes>
  <HiddenSlides>0</HiddenSlides>
  <MMClips>3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6" baseType="lpstr"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Office 佈景主題</vt:lpstr>
      <vt:lpstr>「我的生涯我自主」    生涯探索講座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 of the deposition temperature and the thickness of the ZnO under layer on the magnetic anisotropy of the Ni films</dc:title>
  <dc:creator>ROG</dc:creator>
  <cp:lastModifiedBy>Dennis</cp:lastModifiedBy>
  <cp:revision>238</cp:revision>
  <dcterms:created xsi:type="dcterms:W3CDTF">2021-08-22T06:10:21Z</dcterms:created>
  <dcterms:modified xsi:type="dcterms:W3CDTF">2025-01-20T18:19:08Z</dcterms:modified>
</cp:coreProperties>
</file>