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312" r:id="rId3"/>
    <p:sldId id="313" r:id="rId4"/>
    <p:sldId id="335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277" r:id="rId15"/>
    <p:sldId id="305" r:id="rId16"/>
    <p:sldId id="275" r:id="rId17"/>
    <p:sldId id="304" r:id="rId18"/>
    <p:sldId id="274" r:id="rId19"/>
    <p:sldId id="282" r:id="rId20"/>
    <p:sldId id="345" r:id="rId21"/>
    <p:sldId id="281" r:id="rId22"/>
    <p:sldId id="284" r:id="rId23"/>
    <p:sldId id="346" r:id="rId24"/>
    <p:sldId id="309" r:id="rId25"/>
    <p:sldId id="307" r:id="rId26"/>
    <p:sldId id="347" r:id="rId27"/>
    <p:sldId id="294" r:id="rId28"/>
    <p:sldId id="315" r:id="rId29"/>
    <p:sldId id="316" r:id="rId30"/>
    <p:sldId id="257" r:id="rId31"/>
    <p:sldId id="262" r:id="rId32"/>
    <p:sldId id="348" r:id="rId33"/>
    <p:sldId id="258" r:id="rId34"/>
    <p:sldId id="263" r:id="rId35"/>
    <p:sldId id="261" r:id="rId36"/>
    <p:sldId id="259" r:id="rId37"/>
    <p:sldId id="349" r:id="rId38"/>
    <p:sldId id="320" r:id="rId39"/>
    <p:sldId id="321" r:id="rId40"/>
    <p:sldId id="322" r:id="rId41"/>
    <p:sldId id="323" r:id="rId42"/>
    <p:sldId id="324" r:id="rId43"/>
    <p:sldId id="327" r:id="rId44"/>
    <p:sldId id="350" r:id="rId45"/>
    <p:sldId id="329" r:id="rId46"/>
    <p:sldId id="351" r:id="rId47"/>
  </p:sldIdLst>
  <p:sldSz cx="9144000" cy="6858000" type="screen4x3"/>
  <p:notesSz cx="9926638" cy="6797675"/>
  <p:embeddedFontLst>
    <p:embeddedFont>
      <p:font typeface="Gen Jyuu Gothic LP Medium" panose="02020500000000000000" charset="-120"/>
      <p:regular r:id="rId50"/>
    </p:embeddedFont>
    <p:embeddedFont>
      <p:font typeface="Gen Jyuu Gothic Monospace Bold" panose="02020500000000000000" charset="-120"/>
      <p:bold r:id="rId51"/>
    </p:embeddedFont>
    <p:embeddedFont>
      <p:font typeface="HarmonyOS Sans TC Medium" panose="02020500000000000000" charset="-120"/>
      <p:regular r:id="rId52"/>
    </p:embeddedFont>
    <p:embeddedFont>
      <p:font typeface="MiSans Light" panose="02020500000000000000" charset="-122"/>
      <p:regular r:id="rId53"/>
    </p:embeddedFont>
    <p:embeddedFont>
      <p:font typeface="MiSans Medium" panose="02020500000000000000" charset="-122"/>
      <p:regular r:id="rId54"/>
    </p:embeddedFont>
    <p:embeddedFont>
      <p:font typeface="MiSans Normal" panose="02020500000000000000" charset="-122"/>
      <p:regular r:id="rId55"/>
    </p:embeddedFont>
    <p:embeddedFont>
      <p:font typeface="MiSans Semibold" panose="02020500000000000000" charset="-122"/>
      <p:bold r:id="rId56"/>
    </p:embeddedFont>
    <p:embeddedFont>
      <p:font typeface="源流明體 H" panose="02020500000000000000" charset="-120"/>
      <p:bold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</p:embeddedFontLst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新細明體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charset="0"/>
        <a:ea typeface="新細明體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charset="0"/>
        <a:ea typeface="新細明體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charset="0"/>
        <a:ea typeface="新細明體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9099"/>
    <a:srgbClr val="4A567A"/>
    <a:srgbClr val="EDE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155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4301543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60" tIns="47780" rIns="95560" bIns="47780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altLang="zh-TW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798" y="0"/>
            <a:ext cx="4301543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60" tIns="47780" rIns="95560" bIns="47780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 altLang="zh-TW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456612"/>
            <a:ext cx="4301543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60" tIns="47780" rIns="95560" bIns="47780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altLang="zh-TW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798" y="6456612"/>
            <a:ext cx="4301543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60" tIns="47780" rIns="95560" bIns="47780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9C973681-6656-467D-AE0B-1F39B44FB43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99079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2135" cy="339567"/>
          </a:xfrm>
          <a:prstGeom prst="rect">
            <a:avLst/>
          </a:prstGeom>
        </p:spPr>
        <p:txBody>
          <a:bodyPr vert="horz" lIns="88212" tIns="44106" rIns="88212" bIns="44106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2286" y="1"/>
            <a:ext cx="4302135" cy="339567"/>
          </a:xfrm>
          <a:prstGeom prst="rect">
            <a:avLst/>
          </a:prstGeom>
        </p:spPr>
        <p:txBody>
          <a:bodyPr vert="horz" lIns="88212" tIns="44106" rIns="88212" bIns="44106" rtlCol="0"/>
          <a:lstStyle>
            <a:lvl1pPr algn="r">
              <a:defRPr sz="1200"/>
            </a:lvl1pPr>
          </a:lstStyle>
          <a:p>
            <a:fld id="{E53C1F02-8171-4BC6-A4C9-631247453D3E}" type="datetimeFigureOut">
              <a:rPr lang="zh-TW" altLang="en-US" smtClean="0"/>
              <a:t>2025/1/23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2012" cy="2551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12" tIns="44106" rIns="88212" bIns="44106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1776" y="3229054"/>
            <a:ext cx="7943086" cy="3059271"/>
          </a:xfrm>
          <a:prstGeom prst="rect">
            <a:avLst/>
          </a:prstGeom>
        </p:spPr>
        <p:txBody>
          <a:bodyPr vert="horz" lIns="88212" tIns="44106" rIns="88212" bIns="44106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6457055"/>
            <a:ext cx="4302135" cy="339567"/>
          </a:xfrm>
          <a:prstGeom prst="rect">
            <a:avLst/>
          </a:prstGeom>
        </p:spPr>
        <p:txBody>
          <a:bodyPr vert="horz" lIns="88212" tIns="44106" rIns="88212" bIns="44106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2286" y="6457055"/>
            <a:ext cx="4302135" cy="339567"/>
          </a:xfrm>
          <a:prstGeom prst="rect">
            <a:avLst/>
          </a:prstGeom>
        </p:spPr>
        <p:txBody>
          <a:bodyPr vert="horz" lIns="88212" tIns="44106" rIns="88212" bIns="44106" rtlCol="0" anchor="b"/>
          <a:lstStyle>
            <a:lvl1pPr algn="r">
              <a:defRPr sz="1200"/>
            </a:lvl1pPr>
          </a:lstStyle>
          <a:p>
            <a:fld id="{A21257B1-65CE-42D3-9712-7EA599FB33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5967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43FBF62-3189-4810-BBD7-4B57DD7733AD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40A200-A232-4645-BB56-256E7C48F9B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71127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037D3-7A11-45A4-8C6B-8DE1C1933FA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9337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44ECA9-EE80-4937-9A34-B65F7170C67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8681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C54DF4-3C50-4B71-9E51-B3172AE695A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29076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74097C-7B2E-4532-91EE-3B119D2F1B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3051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FD4BF-5A83-49BA-A0C5-49B2EC73DFD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08504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488F6F-C16E-4CCD-8B5B-937C5C80DE6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158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FD12CC-03DD-46AD-849B-8E59F504744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7281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77D26-7E7A-4AE5-B69B-BD23CA54514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600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5DB45-E052-44BB-B316-842DA3BEF8B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099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53" name="Rectangle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54" name="Rectangle 3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TW"/>
          </a:p>
        </p:txBody>
      </p:sp>
      <p:sp>
        <p:nvSpPr>
          <p:cNvPr id="1055" name="Rectangle 3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TW"/>
          </a:p>
        </p:txBody>
      </p:sp>
      <p:sp>
        <p:nvSpPr>
          <p:cNvPr id="1056" name="Rectangle 3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7CA3416-507E-44F6-9E36-4C62E3438518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charset="0"/>
          <a:ea typeface="新細明體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charset="0"/>
          <a:ea typeface="新細明體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charset="0"/>
          <a:ea typeface="新細明體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charset="0"/>
          <a:ea typeface="新細明體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charset="0"/>
          <a:ea typeface="新細明體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charset="0"/>
          <a:ea typeface="新細明體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charset="0"/>
          <a:ea typeface="新細明體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charset="0"/>
          <a:ea typeface="新細明體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ziUKaJvBqLA" TargetMode="External"/><Relationship Id="rId13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hyperlink" Target="https://www.youtube.com/watch?v=RyWXDgqCslA" TargetMode="External"/><Relationship Id="rId2" Type="http://schemas.openxmlformats.org/officeDocument/2006/relationships/hyperlink" Target="https://www.youtube.com/watch?v=SdVpehkJe6U&amp;t=151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YA_7MsZRiHQ&amp;t=13s" TargetMode="External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hyperlink" Target="https://www.youtube.com/watch?v=grw7ee8faP4&amp;t=241s" TargetMode="External"/><Relationship Id="rId4" Type="http://schemas.openxmlformats.org/officeDocument/2006/relationships/hyperlink" Target="https://www.youtube.com/watch?v=gGNNTnjrFRM&amp;t=371s" TargetMode="External"/><Relationship Id="rId9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hyperlink" Target="https://podcasts.apple.com/tw/podcast/%E9%A2%A8%E6%83%85%E8%90%AC%E7%A8%AE%E6%94%BF%E6%B2%BB%E5%AD%B8/id1650916469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C2E31E2B-3DB0-477F-BED7-76378457EB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3F326389-385B-4F69-AE0C-5E4BB3837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58DA9E8D-15AF-48E3-B4F9-FC36285EF8E8}"/>
              </a:ext>
            </a:extLst>
          </p:cNvPr>
          <p:cNvSpPr txBox="1"/>
          <p:nvPr/>
        </p:nvSpPr>
        <p:spPr>
          <a:xfrm>
            <a:off x="1242000" y="4869160"/>
            <a:ext cx="6593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solidFill>
                  <a:schemeClr val="accent4">
                    <a:lumMod val="50000"/>
                  </a:schemeClr>
                </a:solidFill>
                <a:latin typeface="源流明體 H" panose="02020900000000000000" pitchFamily="18" charset="-120"/>
                <a:ea typeface="源流明體 H" panose="02020900000000000000" pitchFamily="18" charset="-120"/>
              </a:rPr>
              <a:t>國立中正大學 政治學系 簡介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3052746-5F95-4BDE-B8EC-E0EEF3052378}"/>
              </a:ext>
            </a:extLst>
          </p:cNvPr>
          <p:cNvSpPr/>
          <p:nvPr/>
        </p:nvSpPr>
        <p:spPr>
          <a:xfrm>
            <a:off x="1208736" y="5624465"/>
            <a:ext cx="6660000" cy="1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A7A93030-8E7B-4A55-BE77-59A268D5CACF}"/>
              </a:ext>
            </a:extLst>
          </p:cNvPr>
          <p:cNvGrpSpPr/>
          <p:nvPr/>
        </p:nvGrpSpPr>
        <p:grpSpPr>
          <a:xfrm>
            <a:off x="1977098" y="5770349"/>
            <a:ext cx="5189805" cy="769442"/>
            <a:chOff x="2262515" y="5591108"/>
            <a:chExt cx="5189805" cy="769442"/>
          </a:xfrm>
        </p:grpSpPr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F298F1F5-F83A-4742-93D7-25F2DBCE5E2E}"/>
                </a:ext>
              </a:extLst>
            </p:cNvPr>
            <p:cNvSpPr txBox="1"/>
            <p:nvPr/>
          </p:nvSpPr>
          <p:spPr>
            <a:xfrm>
              <a:off x="2262515" y="5591109"/>
              <a:ext cx="18774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400" dirty="0">
                  <a:solidFill>
                    <a:srgbClr val="1B9099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陳光輝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BA9EE89E-96BF-4E79-9ED8-4717559333EA}"/>
                </a:ext>
              </a:extLst>
            </p:cNvPr>
            <p:cNvSpPr/>
            <p:nvPr/>
          </p:nvSpPr>
          <p:spPr>
            <a:xfrm>
              <a:off x="4434226" y="5591108"/>
              <a:ext cx="301809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200" dirty="0">
                  <a:solidFill>
                    <a:srgbClr val="1B9099"/>
                  </a:solidFill>
                  <a:latin typeface="MiSans Light" panose="00000400000000000000" pitchFamily="2" charset="-122"/>
                  <a:ea typeface="MiSans Light" panose="00000400000000000000" pitchFamily="2" charset="-122"/>
                </a:rPr>
                <a:t>國立中正大學政治學系</a:t>
              </a:r>
              <a:br>
                <a:rPr lang="en-US" altLang="zh-TW" sz="2200" dirty="0">
                  <a:solidFill>
                    <a:srgbClr val="1B9099"/>
                  </a:solidFill>
                  <a:latin typeface="MiSans Light" panose="00000400000000000000" pitchFamily="2" charset="-122"/>
                  <a:ea typeface="MiSans Light" panose="00000400000000000000" pitchFamily="2" charset="-122"/>
                </a:rPr>
              </a:br>
              <a:r>
                <a:rPr lang="zh-TW" altLang="en-US" sz="2200" dirty="0">
                  <a:solidFill>
                    <a:srgbClr val="1B9099"/>
                  </a:solidFill>
                  <a:latin typeface="MiSans Medium" panose="00000600000000000000" pitchFamily="2" charset="-122"/>
                  <a:ea typeface="MiSans Medium" panose="00000600000000000000" pitchFamily="2" charset="-122"/>
                </a:rPr>
                <a:t>教授兼系主任</a:t>
              </a: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9DEFC932-AD55-4376-A5CB-0FFC1D4B2DE2}"/>
                </a:ext>
              </a:extLst>
            </p:cNvPr>
            <p:cNvSpPr/>
            <p:nvPr/>
          </p:nvSpPr>
          <p:spPr>
            <a:xfrm>
              <a:off x="4271061" y="5696798"/>
              <a:ext cx="36000" cy="558064"/>
            </a:xfrm>
            <a:prstGeom prst="rect">
              <a:avLst/>
            </a:prstGeom>
            <a:solidFill>
              <a:srgbClr val="1B9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14880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1FD05B16-BBC1-4DD7-982C-219FAB2D5907}"/>
              </a:ext>
            </a:extLst>
          </p:cNvPr>
          <p:cNvGrpSpPr/>
          <p:nvPr/>
        </p:nvGrpSpPr>
        <p:grpSpPr>
          <a:xfrm>
            <a:off x="2232000" y="557259"/>
            <a:ext cx="4680000" cy="686311"/>
            <a:chOff x="2790000" y="978735"/>
            <a:chExt cx="4680000" cy="686311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B604A515-E483-4DA8-AB17-807A3D802FB7}"/>
                </a:ext>
              </a:extLst>
            </p:cNvPr>
            <p:cNvSpPr/>
            <p:nvPr/>
          </p:nvSpPr>
          <p:spPr>
            <a:xfrm>
              <a:off x="2790000" y="978735"/>
              <a:ext cx="4680000" cy="180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134ECF60-8BF2-434D-B207-9560A3EF8D0C}"/>
                </a:ext>
              </a:extLst>
            </p:cNvPr>
            <p:cNvSpPr txBox="1"/>
            <p:nvPr/>
          </p:nvSpPr>
          <p:spPr>
            <a:xfrm>
              <a:off x="3883505" y="1074115"/>
              <a:ext cx="2492990" cy="590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zh-TW" altLang="en-US" sz="3600" dirty="0">
                  <a:solidFill>
                    <a:schemeClr val="accent4">
                      <a:lumMod val="50000"/>
                    </a:schemeClr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公共行政組</a:t>
              </a: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F1F8794-162A-4AB0-BD8B-4968FB5CF5FD}"/>
                </a:ext>
              </a:extLst>
            </p:cNvPr>
            <p:cNvSpPr/>
            <p:nvPr/>
          </p:nvSpPr>
          <p:spPr>
            <a:xfrm>
              <a:off x="2790000" y="1626807"/>
              <a:ext cx="4680000" cy="180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2B7E23C3-638B-4C65-912C-53BBD7272EE0}"/>
              </a:ext>
            </a:extLst>
          </p:cNvPr>
          <p:cNvSpPr/>
          <p:nvPr/>
        </p:nvSpPr>
        <p:spPr>
          <a:xfrm>
            <a:off x="431540" y="1434404"/>
            <a:ext cx="8280920" cy="601262"/>
          </a:xfrm>
          <a:prstGeom prst="rect">
            <a:avLst/>
          </a:prstGeom>
          <a:solidFill>
            <a:srgbClr val="1B9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zh-TW" altLang="en-US" sz="2200" dirty="0">
                <a:latin typeface="Gen Jyuu Gothic Monospace Bold" panose="020B0609020203020207" pitchFamily="49" charset="-120"/>
                <a:ea typeface="Gen Jyuu Gothic Monospace Bold" panose="020B0609020203020207" pitchFamily="49" charset="-120"/>
                <a:cs typeface="Gen Jyuu Gothic Monospace Bold" panose="020B0609020203020207" pitchFamily="49" charset="-120"/>
              </a:rPr>
              <a:t>▶</a:t>
            </a: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公共行政組課程可分為行政管理與公共政策兩個面向。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0B5D410-A9DE-4625-9226-6514DB414369}"/>
              </a:ext>
            </a:extLst>
          </p:cNvPr>
          <p:cNvSpPr/>
          <p:nvPr/>
        </p:nvSpPr>
        <p:spPr>
          <a:xfrm>
            <a:off x="431540" y="2206724"/>
            <a:ext cx="8280920" cy="100811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zh-TW" altLang="en-US" sz="2200" dirty="0">
                <a:latin typeface="Gen Jyuu Gothic Monospace Bold" panose="020B0609020203020207" pitchFamily="49" charset="-120"/>
                <a:ea typeface="Gen Jyuu Gothic Monospace Bold" panose="020B0609020203020207" pitchFamily="49" charset="-120"/>
                <a:cs typeface="Gen Jyuu Gothic Monospace Bold" panose="020B0609020203020207" pitchFamily="49" charset="-120"/>
              </a:rPr>
              <a:t>▶</a:t>
            </a: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行政管理培養學生在政府部門或非營利組織的行政與管理能</a:t>
            </a:r>
            <a:br>
              <a:rPr lang="en-US" altLang="zh-TW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</a:b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　力，例如危機管理、公共財物管理、人事管理等等。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EBCCAB4-1D01-4DF2-AF8A-2745E7198EC6}"/>
              </a:ext>
            </a:extLst>
          </p:cNvPr>
          <p:cNvSpPr/>
          <p:nvPr/>
        </p:nvSpPr>
        <p:spPr>
          <a:xfrm>
            <a:off x="431540" y="3385894"/>
            <a:ext cx="8280920" cy="1242052"/>
          </a:xfrm>
          <a:prstGeom prst="rect">
            <a:avLst/>
          </a:prstGeom>
          <a:solidFill>
            <a:srgbClr val="1B9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zh-TW" altLang="en-US" sz="2200" dirty="0">
                <a:latin typeface="Gen Jyuu Gothic Monospace Bold" panose="020B0609020203020207" pitchFamily="49" charset="-120"/>
                <a:ea typeface="Gen Jyuu Gothic Monospace Bold" panose="020B0609020203020207" pitchFamily="49" charset="-120"/>
                <a:cs typeface="Gen Jyuu Gothic Monospace Bold" panose="020B0609020203020207" pitchFamily="49" charset="-120"/>
              </a:rPr>
              <a:t>▶</a:t>
            </a: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公共政策則培養學生分析公共政策的能力，我們在媒體上常</a:t>
            </a:r>
            <a:br>
              <a:rPr lang="en-US" altLang="zh-TW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</a:b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　常看到的對於教育、經濟、文化、環保等政策的辯論，便與</a:t>
            </a:r>
            <a:br>
              <a:rPr lang="en-US" altLang="zh-TW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</a:b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　政策分析的訓練相關。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D2F9A6C-4D10-46D4-BD21-C88C75ED2EDB}"/>
              </a:ext>
            </a:extLst>
          </p:cNvPr>
          <p:cNvSpPr/>
          <p:nvPr/>
        </p:nvSpPr>
        <p:spPr>
          <a:xfrm>
            <a:off x="431540" y="4797152"/>
            <a:ext cx="8280920" cy="100811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zh-TW" altLang="en-US" sz="2200" dirty="0">
                <a:latin typeface="Gen Jyuu Gothic Monospace Bold" panose="020B0609020203020207" pitchFamily="49" charset="-120"/>
                <a:ea typeface="Gen Jyuu Gothic Monospace Bold" panose="020B0609020203020207" pitchFamily="49" charset="-120"/>
                <a:cs typeface="Gen Jyuu Gothic Monospace Bold" panose="020B0609020203020207" pitchFamily="49" charset="-120"/>
              </a:rPr>
              <a:t>▶</a:t>
            </a: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這些能力的培養有助於學生考公職、進入非營利組織、或是</a:t>
            </a:r>
            <a:br>
              <a:rPr lang="en-US" altLang="zh-TW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</a:b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　進入私部門管理階層。</a:t>
            </a:r>
          </a:p>
        </p:txBody>
      </p:sp>
    </p:spTree>
    <p:extLst>
      <p:ext uri="{BB962C8B-B14F-4D97-AF65-F5344CB8AC3E}">
        <p14:creationId xmlns:p14="http://schemas.microsoft.com/office/powerpoint/2010/main" val="3249615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1FD05B16-BBC1-4DD7-982C-219FAB2D5907}"/>
              </a:ext>
            </a:extLst>
          </p:cNvPr>
          <p:cNvGrpSpPr/>
          <p:nvPr/>
        </p:nvGrpSpPr>
        <p:grpSpPr>
          <a:xfrm>
            <a:off x="2232000" y="557259"/>
            <a:ext cx="4680000" cy="678616"/>
            <a:chOff x="2790000" y="978735"/>
            <a:chExt cx="4680000" cy="678616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B604A515-E483-4DA8-AB17-807A3D802FB7}"/>
                </a:ext>
              </a:extLst>
            </p:cNvPr>
            <p:cNvSpPr/>
            <p:nvPr/>
          </p:nvSpPr>
          <p:spPr>
            <a:xfrm>
              <a:off x="2790000" y="978735"/>
              <a:ext cx="4680000" cy="180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134ECF60-8BF2-434D-B207-9560A3EF8D0C}"/>
                </a:ext>
              </a:extLst>
            </p:cNvPr>
            <p:cNvSpPr txBox="1"/>
            <p:nvPr/>
          </p:nvSpPr>
          <p:spPr>
            <a:xfrm>
              <a:off x="3652672" y="1066420"/>
              <a:ext cx="2954655" cy="590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zh-TW" altLang="en-US" sz="3600" dirty="0">
                  <a:solidFill>
                    <a:schemeClr val="accent4">
                      <a:lumMod val="50000"/>
                    </a:schemeClr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科技與政治組</a:t>
              </a: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F1F8794-162A-4AB0-BD8B-4968FB5CF5FD}"/>
                </a:ext>
              </a:extLst>
            </p:cNvPr>
            <p:cNvSpPr/>
            <p:nvPr/>
          </p:nvSpPr>
          <p:spPr>
            <a:xfrm>
              <a:off x="2790000" y="1626807"/>
              <a:ext cx="4680000" cy="180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50B5D410-A9DE-4625-9226-6514DB414369}"/>
              </a:ext>
            </a:extLst>
          </p:cNvPr>
          <p:cNvSpPr/>
          <p:nvPr/>
        </p:nvSpPr>
        <p:spPr>
          <a:xfrm>
            <a:off x="431539" y="1581511"/>
            <a:ext cx="8280920" cy="1008112"/>
          </a:xfrm>
          <a:prstGeom prst="rect">
            <a:avLst/>
          </a:prstGeom>
          <a:solidFill>
            <a:srgbClr val="1B9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zh-TW" altLang="en-US" sz="2200" dirty="0">
                <a:latin typeface="Gen Jyuu Gothic Monospace Bold" panose="020B0609020203020207" pitchFamily="49" charset="-120"/>
                <a:ea typeface="Gen Jyuu Gothic Monospace Bold" panose="020B0609020203020207" pitchFamily="49" charset="-120"/>
                <a:cs typeface="Gen Jyuu Gothic Monospace Bold" panose="020B0609020203020207" pitchFamily="49" charset="-120"/>
              </a:rPr>
              <a:t>▶</a:t>
            </a: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科技的迅速發展不僅大幅提升人們生活的便利以及工作的效</a:t>
            </a:r>
            <a:br>
              <a:rPr lang="en-US" altLang="zh-TW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</a:b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　率，也引發了複雜的社會、倫理與公共參與等問題。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049FB92-67CD-4E69-8359-537AF6343D76}"/>
              </a:ext>
            </a:extLst>
          </p:cNvPr>
          <p:cNvSpPr/>
          <p:nvPr/>
        </p:nvSpPr>
        <p:spPr>
          <a:xfrm>
            <a:off x="431538" y="2708919"/>
            <a:ext cx="8280920" cy="175291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zh-TW" altLang="en-US" sz="2200" dirty="0">
                <a:latin typeface="Gen Jyuu Gothic Monospace Bold" panose="020B0609020203020207" pitchFamily="49" charset="-120"/>
                <a:ea typeface="Gen Jyuu Gothic Monospace Bold" panose="020B0609020203020207" pitchFamily="49" charset="-120"/>
                <a:cs typeface="Gen Jyuu Gothic Monospace Bold" panose="020B0609020203020207" pitchFamily="49" charset="-120"/>
              </a:rPr>
              <a:t>▶</a:t>
            </a: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本組課程從以下兩個面向來回應前述發展：一方面，學習因</a:t>
            </a:r>
            <a:br>
              <a:rPr lang="en-US" altLang="zh-TW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</a:b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　著科技發展出來的方法與工具，應用於政治學的研究與教學</a:t>
            </a:r>
            <a:br>
              <a:rPr lang="en-US" altLang="zh-TW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</a:b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　中；另一方面，從政治學面向來針對科技發展所引發的相關</a:t>
            </a:r>
            <a:br>
              <a:rPr lang="en-US" altLang="zh-TW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</a:b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　議題進行梳理、思考，並提出政策建議。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D44B14A-94DD-4818-A3CB-1631FBD32352}"/>
              </a:ext>
            </a:extLst>
          </p:cNvPr>
          <p:cNvSpPr/>
          <p:nvPr/>
        </p:nvSpPr>
        <p:spPr>
          <a:xfrm>
            <a:off x="431539" y="4581128"/>
            <a:ext cx="8280920" cy="1365489"/>
          </a:xfrm>
          <a:prstGeom prst="rect">
            <a:avLst/>
          </a:prstGeom>
          <a:solidFill>
            <a:srgbClr val="1B9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zh-TW" altLang="en-US" sz="2200" dirty="0">
                <a:latin typeface="Gen Jyuu Gothic Monospace Bold" panose="020B0609020203020207" pitchFamily="49" charset="-120"/>
                <a:ea typeface="Gen Jyuu Gothic Monospace Bold" panose="020B0609020203020207" pitchFamily="49" charset="-120"/>
                <a:cs typeface="Gen Jyuu Gothic Monospace Bold" panose="020B0609020203020207" pitchFamily="49" charset="-120"/>
              </a:rPr>
              <a:t>▶</a:t>
            </a: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就實務面而言，本組課程將培養學生能夠應用新興方法的能</a:t>
            </a:r>
            <a:br>
              <a:rPr lang="en-US" altLang="zh-TW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</a:b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　力，走向跨領域的發展；就理論面而言，以科技發展引發之</a:t>
            </a:r>
            <a:br>
              <a:rPr lang="en-US" altLang="zh-TW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</a:b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　議題為核心關懷，拓展與豐富政治學既有研究。</a:t>
            </a:r>
          </a:p>
        </p:txBody>
      </p:sp>
    </p:spTree>
    <p:extLst>
      <p:ext uri="{BB962C8B-B14F-4D97-AF65-F5344CB8AC3E}">
        <p14:creationId xmlns:p14="http://schemas.microsoft.com/office/powerpoint/2010/main" val="1159909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>
            <a:extLst>
              <a:ext uri="{FF2B5EF4-FFF2-40B4-BE49-F238E27FC236}">
                <a16:creationId xmlns:a16="http://schemas.microsoft.com/office/drawing/2014/main" id="{2723BF59-8E61-4731-9AB3-C9334B061E3A}"/>
              </a:ext>
            </a:extLst>
          </p:cNvPr>
          <p:cNvGrpSpPr/>
          <p:nvPr/>
        </p:nvGrpSpPr>
        <p:grpSpPr>
          <a:xfrm>
            <a:off x="2574000" y="450764"/>
            <a:ext cx="3996000" cy="688876"/>
            <a:chOff x="4586586" y="457797"/>
            <a:chExt cx="3996000" cy="688876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5E0A25FF-0ABB-43E4-B78A-D14585598F6F}"/>
                </a:ext>
              </a:extLst>
            </p:cNvPr>
            <p:cNvSpPr/>
            <p:nvPr/>
          </p:nvSpPr>
          <p:spPr>
            <a:xfrm>
              <a:off x="7173725" y="629688"/>
              <a:ext cx="936104" cy="360040"/>
            </a:xfrm>
            <a:prstGeom prst="round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/>
              <a:r>
                <a:rPr lang="en-US" altLang="zh-TW" dirty="0">
                  <a:solidFill>
                    <a:schemeClr val="accent4">
                      <a:lumMod val="50000"/>
                    </a:schemeClr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rPr>
                <a:t>1/</a:t>
              </a:r>
              <a:r>
                <a:rPr lang="zh-TW" altLang="en-US" dirty="0">
                  <a:solidFill>
                    <a:schemeClr val="accent4">
                      <a:lumMod val="50000"/>
                    </a:schemeClr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rPr>
                <a:t>３</a:t>
              </a:r>
            </a:p>
          </p:txBody>
        </p:sp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1FD05B16-BBC1-4DD7-982C-219FAB2D5907}"/>
                </a:ext>
              </a:extLst>
            </p:cNvPr>
            <p:cNvGrpSpPr/>
            <p:nvPr/>
          </p:nvGrpSpPr>
          <p:grpSpPr>
            <a:xfrm>
              <a:off x="4586586" y="457797"/>
              <a:ext cx="3996000" cy="688876"/>
              <a:chOff x="4625944" y="961853"/>
              <a:chExt cx="3996000" cy="688876"/>
            </a:xfrm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B604A515-E483-4DA8-AB17-807A3D802FB7}"/>
                  </a:ext>
                </a:extLst>
              </p:cNvPr>
              <p:cNvSpPr/>
              <p:nvPr/>
            </p:nvSpPr>
            <p:spPr>
              <a:xfrm>
                <a:off x="4625944" y="961853"/>
                <a:ext cx="3996000" cy="18000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134ECF60-8BF2-434D-B207-9560A3EF8D0C}"/>
                  </a:ext>
                </a:extLst>
              </p:cNvPr>
              <p:cNvSpPr txBox="1"/>
              <p:nvPr/>
            </p:nvSpPr>
            <p:spPr>
              <a:xfrm>
                <a:off x="4985984" y="1059798"/>
                <a:ext cx="2031325" cy="590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zh-TW" altLang="en-US" sz="3600" dirty="0">
                    <a:solidFill>
                      <a:schemeClr val="accent4">
                        <a:lumMod val="50000"/>
                      </a:schemeClr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本系特色</a:t>
                </a:r>
              </a:p>
            </p:txBody>
          </p:sp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F1F8794-162A-4AB0-BD8B-4968FB5CF5FD}"/>
                  </a:ext>
                </a:extLst>
              </p:cNvPr>
              <p:cNvSpPr/>
              <p:nvPr/>
            </p:nvSpPr>
            <p:spPr>
              <a:xfrm>
                <a:off x="4625944" y="1609925"/>
                <a:ext cx="3996000" cy="18000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96AE638F-8691-468D-B29B-83DE024CFF63}"/>
              </a:ext>
            </a:extLst>
          </p:cNvPr>
          <p:cNvGrpSpPr/>
          <p:nvPr/>
        </p:nvGrpSpPr>
        <p:grpSpPr>
          <a:xfrm>
            <a:off x="539552" y="1353079"/>
            <a:ext cx="8064896" cy="2850009"/>
            <a:chOff x="539552" y="1646798"/>
            <a:chExt cx="8064896" cy="2850009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324FAD7-5497-4B95-ADAE-061864AF70B7}"/>
                </a:ext>
              </a:extLst>
            </p:cNvPr>
            <p:cNvSpPr/>
            <p:nvPr/>
          </p:nvSpPr>
          <p:spPr>
            <a:xfrm>
              <a:off x="539552" y="2146155"/>
              <a:ext cx="8064896" cy="2350652"/>
            </a:xfrm>
            <a:prstGeom prst="rect">
              <a:avLst/>
            </a:prstGeom>
            <a:solidFill>
              <a:srgbClr val="1B9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zh-TW" altLang="en-US" sz="2600" dirty="0">
                  <a:latin typeface="Gen Jyuu Gothic Monospace Bold" panose="020B0609020203020207" pitchFamily="49" charset="-120"/>
                  <a:ea typeface="Gen Jyuu Gothic Monospace Bold" panose="020B0609020203020207" pitchFamily="49" charset="-120"/>
                  <a:cs typeface="Gen Jyuu Gothic Monospace Bold" panose="020B0609020203020207" pitchFamily="49" charset="-120"/>
                </a:rPr>
                <a:t>▶</a:t>
              </a:r>
              <a:r>
                <a:rPr lang="zh-TW" altLang="en-US" sz="2600" dirty="0">
                  <a:latin typeface="MiSans Semibold" panose="00000700000000000000" pitchFamily="2" charset="-122"/>
                  <a:ea typeface="MiSans Semibold" panose="00000700000000000000" pitchFamily="2" charset="-122"/>
                </a:rPr>
                <a:t>大學部共分四組：</a:t>
              </a:r>
              <a:br>
                <a:rPr lang="en-US" altLang="zh-TW" sz="2600" dirty="0">
                  <a:latin typeface="MiSans Semibold" panose="00000700000000000000" pitchFamily="2" charset="-122"/>
                  <a:ea typeface="MiSans Semibold" panose="00000700000000000000" pitchFamily="2" charset="-122"/>
                </a:rPr>
              </a:br>
              <a:r>
                <a:rPr lang="zh-TW" altLang="en-US" sz="26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　國際關係、公共行政、比較政治、科技與政治</a:t>
              </a:r>
            </a:p>
            <a:p>
              <a:pPr lvl="1">
                <a:spcBef>
                  <a:spcPts val="600"/>
                </a:spcBef>
              </a:pPr>
              <a:r>
                <a:rPr lang="zh-TW" altLang="en-US" sz="2600" dirty="0">
                  <a:latin typeface="Gen Jyuu Gothic Monospace Bold" panose="020B0609020203020207" pitchFamily="49" charset="-120"/>
                  <a:ea typeface="Gen Jyuu Gothic Monospace Bold" panose="020B0609020203020207" pitchFamily="49" charset="-120"/>
                  <a:cs typeface="Gen Jyuu Gothic Monospace Bold" panose="020B0609020203020207" pitchFamily="49" charset="-120"/>
                </a:rPr>
                <a:t>▶</a:t>
              </a:r>
              <a:r>
                <a:rPr lang="zh-TW" altLang="en-US" sz="2600" dirty="0">
                  <a:latin typeface="MiSans Semibold" panose="00000700000000000000" pitchFamily="2" charset="-122"/>
                  <a:ea typeface="MiSans Semibold" panose="00000700000000000000" pitchFamily="2" charset="-122"/>
                </a:rPr>
                <a:t>研究所：</a:t>
              </a:r>
              <a:br>
                <a:rPr lang="en-US" altLang="zh-TW" sz="26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</a:br>
              <a:r>
                <a:rPr lang="zh-TW" altLang="en-US" sz="26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　採彈性選擇，提供跨領域學分學程，民意調查與</a:t>
              </a:r>
              <a:br>
                <a:rPr lang="en-US" altLang="zh-TW" sz="26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</a:br>
              <a:r>
                <a:rPr lang="zh-TW" altLang="en-US" sz="26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　行銷、全球治理、公部門管理、社會正義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41E078D-B203-452C-9EB6-46EB5314DDBD}"/>
                </a:ext>
              </a:extLst>
            </p:cNvPr>
            <p:cNvSpPr/>
            <p:nvPr/>
          </p:nvSpPr>
          <p:spPr>
            <a:xfrm>
              <a:off x="539552" y="1646798"/>
              <a:ext cx="2160240" cy="499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0" bIns="0" rtlCol="0" anchor="ctr"/>
            <a:lstStyle/>
            <a:p>
              <a:pPr algn="ctr"/>
              <a:r>
                <a:rPr lang="zh-TW" altLang="en-US" sz="2800" dirty="0">
                  <a:solidFill>
                    <a:srgbClr val="1B9099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專業多元</a:t>
              </a: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2EDC5F56-8119-476B-8BF7-8085A79CF6DE}"/>
              </a:ext>
            </a:extLst>
          </p:cNvPr>
          <p:cNvGrpSpPr/>
          <p:nvPr/>
        </p:nvGrpSpPr>
        <p:grpSpPr>
          <a:xfrm>
            <a:off x="539552" y="4429731"/>
            <a:ext cx="8064896" cy="1944217"/>
            <a:chOff x="539552" y="1646798"/>
            <a:chExt cx="8064896" cy="1944217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2B7E23C3-638B-4C65-912C-53BBD7272EE0}"/>
                </a:ext>
              </a:extLst>
            </p:cNvPr>
            <p:cNvSpPr/>
            <p:nvPr/>
          </p:nvSpPr>
          <p:spPr>
            <a:xfrm>
              <a:off x="539552" y="2146157"/>
              <a:ext cx="8064896" cy="1444858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zh-TW" altLang="en-US" sz="2600" dirty="0">
                  <a:latin typeface="Gen Jyuu Gothic Monospace Bold" panose="020B0609020203020207" pitchFamily="49" charset="-120"/>
                  <a:ea typeface="Gen Jyuu Gothic Monospace Bold" panose="020B0609020203020207" pitchFamily="49" charset="-120"/>
                  <a:cs typeface="Gen Jyuu Gothic Monospace Bold" panose="020B0609020203020207" pitchFamily="49" charset="-120"/>
                </a:rPr>
                <a:t>▶</a:t>
              </a:r>
              <a:r>
                <a:rPr lang="zh-TW" altLang="en-US" sz="26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雙主修、輔系 </a:t>
              </a:r>
              <a:r>
                <a:rPr lang="en-US" altLang="zh-TW" sz="26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(ex. </a:t>
              </a:r>
              <a:r>
                <a:rPr lang="zh-TW" altLang="en-US" sz="26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政治</a:t>
              </a:r>
              <a:r>
                <a:rPr lang="en-US" altLang="zh-TW" sz="26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+</a:t>
              </a:r>
              <a:r>
                <a:rPr lang="zh-TW" altLang="en-US" sz="26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傳播，政治</a:t>
              </a:r>
              <a:r>
                <a:rPr lang="en-US" altLang="zh-TW" sz="26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+</a:t>
              </a:r>
              <a:r>
                <a:rPr lang="zh-TW" altLang="en-US" sz="26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法律，</a:t>
              </a:r>
              <a:br>
                <a:rPr lang="en-US" altLang="zh-TW" sz="26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</a:br>
              <a:r>
                <a:rPr lang="zh-TW" altLang="en-US" sz="26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　政治</a:t>
              </a:r>
              <a:r>
                <a:rPr lang="en-US" altLang="zh-TW" sz="26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+</a:t>
              </a:r>
              <a:r>
                <a:rPr lang="zh-TW" altLang="en-US" sz="26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經濟、政治</a:t>
              </a:r>
              <a:r>
                <a:rPr lang="en-US" altLang="zh-TW" sz="26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+</a:t>
              </a:r>
              <a:r>
                <a:rPr lang="zh-TW" altLang="en-US" sz="26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社福</a:t>
              </a:r>
              <a:r>
                <a:rPr lang="en-US" altLang="zh-TW" sz="26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…)</a:t>
              </a:r>
            </a:p>
            <a:p>
              <a:pPr lvl="1"/>
              <a:r>
                <a:rPr lang="zh-TW" altLang="en-US" sz="2600" dirty="0">
                  <a:latin typeface="Gen Jyuu Gothic Monospace Bold" panose="020B0609020203020207" pitchFamily="49" charset="-120"/>
                  <a:ea typeface="Gen Jyuu Gothic Monospace Bold" panose="020B0609020203020207" pitchFamily="49" charset="-120"/>
                  <a:cs typeface="Gen Jyuu Gothic Monospace Bold" panose="020B0609020203020207" pitchFamily="49" charset="-120"/>
                </a:rPr>
                <a:t>▶</a:t>
              </a:r>
              <a:r>
                <a:rPr lang="zh-TW" altLang="en-US" sz="26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五年一貫念完學士、碩士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265387F-65EB-45BC-976C-AC23A397D3A0}"/>
                </a:ext>
              </a:extLst>
            </p:cNvPr>
            <p:cNvSpPr/>
            <p:nvPr/>
          </p:nvSpPr>
          <p:spPr>
            <a:xfrm>
              <a:off x="539552" y="1646798"/>
              <a:ext cx="3168352" cy="499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0" bIns="0" rtlCol="0" anchor="ctr"/>
            <a:lstStyle/>
            <a:p>
              <a:pPr algn="ctr"/>
              <a:r>
                <a:rPr lang="zh-TW" altLang="en-US" sz="2800" dirty="0">
                  <a:solidFill>
                    <a:schemeClr val="accent4">
                      <a:lumMod val="50000"/>
                    </a:schemeClr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學習選擇多元</a:t>
              </a:r>
              <a:endParaRPr lang="zh-TW" altLang="en-US" sz="2800" dirty="0">
                <a:solidFill>
                  <a:srgbClr val="4A567A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8621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>
            <a:extLst>
              <a:ext uri="{FF2B5EF4-FFF2-40B4-BE49-F238E27FC236}">
                <a16:creationId xmlns:a16="http://schemas.microsoft.com/office/drawing/2014/main" id="{2723BF59-8E61-4731-9AB3-C9334B061E3A}"/>
              </a:ext>
            </a:extLst>
          </p:cNvPr>
          <p:cNvGrpSpPr/>
          <p:nvPr/>
        </p:nvGrpSpPr>
        <p:grpSpPr>
          <a:xfrm>
            <a:off x="2574000" y="450764"/>
            <a:ext cx="3996000" cy="688876"/>
            <a:chOff x="4586586" y="457797"/>
            <a:chExt cx="3996000" cy="688876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5E0A25FF-0ABB-43E4-B78A-D14585598F6F}"/>
                </a:ext>
              </a:extLst>
            </p:cNvPr>
            <p:cNvSpPr/>
            <p:nvPr/>
          </p:nvSpPr>
          <p:spPr>
            <a:xfrm>
              <a:off x="7173725" y="629688"/>
              <a:ext cx="936104" cy="360040"/>
            </a:xfrm>
            <a:prstGeom prst="round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/>
              <a:r>
                <a:rPr lang="en-US" altLang="zh-TW" dirty="0">
                  <a:solidFill>
                    <a:schemeClr val="accent4">
                      <a:lumMod val="50000"/>
                    </a:schemeClr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rPr>
                <a:t>2/</a:t>
              </a:r>
              <a:r>
                <a:rPr lang="zh-TW" altLang="en-US" dirty="0">
                  <a:solidFill>
                    <a:schemeClr val="accent4">
                      <a:lumMod val="50000"/>
                    </a:schemeClr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rPr>
                <a:t>３</a:t>
              </a:r>
            </a:p>
          </p:txBody>
        </p:sp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1FD05B16-BBC1-4DD7-982C-219FAB2D5907}"/>
                </a:ext>
              </a:extLst>
            </p:cNvPr>
            <p:cNvGrpSpPr/>
            <p:nvPr/>
          </p:nvGrpSpPr>
          <p:grpSpPr>
            <a:xfrm>
              <a:off x="4586586" y="457797"/>
              <a:ext cx="3996000" cy="688876"/>
              <a:chOff x="4625944" y="961853"/>
              <a:chExt cx="3996000" cy="688876"/>
            </a:xfrm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B604A515-E483-4DA8-AB17-807A3D802FB7}"/>
                  </a:ext>
                </a:extLst>
              </p:cNvPr>
              <p:cNvSpPr/>
              <p:nvPr/>
            </p:nvSpPr>
            <p:spPr>
              <a:xfrm>
                <a:off x="4625944" y="961853"/>
                <a:ext cx="3996000" cy="18000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134ECF60-8BF2-434D-B207-9560A3EF8D0C}"/>
                  </a:ext>
                </a:extLst>
              </p:cNvPr>
              <p:cNvSpPr txBox="1"/>
              <p:nvPr/>
            </p:nvSpPr>
            <p:spPr>
              <a:xfrm>
                <a:off x="4985984" y="1059798"/>
                <a:ext cx="2031325" cy="590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zh-TW" altLang="en-US" sz="3600" dirty="0">
                    <a:solidFill>
                      <a:schemeClr val="accent4">
                        <a:lumMod val="50000"/>
                      </a:schemeClr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本系特色</a:t>
                </a:r>
              </a:p>
            </p:txBody>
          </p:sp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F1F8794-162A-4AB0-BD8B-4968FB5CF5FD}"/>
                  </a:ext>
                </a:extLst>
              </p:cNvPr>
              <p:cNvSpPr/>
              <p:nvPr/>
            </p:nvSpPr>
            <p:spPr>
              <a:xfrm>
                <a:off x="4625944" y="1609925"/>
                <a:ext cx="3996000" cy="18000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96AE638F-8691-468D-B29B-83DE024CFF63}"/>
              </a:ext>
            </a:extLst>
          </p:cNvPr>
          <p:cNvGrpSpPr/>
          <p:nvPr/>
        </p:nvGrpSpPr>
        <p:grpSpPr>
          <a:xfrm>
            <a:off x="539552" y="1353079"/>
            <a:ext cx="8064896" cy="2309953"/>
            <a:chOff x="539552" y="1646798"/>
            <a:chExt cx="8064896" cy="2309953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324FAD7-5497-4B95-ADAE-061864AF70B7}"/>
                </a:ext>
              </a:extLst>
            </p:cNvPr>
            <p:cNvSpPr/>
            <p:nvPr/>
          </p:nvSpPr>
          <p:spPr>
            <a:xfrm>
              <a:off x="539552" y="2146155"/>
              <a:ext cx="8064896" cy="1810596"/>
            </a:xfrm>
            <a:prstGeom prst="rect">
              <a:avLst/>
            </a:prstGeom>
            <a:solidFill>
              <a:srgbClr val="1B9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zh-TW" altLang="en-US" dirty="0">
                  <a:latin typeface="Gen Jyuu Gothic Monospace Bold" panose="020B0609020203020207" pitchFamily="49" charset="-120"/>
                  <a:ea typeface="Gen Jyuu Gothic Monospace Bold" panose="020B0609020203020207" pitchFamily="49" charset="-120"/>
                  <a:cs typeface="Gen Jyuu Gothic Monospace Bold" panose="020B0609020203020207" pitchFamily="49" charset="-120"/>
                </a:rPr>
                <a:t>▶</a:t>
              </a:r>
              <a:r>
                <a:rPr lang="zh-TW" altLang="en-US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國外教育旅行</a:t>
              </a:r>
            </a:p>
            <a:p>
              <a:pPr lvl="1"/>
              <a:r>
                <a:rPr lang="zh-TW" altLang="en-US" dirty="0">
                  <a:latin typeface="Gen Jyuu Gothic Monospace Bold" panose="020B0609020203020207" pitchFamily="49" charset="-120"/>
                  <a:ea typeface="Gen Jyuu Gothic Monospace Bold" panose="020B0609020203020207" pitchFamily="49" charset="-120"/>
                  <a:cs typeface="Gen Jyuu Gothic Monospace Bold" panose="020B0609020203020207" pitchFamily="49" charset="-120"/>
                </a:rPr>
                <a:t>▶</a:t>
              </a:r>
              <a:r>
                <a:rPr lang="zh-TW" altLang="en-US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教師國外移地研究之助理</a:t>
              </a:r>
            </a:p>
            <a:p>
              <a:pPr lvl="1"/>
              <a:r>
                <a:rPr lang="zh-TW" altLang="en-US" dirty="0">
                  <a:latin typeface="Gen Jyuu Gothic Monospace Bold" panose="020B0609020203020207" pitchFamily="49" charset="-120"/>
                  <a:ea typeface="Gen Jyuu Gothic Monospace Bold" panose="020B0609020203020207" pitchFamily="49" charset="-120"/>
                  <a:cs typeface="Gen Jyuu Gothic Monospace Bold" panose="020B0609020203020207" pitchFamily="49" charset="-120"/>
                </a:rPr>
                <a:t>▶</a:t>
              </a:r>
              <a:r>
                <a:rPr lang="zh-TW" altLang="en-US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鼓勵申請姊妹校交換學生之機會（日本、韓國、</a:t>
              </a:r>
              <a:br>
                <a:rPr lang="en-US" altLang="zh-TW" dirty="0">
                  <a:latin typeface="MiSans Normal" panose="00000500000000000000" pitchFamily="2" charset="-122"/>
                  <a:ea typeface="MiSans Normal" panose="00000500000000000000" pitchFamily="2" charset="-122"/>
                </a:rPr>
              </a:br>
              <a:r>
                <a:rPr lang="zh-TW" altLang="en-US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　德國、美國．．．）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41E078D-B203-452C-9EB6-46EB5314DDBD}"/>
                </a:ext>
              </a:extLst>
            </p:cNvPr>
            <p:cNvSpPr/>
            <p:nvPr/>
          </p:nvSpPr>
          <p:spPr>
            <a:xfrm>
              <a:off x="539552" y="1646798"/>
              <a:ext cx="3168352" cy="499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0" bIns="0" rtlCol="0" anchor="ctr"/>
            <a:lstStyle/>
            <a:p>
              <a:pPr algn="ctr"/>
              <a:r>
                <a:rPr lang="zh-TW" altLang="en-US" sz="2600" dirty="0">
                  <a:solidFill>
                    <a:srgbClr val="1B9099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拓展國際視野</a:t>
              </a: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2EDC5F56-8119-476B-8BF7-8085A79CF6DE}"/>
              </a:ext>
            </a:extLst>
          </p:cNvPr>
          <p:cNvGrpSpPr/>
          <p:nvPr/>
        </p:nvGrpSpPr>
        <p:grpSpPr>
          <a:xfrm>
            <a:off x="539552" y="3997764"/>
            <a:ext cx="8064896" cy="1375533"/>
            <a:chOff x="539552" y="1646798"/>
            <a:chExt cx="8064896" cy="137553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2B7E23C3-638B-4C65-912C-53BBD7272EE0}"/>
                </a:ext>
              </a:extLst>
            </p:cNvPr>
            <p:cNvSpPr/>
            <p:nvPr/>
          </p:nvSpPr>
          <p:spPr>
            <a:xfrm>
              <a:off x="539552" y="2146157"/>
              <a:ext cx="8064896" cy="876174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zh-TW" altLang="en-US" dirty="0">
                  <a:latin typeface="Gen Jyuu Gothic Monospace Bold" panose="020B0609020203020207" pitchFamily="49" charset="-120"/>
                  <a:ea typeface="Gen Jyuu Gothic Monospace Bold" panose="020B0609020203020207" pitchFamily="49" charset="-120"/>
                  <a:cs typeface="Gen Jyuu Gothic Monospace Bold" panose="020B0609020203020207" pitchFamily="49" charset="-120"/>
                </a:rPr>
                <a:t>▶</a:t>
              </a:r>
              <a:r>
                <a:rPr lang="zh-TW" altLang="en-US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例如外籍移工、勞基法、人權、都更、動保、</a:t>
              </a:r>
              <a:br>
                <a:rPr lang="en-US" altLang="zh-TW" dirty="0">
                  <a:latin typeface="MiSans Normal" panose="00000500000000000000" pitchFamily="2" charset="-122"/>
                  <a:ea typeface="MiSans Normal" panose="00000500000000000000" pitchFamily="2" charset="-122"/>
                </a:rPr>
              </a:br>
              <a:r>
                <a:rPr lang="zh-TW" altLang="en-US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　教育、同婚</a:t>
              </a:r>
              <a:r>
                <a:rPr lang="en-US" altLang="zh-TW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…..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265387F-65EB-45BC-976C-AC23A397D3A0}"/>
                </a:ext>
              </a:extLst>
            </p:cNvPr>
            <p:cNvSpPr/>
            <p:nvPr/>
          </p:nvSpPr>
          <p:spPr>
            <a:xfrm>
              <a:off x="539552" y="1646798"/>
              <a:ext cx="3600400" cy="499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0" bIns="0" rtlCol="0" anchor="ctr"/>
            <a:lstStyle/>
            <a:p>
              <a:pPr algn="ctr"/>
              <a:r>
                <a:rPr lang="zh-TW" altLang="en-US" sz="2600" dirty="0">
                  <a:solidFill>
                    <a:schemeClr val="accent4">
                      <a:lumMod val="50000"/>
                    </a:schemeClr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鼓勵關懷社會議題</a:t>
              </a:r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353DACE3-0E1E-48C6-BA25-F7F3221BA19B}"/>
              </a:ext>
            </a:extLst>
          </p:cNvPr>
          <p:cNvSpPr/>
          <p:nvPr/>
        </p:nvSpPr>
        <p:spPr>
          <a:xfrm>
            <a:off x="539552" y="5708029"/>
            <a:ext cx="8064896" cy="601262"/>
          </a:xfrm>
          <a:prstGeom prst="rect">
            <a:avLst/>
          </a:prstGeom>
          <a:solidFill>
            <a:srgbClr val="1B9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zh-TW" altLang="en-US" sz="2200" dirty="0">
                <a:latin typeface="Gen Jyuu Gothic Monospace Bold" panose="020B0609020203020207" pitchFamily="49" charset="-120"/>
                <a:ea typeface="Gen Jyuu Gothic Monospace Bold" panose="020B0609020203020207" pitchFamily="49" charset="-120"/>
                <a:cs typeface="Gen Jyuu Gothic Monospace Bold" panose="020B0609020203020207" pitchFamily="49" charset="-120"/>
              </a:rPr>
              <a:t>▶</a:t>
            </a:r>
            <a:r>
              <a:rPr lang="zh-TW" altLang="en-US" dirty="0">
                <a:latin typeface="MiSans Normal" panose="00000500000000000000" pitchFamily="2" charset="-122"/>
                <a:ea typeface="MiSans Normal" panose="00000500000000000000" pitchFamily="2" charset="-122"/>
              </a:rPr>
              <a:t>嚴格訓練邏輯思考與論述能力</a:t>
            </a:r>
          </a:p>
        </p:txBody>
      </p:sp>
    </p:spTree>
    <p:extLst>
      <p:ext uri="{BB962C8B-B14F-4D97-AF65-F5344CB8AC3E}">
        <p14:creationId xmlns:p14="http://schemas.microsoft.com/office/powerpoint/2010/main" val="3824843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9333C238-07EC-47D1-83BC-45BA6EBAFA03}"/>
              </a:ext>
            </a:extLst>
          </p:cNvPr>
          <p:cNvGrpSpPr/>
          <p:nvPr/>
        </p:nvGrpSpPr>
        <p:grpSpPr>
          <a:xfrm>
            <a:off x="1475657" y="2492896"/>
            <a:ext cx="6192687" cy="1431837"/>
            <a:chOff x="1547664" y="2437923"/>
            <a:chExt cx="6192687" cy="1431837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960B1359-2AFF-4F09-B093-EB9B56B4D0DB}"/>
                </a:ext>
              </a:extLst>
            </p:cNvPr>
            <p:cNvSpPr/>
            <p:nvPr/>
          </p:nvSpPr>
          <p:spPr>
            <a:xfrm>
              <a:off x="1547664" y="3284984"/>
              <a:ext cx="6192687" cy="584776"/>
            </a:xfrm>
            <a:prstGeom prst="rect">
              <a:avLst/>
            </a:prstGeom>
            <a:solidFill>
              <a:srgbClr val="1B9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熊本縣水俁市與長崎原爆館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A1FCE16-B855-42B4-BC56-45D5FA1AC249}"/>
                </a:ext>
              </a:extLst>
            </p:cNvPr>
            <p:cNvSpPr/>
            <p:nvPr/>
          </p:nvSpPr>
          <p:spPr>
            <a:xfrm>
              <a:off x="2089463" y="2437923"/>
              <a:ext cx="510909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800" dirty="0">
                  <a:solidFill>
                    <a:schemeClr val="accent4">
                      <a:lumMod val="50000"/>
                    </a:schemeClr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日本環保教育旅行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7353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217"/>
            <a:ext cx="9149622" cy="686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056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23973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649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456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16" y="764705"/>
            <a:ext cx="9121959" cy="60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709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9B3BDD9-A0DD-4541-BC76-EAA819CC7671}"/>
              </a:ext>
            </a:extLst>
          </p:cNvPr>
          <p:cNvSpPr/>
          <p:nvPr/>
        </p:nvSpPr>
        <p:spPr>
          <a:xfrm>
            <a:off x="1145421" y="3075057"/>
            <a:ext cx="68531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chemeClr val="accent4">
                    <a:lumMod val="50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教師國外移地研究之</a:t>
            </a:r>
            <a:r>
              <a:rPr lang="zh-TW" altLang="en-US" sz="4000" dirty="0">
                <a:solidFill>
                  <a:srgbClr val="1B9099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助理機會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72959BE-D1F3-454B-8995-9468F32FC2DE}"/>
              </a:ext>
            </a:extLst>
          </p:cNvPr>
          <p:cNvSpPr/>
          <p:nvPr/>
        </p:nvSpPr>
        <p:spPr>
          <a:xfrm>
            <a:off x="1145421" y="2924944"/>
            <a:ext cx="6768000" cy="36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BAC9E76-B403-4026-9765-023EE15B188D}"/>
              </a:ext>
            </a:extLst>
          </p:cNvPr>
          <p:cNvSpPr/>
          <p:nvPr/>
        </p:nvSpPr>
        <p:spPr>
          <a:xfrm>
            <a:off x="1145421" y="3829718"/>
            <a:ext cx="6768000" cy="36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5318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150" y="3492655"/>
            <a:ext cx="4117322" cy="3097671"/>
          </a:xfrm>
          <a:prstGeom prst="roundRect">
            <a:avLst>
              <a:gd name="adj" fmla="val 8875"/>
            </a:avLst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9A2ECC6-F96D-4B37-948E-A3FAE32AE6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150" y="260648"/>
            <a:ext cx="4117322" cy="3087991"/>
          </a:xfrm>
          <a:prstGeom prst="roundRect">
            <a:avLst>
              <a:gd name="adj" fmla="val 9519"/>
            </a:avLst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A91B244-7A46-4C76-A3D8-B3549899DD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82" y="1822585"/>
            <a:ext cx="4069477" cy="3052108"/>
          </a:xfrm>
          <a:prstGeom prst="roundRect">
            <a:avLst>
              <a:gd name="adj" fmla="val 13564"/>
            </a:avLst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87C264D8-CD41-45C4-8D83-F180F5996C92}"/>
              </a:ext>
            </a:extLst>
          </p:cNvPr>
          <p:cNvGrpSpPr/>
          <p:nvPr/>
        </p:nvGrpSpPr>
        <p:grpSpPr>
          <a:xfrm>
            <a:off x="-738498" y="188640"/>
            <a:ext cx="3870338" cy="739380"/>
            <a:chOff x="-738498" y="188640"/>
            <a:chExt cx="3870338" cy="739380"/>
          </a:xfrm>
        </p:grpSpPr>
        <p:sp>
          <p:nvSpPr>
            <p:cNvPr id="2" name="矩形: 圓角 1">
              <a:extLst>
                <a:ext uri="{FF2B5EF4-FFF2-40B4-BE49-F238E27FC236}">
                  <a16:creationId xmlns:a16="http://schemas.microsoft.com/office/drawing/2014/main" id="{B7F81BC4-5D6A-4694-92E3-6E5910E6EB7F}"/>
                </a:ext>
              </a:extLst>
            </p:cNvPr>
            <p:cNvSpPr/>
            <p:nvPr/>
          </p:nvSpPr>
          <p:spPr>
            <a:xfrm>
              <a:off x="-738498" y="406405"/>
              <a:ext cx="3870338" cy="521615"/>
            </a:xfrm>
            <a:prstGeom prst="roundRect">
              <a:avLst>
                <a:gd name="adj" fmla="val 50000"/>
              </a:avLst>
            </a:prstGeom>
            <a:solidFill>
              <a:srgbClr val="1B9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60000" tIns="108000" rtlCol="0" anchor="ctr"/>
            <a:lstStyle/>
            <a:p>
              <a:r>
                <a:rPr lang="zh-TW" altLang="en-US" sz="3200" dirty="0">
                  <a:latin typeface="Gen Jyuu Gothic Monospace Bold" panose="020B0609020203020207" pitchFamily="49" charset="-120"/>
                  <a:ea typeface="Gen Jyuu Gothic Monospace Bold" panose="020B0609020203020207" pitchFamily="49" charset="-120"/>
                  <a:cs typeface="Gen Jyuu Gothic Monospace Bold" panose="020B0609020203020207" pitchFamily="49" charset="-120"/>
                </a:rPr>
                <a:t>　 </a:t>
              </a:r>
              <a:r>
                <a:rPr lang="zh-TW" altLang="en-US" sz="3200" dirty="0">
                  <a:latin typeface="MiSans Semibold" panose="00000700000000000000" pitchFamily="2" charset="-122"/>
                  <a:ea typeface="MiSans Semibold" panose="00000700000000000000" pitchFamily="2" charset="-122"/>
                </a:rPr>
                <a:t>圖書館</a:t>
              </a:r>
            </a:p>
          </p:txBody>
        </p:sp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4F681BF8-9C14-4C95-99C0-BF667DD161CD}"/>
                </a:ext>
              </a:extLst>
            </p:cNvPr>
            <p:cNvSpPr/>
            <p:nvPr/>
          </p:nvSpPr>
          <p:spPr>
            <a:xfrm>
              <a:off x="683568" y="332656"/>
              <a:ext cx="216024" cy="216024"/>
            </a:xfrm>
            <a:prstGeom prst="ellipse">
              <a:avLst/>
            </a:prstGeom>
            <a:solidFill>
              <a:srgbClr val="1B9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1C9D721D-C0C7-4F57-80FC-51D5AFCB9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88640"/>
              <a:ext cx="469095" cy="667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6453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9333C238-07EC-47D1-83BC-45BA6EBAFA03}"/>
              </a:ext>
            </a:extLst>
          </p:cNvPr>
          <p:cNvGrpSpPr/>
          <p:nvPr/>
        </p:nvGrpSpPr>
        <p:grpSpPr>
          <a:xfrm>
            <a:off x="786348" y="2492896"/>
            <a:ext cx="7571303" cy="1415773"/>
            <a:chOff x="858355" y="2453987"/>
            <a:chExt cx="7571303" cy="1415773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960B1359-2AFF-4F09-B093-EB9B56B4D0DB}"/>
                </a:ext>
              </a:extLst>
            </p:cNvPr>
            <p:cNvSpPr/>
            <p:nvPr/>
          </p:nvSpPr>
          <p:spPr>
            <a:xfrm>
              <a:off x="1547664" y="3284984"/>
              <a:ext cx="6192687" cy="584776"/>
            </a:xfrm>
            <a:prstGeom prst="rect">
              <a:avLst/>
            </a:prstGeom>
            <a:solidFill>
              <a:srgbClr val="1B9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汙染區振興研究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A1FCE16-B855-42B4-BC56-45D5FA1AC249}"/>
                </a:ext>
              </a:extLst>
            </p:cNvPr>
            <p:cNvSpPr/>
            <p:nvPr/>
          </p:nvSpPr>
          <p:spPr>
            <a:xfrm>
              <a:off x="858355" y="2453987"/>
              <a:ext cx="757130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800" dirty="0">
                  <a:solidFill>
                    <a:schemeClr val="accent4">
                      <a:lumMod val="50000"/>
                    </a:schemeClr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美國南卡羅萊納州斯巴坦堡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5207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609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3742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365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9333C238-07EC-47D1-83BC-45BA6EBAFA03}"/>
              </a:ext>
            </a:extLst>
          </p:cNvPr>
          <p:cNvGrpSpPr/>
          <p:nvPr/>
        </p:nvGrpSpPr>
        <p:grpSpPr>
          <a:xfrm>
            <a:off x="1475656" y="2492896"/>
            <a:ext cx="6192687" cy="1415773"/>
            <a:chOff x="1547664" y="2453987"/>
            <a:chExt cx="6192687" cy="1415773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960B1359-2AFF-4F09-B093-EB9B56B4D0DB}"/>
                </a:ext>
              </a:extLst>
            </p:cNvPr>
            <p:cNvSpPr/>
            <p:nvPr/>
          </p:nvSpPr>
          <p:spPr>
            <a:xfrm>
              <a:off x="1547664" y="3284984"/>
              <a:ext cx="6192687" cy="584776"/>
            </a:xfrm>
            <a:prstGeom prst="rect">
              <a:avLst/>
            </a:prstGeom>
            <a:solidFill>
              <a:srgbClr val="1B9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環境汙染區振興研究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A1FCE16-B855-42B4-BC56-45D5FA1AC249}"/>
                </a:ext>
              </a:extLst>
            </p:cNvPr>
            <p:cNvSpPr/>
            <p:nvPr/>
          </p:nvSpPr>
          <p:spPr>
            <a:xfrm>
              <a:off x="2089461" y="2453987"/>
              <a:ext cx="510909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800" dirty="0">
                  <a:solidFill>
                    <a:schemeClr val="accent4">
                      <a:lumMod val="50000"/>
                    </a:schemeClr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日本瀨戶內海豊島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131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539679"/>
            <a:ext cx="7704856" cy="577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053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485673"/>
            <a:ext cx="7848872" cy="588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4350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>
            <a:extLst>
              <a:ext uri="{FF2B5EF4-FFF2-40B4-BE49-F238E27FC236}">
                <a16:creationId xmlns:a16="http://schemas.microsoft.com/office/drawing/2014/main" id="{2723BF59-8E61-4731-9AB3-C9334B061E3A}"/>
              </a:ext>
            </a:extLst>
          </p:cNvPr>
          <p:cNvGrpSpPr/>
          <p:nvPr/>
        </p:nvGrpSpPr>
        <p:grpSpPr>
          <a:xfrm>
            <a:off x="2574000" y="450764"/>
            <a:ext cx="3996000" cy="688876"/>
            <a:chOff x="4586586" y="457797"/>
            <a:chExt cx="3996000" cy="688876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5E0A25FF-0ABB-43E4-B78A-D14585598F6F}"/>
                </a:ext>
              </a:extLst>
            </p:cNvPr>
            <p:cNvSpPr/>
            <p:nvPr/>
          </p:nvSpPr>
          <p:spPr>
            <a:xfrm>
              <a:off x="7173724" y="629688"/>
              <a:ext cx="1139053" cy="360040"/>
            </a:xfrm>
            <a:prstGeom prst="round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/>
              <a:r>
                <a:rPr lang="zh-TW" altLang="en-US" dirty="0">
                  <a:solidFill>
                    <a:schemeClr val="accent4">
                      <a:lumMod val="50000"/>
                    </a:schemeClr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rPr>
                <a:t>３</a:t>
              </a:r>
              <a:r>
                <a:rPr lang="en-US" altLang="zh-TW" dirty="0">
                  <a:solidFill>
                    <a:schemeClr val="accent4">
                      <a:lumMod val="50000"/>
                    </a:schemeClr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rPr>
                <a:t>/</a:t>
              </a:r>
              <a:r>
                <a:rPr lang="zh-TW" altLang="en-US" dirty="0">
                  <a:solidFill>
                    <a:schemeClr val="accent4">
                      <a:lumMod val="50000"/>
                    </a:schemeClr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rPr>
                <a:t>３</a:t>
              </a:r>
            </a:p>
          </p:txBody>
        </p:sp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1FD05B16-BBC1-4DD7-982C-219FAB2D5907}"/>
                </a:ext>
              </a:extLst>
            </p:cNvPr>
            <p:cNvGrpSpPr/>
            <p:nvPr/>
          </p:nvGrpSpPr>
          <p:grpSpPr>
            <a:xfrm>
              <a:off x="4586586" y="457797"/>
              <a:ext cx="3996000" cy="688876"/>
              <a:chOff x="4625944" y="961853"/>
              <a:chExt cx="3996000" cy="688876"/>
            </a:xfrm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B604A515-E483-4DA8-AB17-807A3D802FB7}"/>
                  </a:ext>
                </a:extLst>
              </p:cNvPr>
              <p:cNvSpPr/>
              <p:nvPr/>
            </p:nvSpPr>
            <p:spPr>
              <a:xfrm>
                <a:off x="4625944" y="961853"/>
                <a:ext cx="3996000" cy="18000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134ECF60-8BF2-434D-B207-9560A3EF8D0C}"/>
                  </a:ext>
                </a:extLst>
              </p:cNvPr>
              <p:cNvSpPr txBox="1"/>
              <p:nvPr/>
            </p:nvSpPr>
            <p:spPr>
              <a:xfrm>
                <a:off x="4985984" y="1059798"/>
                <a:ext cx="2031325" cy="590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zh-TW" altLang="en-US" sz="3600" dirty="0">
                    <a:solidFill>
                      <a:schemeClr val="accent4">
                        <a:lumMod val="50000"/>
                      </a:schemeClr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本系特色</a:t>
                </a:r>
              </a:p>
            </p:txBody>
          </p:sp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F1F8794-162A-4AB0-BD8B-4968FB5CF5FD}"/>
                  </a:ext>
                </a:extLst>
              </p:cNvPr>
              <p:cNvSpPr/>
              <p:nvPr/>
            </p:nvSpPr>
            <p:spPr>
              <a:xfrm>
                <a:off x="4625944" y="1609925"/>
                <a:ext cx="3996000" cy="18000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96AE638F-8691-468D-B29B-83DE024CFF63}"/>
              </a:ext>
            </a:extLst>
          </p:cNvPr>
          <p:cNvGrpSpPr/>
          <p:nvPr/>
        </p:nvGrpSpPr>
        <p:grpSpPr>
          <a:xfrm>
            <a:off x="539552" y="1497095"/>
            <a:ext cx="8064896" cy="1090288"/>
            <a:chOff x="539552" y="1646798"/>
            <a:chExt cx="8064896" cy="109028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324FAD7-5497-4B95-ADAE-061864AF70B7}"/>
                </a:ext>
              </a:extLst>
            </p:cNvPr>
            <p:cNvSpPr/>
            <p:nvPr/>
          </p:nvSpPr>
          <p:spPr>
            <a:xfrm>
              <a:off x="539552" y="2146155"/>
              <a:ext cx="8064896" cy="590931"/>
            </a:xfrm>
            <a:prstGeom prst="rect">
              <a:avLst/>
            </a:prstGeom>
            <a:solidFill>
              <a:srgbClr val="1B9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zh-TW" altLang="en-US" dirty="0">
                  <a:latin typeface="Gen Jyuu Gothic Monospace Bold" panose="020B0609020203020207" pitchFamily="49" charset="-120"/>
                  <a:ea typeface="Gen Jyuu Gothic Monospace Bold" panose="020B0609020203020207" pitchFamily="49" charset="-120"/>
                  <a:cs typeface="Gen Jyuu Gothic Monospace Bold" panose="020B0609020203020207" pitchFamily="49" charset="-120"/>
                </a:rPr>
                <a:t>▶</a:t>
              </a:r>
              <a:r>
                <a:rPr lang="zh-TW" altLang="en-US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行政工讀、研究助理、獎學金、助學金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41E078D-B203-452C-9EB6-46EB5314DDBD}"/>
                </a:ext>
              </a:extLst>
            </p:cNvPr>
            <p:cNvSpPr/>
            <p:nvPr/>
          </p:nvSpPr>
          <p:spPr>
            <a:xfrm>
              <a:off x="539552" y="1646798"/>
              <a:ext cx="3168352" cy="499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0" bIns="0" rtlCol="0" anchor="ctr"/>
            <a:lstStyle/>
            <a:p>
              <a:pPr algn="ctr"/>
              <a:r>
                <a:rPr lang="zh-TW" altLang="en-US" sz="2600" dirty="0">
                  <a:solidFill>
                    <a:srgbClr val="1B9099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工讀機會與獎學金</a:t>
              </a: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3718972F-A330-462E-BA99-6745357FFEF2}"/>
              </a:ext>
            </a:extLst>
          </p:cNvPr>
          <p:cNvGrpSpPr/>
          <p:nvPr/>
        </p:nvGrpSpPr>
        <p:grpSpPr>
          <a:xfrm>
            <a:off x="539552" y="2763330"/>
            <a:ext cx="8064896" cy="1090288"/>
            <a:chOff x="539552" y="1646798"/>
            <a:chExt cx="8064896" cy="1090288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3FB68A57-0BFC-4C1D-8FA0-C83A5B1BEE12}"/>
                </a:ext>
              </a:extLst>
            </p:cNvPr>
            <p:cNvSpPr/>
            <p:nvPr/>
          </p:nvSpPr>
          <p:spPr>
            <a:xfrm>
              <a:off x="539552" y="2146155"/>
              <a:ext cx="8064896" cy="59093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zh-TW" altLang="en-US" dirty="0">
                  <a:latin typeface="Gen Jyuu Gothic Monospace Bold" panose="020B0609020203020207" pitchFamily="49" charset="-120"/>
                  <a:ea typeface="Gen Jyuu Gothic Monospace Bold" panose="020B0609020203020207" pitchFamily="49" charset="-120"/>
                  <a:cs typeface="Gen Jyuu Gothic Monospace Bold" panose="020B0609020203020207" pitchFamily="49" charset="-120"/>
                </a:rPr>
                <a:t>▶</a:t>
              </a:r>
              <a:r>
                <a:rPr lang="zh-TW" altLang="en-US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助理研究室、研究生研究室、教室</a:t>
              </a: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90216533-8387-4788-8F0F-6C11B6E2F70A}"/>
                </a:ext>
              </a:extLst>
            </p:cNvPr>
            <p:cNvSpPr/>
            <p:nvPr/>
          </p:nvSpPr>
          <p:spPr>
            <a:xfrm>
              <a:off x="539552" y="1646798"/>
              <a:ext cx="5328592" cy="499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0" bIns="0" rtlCol="0" anchor="ctr"/>
            <a:lstStyle/>
            <a:p>
              <a:pPr algn="ctr"/>
              <a:r>
                <a:rPr lang="zh-TW" altLang="en-US" sz="2600" dirty="0">
                  <a:solidFill>
                    <a:schemeClr val="accent4">
                      <a:lumMod val="50000"/>
                    </a:schemeClr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可用空間多，硬體設備不斷更新</a:t>
              </a: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416F0EC9-F1D8-4653-87E4-71836053F0ED}"/>
              </a:ext>
            </a:extLst>
          </p:cNvPr>
          <p:cNvGrpSpPr/>
          <p:nvPr/>
        </p:nvGrpSpPr>
        <p:grpSpPr>
          <a:xfrm>
            <a:off x="539552" y="4029565"/>
            <a:ext cx="8064896" cy="1090288"/>
            <a:chOff x="539552" y="1646798"/>
            <a:chExt cx="8064896" cy="1090288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5F7930DA-95A4-4601-9969-2944B057EC91}"/>
                </a:ext>
              </a:extLst>
            </p:cNvPr>
            <p:cNvSpPr/>
            <p:nvPr/>
          </p:nvSpPr>
          <p:spPr>
            <a:xfrm>
              <a:off x="539552" y="2146155"/>
              <a:ext cx="8064896" cy="590931"/>
            </a:xfrm>
            <a:prstGeom prst="rect">
              <a:avLst/>
            </a:prstGeom>
            <a:solidFill>
              <a:srgbClr val="1B9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zh-TW" altLang="en-US" dirty="0">
                  <a:latin typeface="Gen Jyuu Gothic Monospace Bold" panose="020B0609020203020207" pitchFamily="49" charset="-120"/>
                  <a:ea typeface="Gen Jyuu Gothic Monospace Bold" panose="020B0609020203020207" pitchFamily="49" charset="-120"/>
                  <a:cs typeface="Gen Jyuu Gothic Monospace Bold" panose="020B0609020203020207" pitchFamily="49" charset="-120"/>
                </a:rPr>
                <a:t>▶</a:t>
              </a:r>
              <a:r>
                <a:rPr lang="zh-TW" altLang="en-US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訓練學生民調專業</a:t>
              </a: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6B2178C-02F4-4378-AD0D-D2484A171C70}"/>
                </a:ext>
              </a:extLst>
            </p:cNvPr>
            <p:cNvSpPr/>
            <p:nvPr/>
          </p:nvSpPr>
          <p:spPr>
            <a:xfrm>
              <a:off x="539552" y="1646798"/>
              <a:ext cx="3168352" cy="499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0" bIns="0" rtlCol="0" anchor="ctr"/>
            <a:lstStyle/>
            <a:p>
              <a:pPr algn="ctr"/>
              <a:r>
                <a:rPr lang="zh-TW" altLang="en-US" sz="2600" dirty="0">
                  <a:solidFill>
                    <a:srgbClr val="1B9099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民意調查研究中心</a:t>
              </a:r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0B476230-8688-4A35-83E5-61B8D535B6C6}"/>
              </a:ext>
            </a:extLst>
          </p:cNvPr>
          <p:cNvSpPr/>
          <p:nvPr/>
        </p:nvSpPr>
        <p:spPr>
          <a:xfrm>
            <a:off x="539552" y="5358349"/>
            <a:ext cx="8064896" cy="59093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zh-TW" altLang="en-US" dirty="0">
                <a:latin typeface="Gen Jyuu Gothic Monospace Bold" panose="020B0609020203020207" pitchFamily="49" charset="-120"/>
                <a:ea typeface="Gen Jyuu Gothic Monospace Bold" panose="020B0609020203020207" pitchFamily="49" charset="-120"/>
                <a:cs typeface="Gen Jyuu Gothic Monospace Bold" panose="020B0609020203020207" pitchFamily="49" charset="-120"/>
              </a:rPr>
              <a:t>▶</a:t>
            </a:r>
            <a:r>
              <a:rPr lang="zh-TW" altLang="en-US" dirty="0">
                <a:latin typeface="MiSans Normal" panose="00000500000000000000" pitchFamily="2" charset="-122"/>
                <a:ea typeface="MiSans Normal" panose="00000500000000000000" pitchFamily="2" charset="-122"/>
              </a:rPr>
              <a:t>藉由參訪、工作坊等方式提供多元學習的機會。</a:t>
            </a:r>
          </a:p>
        </p:txBody>
      </p:sp>
    </p:spTree>
    <p:extLst>
      <p:ext uri="{BB962C8B-B14F-4D97-AF65-F5344CB8AC3E}">
        <p14:creationId xmlns:p14="http://schemas.microsoft.com/office/powerpoint/2010/main" val="3934081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60C2DB5-D44B-49FC-A39B-BE80076D7C44}"/>
              </a:ext>
            </a:extLst>
          </p:cNvPr>
          <p:cNvSpPr/>
          <p:nvPr/>
        </p:nvSpPr>
        <p:spPr>
          <a:xfrm>
            <a:off x="2402175" y="2551837"/>
            <a:ext cx="433965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5400" dirty="0">
                <a:solidFill>
                  <a:schemeClr val="accent4">
                    <a:lumMod val="50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本系自修室和</a:t>
            </a:r>
            <a:br>
              <a:rPr lang="en-US" altLang="zh-TW" sz="5400" dirty="0">
                <a:solidFill>
                  <a:schemeClr val="accent4">
                    <a:lumMod val="50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</a:br>
            <a:r>
              <a:rPr lang="zh-TW" altLang="en-US" sz="5400" dirty="0">
                <a:solidFill>
                  <a:srgbClr val="1B9099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上課教室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5BE643E-6082-4E8B-8A86-B1AC89E14CF9}"/>
              </a:ext>
            </a:extLst>
          </p:cNvPr>
          <p:cNvSpPr/>
          <p:nvPr/>
        </p:nvSpPr>
        <p:spPr>
          <a:xfrm>
            <a:off x="2267744" y="2420888"/>
            <a:ext cx="4608512" cy="36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772D6AC-4931-489B-99E1-C6591FE64764}"/>
              </a:ext>
            </a:extLst>
          </p:cNvPr>
          <p:cNvSpPr/>
          <p:nvPr/>
        </p:nvSpPr>
        <p:spPr>
          <a:xfrm>
            <a:off x="2267744" y="4293096"/>
            <a:ext cx="4608512" cy="36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1216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419872" y="332656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大學部閱讀室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0" y="-1"/>
            <a:ext cx="9152519" cy="686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693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5835" cy="687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086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DCA2A85F-B069-4493-894E-A2D47FF14A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899600"/>
            <a:ext cx="3600400" cy="2700300"/>
          </a:xfrm>
          <a:prstGeom prst="round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80247"/>
            <a:ext cx="3039678" cy="2021386"/>
          </a:xfrm>
          <a:prstGeom prst="round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52B2AF9-1C49-45BF-A418-1A9A836594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227" y="879209"/>
            <a:ext cx="2670984" cy="2549791"/>
          </a:xfrm>
          <a:prstGeom prst="round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604721D-BD1E-473B-BD8F-9C8363CD84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127151"/>
            <a:ext cx="3297000" cy="2472749"/>
          </a:xfrm>
          <a:prstGeom prst="round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A2968BD-B821-4DEF-BE66-D0205A9BC3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708743"/>
            <a:ext cx="2847766" cy="2135824"/>
          </a:xfrm>
          <a:prstGeom prst="round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6552" y="4464076"/>
            <a:ext cx="2847764" cy="2135823"/>
          </a:xfrm>
          <a:prstGeom prst="round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419E59F1-D7A4-4F32-A2D4-7EC92121B74A}"/>
              </a:ext>
            </a:extLst>
          </p:cNvPr>
          <p:cNvGrpSpPr/>
          <p:nvPr/>
        </p:nvGrpSpPr>
        <p:grpSpPr>
          <a:xfrm>
            <a:off x="-738498" y="188640"/>
            <a:ext cx="3870338" cy="739380"/>
            <a:chOff x="-738498" y="188640"/>
            <a:chExt cx="3870338" cy="739380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7961EA62-6F68-4479-9750-6D4C035DD2FF}"/>
                </a:ext>
              </a:extLst>
            </p:cNvPr>
            <p:cNvSpPr/>
            <p:nvPr/>
          </p:nvSpPr>
          <p:spPr>
            <a:xfrm>
              <a:off x="-738498" y="406405"/>
              <a:ext cx="3870338" cy="521615"/>
            </a:xfrm>
            <a:prstGeom prst="roundRect">
              <a:avLst>
                <a:gd name="adj" fmla="val 50000"/>
              </a:avLst>
            </a:prstGeom>
            <a:solidFill>
              <a:srgbClr val="1B9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60000" tIns="108000" rtlCol="0" anchor="ctr"/>
            <a:lstStyle/>
            <a:p>
              <a:r>
                <a:rPr lang="zh-TW" altLang="en-US" sz="3200" dirty="0">
                  <a:latin typeface="Gen Jyuu Gothic Monospace Bold" panose="020B0609020203020207" pitchFamily="49" charset="-120"/>
                  <a:ea typeface="Gen Jyuu Gothic Monospace Bold" panose="020B0609020203020207" pitchFamily="49" charset="-120"/>
                  <a:cs typeface="Gen Jyuu Gothic Monospace Bold" panose="020B0609020203020207" pitchFamily="49" charset="-120"/>
                </a:rPr>
                <a:t>　 </a:t>
              </a:r>
              <a:r>
                <a:rPr lang="zh-TW" altLang="en-US" sz="3200" dirty="0">
                  <a:latin typeface="MiSans Semibold" panose="00000700000000000000" pitchFamily="2" charset="-122"/>
                  <a:ea typeface="MiSans Semibold" panose="00000700000000000000" pitchFamily="2" charset="-122"/>
                </a:rPr>
                <a:t>圖書館</a:t>
              </a:r>
            </a:p>
          </p:txBody>
        </p:sp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713AE3F4-1A97-4581-B7ED-9DAF3FD85FE0}"/>
                </a:ext>
              </a:extLst>
            </p:cNvPr>
            <p:cNvSpPr/>
            <p:nvPr/>
          </p:nvSpPr>
          <p:spPr>
            <a:xfrm>
              <a:off x="683568" y="332656"/>
              <a:ext cx="216024" cy="216024"/>
            </a:xfrm>
            <a:prstGeom prst="ellipse">
              <a:avLst/>
            </a:prstGeom>
            <a:solidFill>
              <a:srgbClr val="1B9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7827ED15-E722-44DE-ACAD-6156298AA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88640"/>
              <a:ext cx="469095" cy="667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1798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3603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12" y="11409"/>
            <a:ext cx="9128788" cy="684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向左箭號 2">
            <a:hlinkClick r:id="rId3" action="ppaction://hlinksldjump"/>
          </p:cNvPr>
          <p:cNvSpPr/>
          <p:nvPr/>
        </p:nvSpPr>
        <p:spPr>
          <a:xfrm>
            <a:off x="7596336" y="6309320"/>
            <a:ext cx="936104" cy="5486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8547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9B3BDD9-A0DD-4541-BC76-EAA819CC7671}"/>
              </a:ext>
            </a:extLst>
          </p:cNvPr>
          <p:cNvSpPr/>
          <p:nvPr/>
        </p:nvSpPr>
        <p:spPr>
          <a:xfrm>
            <a:off x="1615803" y="2821200"/>
            <a:ext cx="58272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000" dirty="0">
                <a:solidFill>
                  <a:schemeClr val="accent4">
                    <a:lumMod val="50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本系硬體設備</a:t>
            </a:r>
            <a:br>
              <a:rPr lang="en-US" altLang="zh-TW" sz="4000" dirty="0">
                <a:solidFill>
                  <a:schemeClr val="accent4">
                    <a:lumMod val="50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</a:br>
            <a:r>
              <a:rPr lang="zh-TW" altLang="en-US" sz="4000" dirty="0">
                <a:solidFill>
                  <a:srgbClr val="1B9099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（含民意調查研究中心）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72959BE-D1F3-454B-8995-9468F32FC2DE}"/>
              </a:ext>
            </a:extLst>
          </p:cNvPr>
          <p:cNvSpPr/>
          <p:nvPr/>
        </p:nvSpPr>
        <p:spPr>
          <a:xfrm>
            <a:off x="1145421" y="2708920"/>
            <a:ext cx="6768000" cy="36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BAC9E76-B403-4026-9765-023EE15B188D}"/>
              </a:ext>
            </a:extLst>
          </p:cNvPr>
          <p:cNvSpPr/>
          <p:nvPr/>
        </p:nvSpPr>
        <p:spPr>
          <a:xfrm>
            <a:off x="1145421" y="4185088"/>
            <a:ext cx="6768000" cy="36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269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7519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A7F2893-8FC6-480F-BC76-E73CAC0AF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397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03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8324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CCC5917-8F33-4B3A-A759-C9AB97DA6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27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9B3BDD9-A0DD-4541-BC76-EAA819CC7671}"/>
              </a:ext>
            </a:extLst>
          </p:cNvPr>
          <p:cNvSpPr/>
          <p:nvPr/>
        </p:nvSpPr>
        <p:spPr>
          <a:xfrm>
            <a:off x="2385244" y="2821200"/>
            <a:ext cx="428835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000" dirty="0">
                <a:solidFill>
                  <a:schemeClr val="accent4">
                    <a:lumMod val="50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近期致力於</a:t>
            </a:r>
            <a:br>
              <a:rPr lang="en-US" altLang="zh-TW" sz="4000" dirty="0">
                <a:solidFill>
                  <a:schemeClr val="accent4">
                    <a:lumMod val="50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</a:br>
            <a:r>
              <a:rPr lang="zh-TW" altLang="en-US" sz="4000" dirty="0">
                <a:solidFill>
                  <a:srgbClr val="1B9099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落實大學社會責任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72959BE-D1F3-454B-8995-9468F32FC2DE}"/>
              </a:ext>
            </a:extLst>
          </p:cNvPr>
          <p:cNvSpPr/>
          <p:nvPr/>
        </p:nvSpPr>
        <p:spPr>
          <a:xfrm>
            <a:off x="1145421" y="2708920"/>
            <a:ext cx="6768000" cy="36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BAC9E76-B403-4026-9765-023EE15B188D}"/>
              </a:ext>
            </a:extLst>
          </p:cNvPr>
          <p:cNvSpPr/>
          <p:nvPr/>
        </p:nvSpPr>
        <p:spPr>
          <a:xfrm>
            <a:off x="1145421" y="4185088"/>
            <a:ext cx="6768000" cy="36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7602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1EFD886-3835-49E2-8E13-3583B3CFA8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4644"/>
            <a:ext cx="4512501" cy="3384376"/>
          </a:xfrm>
          <a:prstGeom prst="round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36AC9F3-B48A-47F2-8F8F-CA1850F07D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6" b="-2"/>
          <a:stretch/>
        </p:blipFill>
        <p:spPr>
          <a:xfrm>
            <a:off x="3635896" y="3771233"/>
            <a:ext cx="5328592" cy="2875519"/>
          </a:xfrm>
          <a:prstGeom prst="round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A91A97E4-71BB-467A-AE93-CCB8F2ABCFD2}"/>
              </a:ext>
            </a:extLst>
          </p:cNvPr>
          <p:cNvSpPr/>
          <p:nvPr/>
        </p:nvSpPr>
        <p:spPr>
          <a:xfrm>
            <a:off x="-900608" y="4941168"/>
            <a:ext cx="4332613" cy="1116007"/>
          </a:xfrm>
          <a:prstGeom prst="roundRect">
            <a:avLst>
              <a:gd name="adj" fmla="val 50000"/>
            </a:avLst>
          </a:prstGeom>
          <a:solidFill>
            <a:srgbClr val="1B9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0" tIns="108000" rtlCol="0" anchor="ctr"/>
          <a:lstStyle/>
          <a:p>
            <a:r>
              <a:rPr lang="zh-TW" altLang="en-US" sz="3200" dirty="0">
                <a:latin typeface="MiSans Semibold" panose="00000700000000000000" pitchFamily="2" charset="-122"/>
                <a:ea typeface="MiSans Semibold" panose="00000700000000000000" pitchFamily="2" charset="-122"/>
                <a:cs typeface="Gen Jyuu Gothic Monospace Bold" panose="020B0609020203020207" pitchFamily="49" charset="-120"/>
              </a:rPr>
              <a:t>走訪高中</a:t>
            </a:r>
            <a:br>
              <a:rPr lang="en-US" altLang="zh-TW" sz="3200" dirty="0">
                <a:latin typeface="MiSans Semibold" panose="00000700000000000000" pitchFamily="2" charset="-122"/>
                <a:ea typeface="MiSans Semibold" panose="00000700000000000000" pitchFamily="2" charset="-122"/>
                <a:cs typeface="Gen Jyuu Gothic Monospace Bold" panose="020B0609020203020207" pitchFamily="49" charset="-120"/>
              </a:rPr>
            </a:br>
            <a:r>
              <a:rPr lang="zh-TW" altLang="en-US" sz="3200" dirty="0">
                <a:latin typeface="MiSans Semibold" panose="00000700000000000000" pitchFamily="2" charset="-122"/>
                <a:ea typeface="MiSans Semibold" panose="00000700000000000000" pitchFamily="2" charset="-122"/>
                <a:cs typeface="Gen Jyuu Gothic Monospace Bold" panose="020B0609020203020207" pitchFamily="49" charset="-120"/>
              </a:rPr>
              <a:t>推廣公民教育</a:t>
            </a:r>
          </a:p>
        </p:txBody>
      </p:sp>
    </p:spTree>
    <p:extLst>
      <p:ext uri="{BB962C8B-B14F-4D97-AF65-F5344CB8AC3E}">
        <p14:creationId xmlns:p14="http://schemas.microsoft.com/office/powerpoint/2010/main" val="26854928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177A10D-B6EB-4011-A2F7-2D3EB3C082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8"/>
          <a:stretch/>
        </p:blipFill>
        <p:spPr>
          <a:xfrm>
            <a:off x="323528" y="3429000"/>
            <a:ext cx="5684398" cy="3226132"/>
          </a:xfrm>
          <a:prstGeom prst="round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9A234BA-9AAB-48E1-BD14-B7A62EF15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2"/>
          <a:stretch/>
        </p:blipFill>
        <p:spPr>
          <a:xfrm>
            <a:off x="4211960" y="404664"/>
            <a:ext cx="4749476" cy="2723148"/>
          </a:xfrm>
          <a:prstGeom prst="roundRect">
            <a:avLst/>
          </a:prstGeom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85AC7122-2611-4C65-B83D-7B09A8D5828A}"/>
              </a:ext>
            </a:extLst>
          </p:cNvPr>
          <p:cNvSpPr/>
          <p:nvPr/>
        </p:nvSpPr>
        <p:spPr>
          <a:xfrm>
            <a:off x="-972616" y="1208234"/>
            <a:ext cx="4968552" cy="1116007"/>
          </a:xfrm>
          <a:prstGeom prst="roundRect">
            <a:avLst>
              <a:gd name="adj" fmla="val 50000"/>
            </a:avLst>
          </a:prstGeom>
          <a:solidFill>
            <a:srgbClr val="1B9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0" tIns="108000" rtlCol="0" anchor="ctr"/>
          <a:lstStyle/>
          <a:p>
            <a:r>
              <a:rPr lang="zh-TW" altLang="en-US" sz="2800" dirty="0">
                <a:latin typeface="MiSans Semibold" panose="00000700000000000000" pitchFamily="2" charset="-122"/>
                <a:ea typeface="MiSans Semibold" panose="00000700000000000000" pitchFamily="2" charset="-122"/>
                <a:cs typeface="Gen Jyuu Gothic Monospace Bold" panose="020B0609020203020207" pitchFamily="49" charset="-120"/>
              </a:rPr>
              <a:t>提供校內外其他系所</a:t>
            </a:r>
          </a:p>
          <a:p>
            <a:r>
              <a:rPr lang="zh-TW" altLang="en-US" sz="2800" dirty="0">
                <a:latin typeface="MiSans Semibold" panose="00000700000000000000" pitchFamily="2" charset="-122"/>
                <a:ea typeface="MiSans Semibold" panose="00000700000000000000" pitchFamily="2" charset="-122"/>
                <a:cs typeface="Gen Jyuu Gothic Monospace Bold" panose="020B0609020203020207" pitchFamily="49" charset="-120"/>
              </a:rPr>
              <a:t>參訪本系民調中心</a:t>
            </a:r>
          </a:p>
        </p:txBody>
      </p:sp>
    </p:spTree>
    <p:extLst>
      <p:ext uri="{BB962C8B-B14F-4D97-AF65-F5344CB8AC3E}">
        <p14:creationId xmlns:p14="http://schemas.microsoft.com/office/powerpoint/2010/main" val="1406906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A7E5E170-5C2D-457B-B104-1C454D6F6E09}"/>
              </a:ext>
            </a:extLst>
          </p:cNvPr>
          <p:cNvGrpSpPr/>
          <p:nvPr/>
        </p:nvGrpSpPr>
        <p:grpSpPr>
          <a:xfrm>
            <a:off x="273637" y="404664"/>
            <a:ext cx="3718632" cy="5130572"/>
            <a:chOff x="1979710" y="1038795"/>
            <a:chExt cx="3600401" cy="5518180"/>
          </a:xfrm>
        </p:grpSpPr>
        <p:sp>
          <p:nvSpPr>
            <p:cNvPr id="2" name="矩形: 圓角 1">
              <a:extLst>
                <a:ext uri="{FF2B5EF4-FFF2-40B4-BE49-F238E27FC236}">
                  <a16:creationId xmlns:a16="http://schemas.microsoft.com/office/drawing/2014/main" id="{CEA77D83-ADC9-4ECC-9894-EF0FDA32A231}"/>
                </a:ext>
              </a:extLst>
            </p:cNvPr>
            <p:cNvSpPr/>
            <p:nvPr/>
          </p:nvSpPr>
          <p:spPr>
            <a:xfrm>
              <a:off x="1979711" y="1038795"/>
              <a:ext cx="3600400" cy="5472608"/>
            </a:xfrm>
            <a:prstGeom prst="roundRect">
              <a:avLst>
                <a:gd name="adj" fmla="val 9719"/>
              </a:avLst>
            </a:prstGeom>
            <a:solidFill>
              <a:srgbClr val="1B9099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EF97141E-59F1-4AB6-B70F-AD0F3B985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710" y="1756440"/>
              <a:ext cx="3600401" cy="4800535"/>
            </a:xfrm>
            <a:prstGeom prst="rect">
              <a:avLst/>
            </a:prstGeom>
          </p:spPr>
        </p:pic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8800D6C4-D917-4CA9-B9D4-1CDFA55AC26D}"/>
                </a:ext>
              </a:extLst>
            </p:cNvPr>
            <p:cNvSpPr txBox="1"/>
            <p:nvPr/>
          </p:nvSpPr>
          <p:spPr>
            <a:xfrm>
              <a:off x="2821372" y="1157145"/>
              <a:ext cx="1917076" cy="562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solidFill>
                    <a:schemeClr val="bg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五星級宿舍</a:t>
              </a: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E742BBAC-C006-4CC8-B8AA-215EE4F5042C}"/>
              </a:ext>
            </a:extLst>
          </p:cNvPr>
          <p:cNvGrpSpPr/>
          <p:nvPr/>
        </p:nvGrpSpPr>
        <p:grpSpPr>
          <a:xfrm>
            <a:off x="4211960" y="404664"/>
            <a:ext cx="4729821" cy="6264696"/>
            <a:chOff x="4208883" y="836712"/>
            <a:chExt cx="4729821" cy="6264696"/>
          </a:xfrm>
        </p:grpSpPr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4C5CC9DF-8BC0-4E8E-884A-C460A1275FA9}"/>
                </a:ext>
              </a:extLst>
            </p:cNvPr>
            <p:cNvSpPr/>
            <p:nvPr/>
          </p:nvSpPr>
          <p:spPr>
            <a:xfrm>
              <a:off x="4208883" y="836712"/>
              <a:ext cx="4726744" cy="5088201"/>
            </a:xfrm>
            <a:prstGeom prst="roundRect">
              <a:avLst>
                <a:gd name="adj" fmla="val 8089"/>
              </a:avLst>
            </a:prstGeom>
            <a:solidFill>
              <a:srgbClr val="1B9099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5BA63C3-B199-489A-B4DD-9BF4F052D72A}"/>
                </a:ext>
              </a:extLst>
            </p:cNvPr>
            <p:cNvSpPr/>
            <p:nvPr/>
          </p:nvSpPr>
          <p:spPr>
            <a:xfrm>
              <a:off x="4208883" y="1509764"/>
              <a:ext cx="4729821" cy="5591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圖片 15" descr="宿舍.jpg">
              <a:extLst>
                <a:ext uri="{FF2B5EF4-FFF2-40B4-BE49-F238E27FC236}">
                  <a16:creationId xmlns:a16="http://schemas.microsoft.com/office/drawing/2014/main" id="{7A4247A7-9DDD-4DDB-8822-1DC3A8EC4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9627" y="1785015"/>
              <a:ext cx="2111506" cy="1583629"/>
            </a:xfrm>
            <a:prstGeom prst="roundRect">
              <a:avLst/>
            </a:prstGeom>
          </p:spPr>
        </p:pic>
        <p:pic>
          <p:nvPicPr>
            <p:cNvPr id="18" name="圖片 17" descr="體育館３.jpg">
              <a:extLst>
                <a:ext uri="{FF2B5EF4-FFF2-40B4-BE49-F238E27FC236}">
                  <a16:creationId xmlns:a16="http://schemas.microsoft.com/office/drawing/2014/main" id="{3E3C7D6C-BAC1-47E5-AFE6-D79FD2FF0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5728" y="1706797"/>
              <a:ext cx="1962189" cy="1661142"/>
            </a:xfrm>
            <a:prstGeom prst="round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48479E6F-94AE-4275-A1BA-55766A8D13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008"/>
            <a:stretch/>
          </p:blipFill>
          <p:spPr>
            <a:xfrm>
              <a:off x="4409627" y="5218812"/>
              <a:ext cx="4431324" cy="1722653"/>
            </a:xfrm>
            <a:prstGeom prst="roundRect">
              <a:avLst/>
            </a:prstGeom>
          </p:spPr>
        </p:pic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102C20A3-5B9A-420C-97AA-CFC1D463030C}"/>
                </a:ext>
              </a:extLst>
            </p:cNvPr>
            <p:cNvSpPr txBox="1"/>
            <p:nvPr/>
          </p:nvSpPr>
          <p:spPr>
            <a:xfrm>
              <a:off x="5750621" y="956907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solidFill>
                    <a:schemeClr val="bg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體育設施</a:t>
              </a:r>
            </a:p>
          </p:txBody>
        </p: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4A25672E-B237-49DE-9591-C4B9E493F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156" b="6925"/>
            <a:stretch/>
          </p:blipFill>
          <p:spPr>
            <a:xfrm>
              <a:off x="4356593" y="3499246"/>
              <a:ext cx="4431324" cy="1582223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82523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138AF1CE-84C6-47A6-B73E-6A3AB665744F}"/>
              </a:ext>
            </a:extLst>
          </p:cNvPr>
          <p:cNvSpPr/>
          <p:nvPr/>
        </p:nvSpPr>
        <p:spPr>
          <a:xfrm>
            <a:off x="391818" y="764704"/>
            <a:ext cx="4759959" cy="1080120"/>
          </a:xfrm>
          <a:prstGeom prst="roundRect">
            <a:avLst>
              <a:gd name="adj" fmla="val 291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80000" bIns="0" rtlCol="0" anchor="ctr"/>
          <a:lstStyle/>
          <a:p>
            <a:r>
              <a:rPr lang="zh-TW" altLang="en-US" sz="2200" dirty="0">
                <a:solidFill>
                  <a:srgbClr val="1B9099"/>
                </a:solidFill>
                <a:latin typeface="MiSans Normal" panose="00000500000000000000" pitchFamily="2" charset="-122"/>
                <a:ea typeface="MiSans Normal" panose="00000500000000000000" pitchFamily="2" charset="-122"/>
                <a:cs typeface="Gen Jyuu Gothic Monospace Bold" panose="020B0609020203020207" pitchFamily="49" charset="-120"/>
              </a:rPr>
              <a:t>由系主任號召本系學生與學習筆記</a:t>
            </a:r>
            <a:br>
              <a:rPr lang="en-US" altLang="zh-TW" sz="2200" dirty="0">
                <a:solidFill>
                  <a:srgbClr val="1B9099"/>
                </a:solidFill>
                <a:latin typeface="MiSans Normal" panose="00000500000000000000" pitchFamily="2" charset="-122"/>
                <a:ea typeface="MiSans Normal" panose="00000500000000000000" pitchFamily="2" charset="-122"/>
                <a:cs typeface="Gen Jyuu Gothic Monospace Bold" panose="020B0609020203020207" pitchFamily="49" charset="-120"/>
              </a:rPr>
            </a:br>
            <a:r>
              <a:rPr lang="zh-TW" altLang="en-US" sz="2200" dirty="0">
                <a:solidFill>
                  <a:srgbClr val="1B9099"/>
                </a:solidFill>
                <a:latin typeface="MiSans Normal" panose="00000500000000000000" pitchFamily="2" charset="-122"/>
                <a:ea typeface="MiSans Normal" panose="00000500000000000000" pitchFamily="2" charset="-122"/>
                <a:cs typeface="Gen Jyuu Gothic Monospace Bold" panose="020B0609020203020207" pitchFamily="49" charset="-120"/>
              </a:rPr>
              <a:t>合作推廣生活化的政治議題</a:t>
            </a:r>
          </a:p>
        </p:txBody>
      </p:sp>
      <p:pic>
        <p:nvPicPr>
          <p:cNvPr id="9" name="圖片 8">
            <a:hlinkClick r:id="rId2"/>
            <a:extLst>
              <a:ext uri="{FF2B5EF4-FFF2-40B4-BE49-F238E27FC236}">
                <a16:creationId xmlns:a16="http://schemas.microsoft.com/office/drawing/2014/main" id="{7A14B871-72F3-421D-887B-A757E8C2C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3574024"/>
            <a:ext cx="2763766" cy="1405597"/>
          </a:xfrm>
          <a:prstGeom prst="rect">
            <a:avLst/>
          </a:prstGeom>
        </p:spPr>
      </p:pic>
      <p:pic>
        <p:nvPicPr>
          <p:cNvPr id="10" name="圖片 9">
            <a:hlinkClick r:id="rId4"/>
            <a:extLst>
              <a:ext uri="{FF2B5EF4-FFF2-40B4-BE49-F238E27FC236}">
                <a16:creationId xmlns:a16="http://schemas.microsoft.com/office/drawing/2014/main" id="{6D3E13E2-3B08-4DA8-8EC3-D9E985C2E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798" y="5177024"/>
            <a:ext cx="2763765" cy="1394960"/>
          </a:xfrm>
          <a:prstGeom prst="rect">
            <a:avLst/>
          </a:prstGeom>
        </p:spPr>
      </p:pic>
      <p:pic>
        <p:nvPicPr>
          <p:cNvPr id="11" name="圖片 10">
            <a:hlinkClick r:id="rId6"/>
            <a:extLst>
              <a:ext uri="{FF2B5EF4-FFF2-40B4-BE49-F238E27FC236}">
                <a16:creationId xmlns:a16="http://schemas.microsoft.com/office/drawing/2014/main" id="{8C7289E5-866E-4FB9-9D22-EA07EEF5B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0574" y="3574024"/>
            <a:ext cx="2763766" cy="1394960"/>
          </a:xfrm>
          <a:prstGeom prst="rect">
            <a:avLst/>
          </a:prstGeom>
        </p:spPr>
      </p:pic>
      <p:pic>
        <p:nvPicPr>
          <p:cNvPr id="12" name="圖片 11">
            <a:hlinkClick r:id="rId8"/>
            <a:extLst>
              <a:ext uri="{FF2B5EF4-FFF2-40B4-BE49-F238E27FC236}">
                <a16:creationId xmlns:a16="http://schemas.microsoft.com/office/drawing/2014/main" id="{85DEDE75-AE9E-4653-809E-B3A989E6B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3354" y="5180564"/>
            <a:ext cx="2763765" cy="1436288"/>
          </a:xfrm>
          <a:prstGeom prst="rect">
            <a:avLst/>
          </a:prstGeom>
        </p:spPr>
      </p:pic>
      <p:pic>
        <p:nvPicPr>
          <p:cNvPr id="13" name="圖片 12">
            <a:hlinkClick r:id="rId10"/>
            <a:extLst>
              <a:ext uri="{FF2B5EF4-FFF2-40B4-BE49-F238E27FC236}">
                <a16:creationId xmlns:a16="http://schemas.microsoft.com/office/drawing/2014/main" id="{DF9B7A4D-64C0-48AE-A266-73CF1223AC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71800" y="2029625"/>
            <a:ext cx="2763766" cy="1399375"/>
          </a:xfrm>
          <a:prstGeom prst="rect">
            <a:avLst/>
          </a:prstGeom>
        </p:spPr>
      </p:pic>
      <p:pic>
        <p:nvPicPr>
          <p:cNvPr id="14" name="圖片 13">
            <a:hlinkClick r:id="rId12"/>
            <a:extLst>
              <a:ext uri="{FF2B5EF4-FFF2-40B4-BE49-F238E27FC236}">
                <a16:creationId xmlns:a16="http://schemas.microsoft.com/office/drawing/2014/main" id="{73927704-2F7F-402D-A564-6CE5E2D5AB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53353" y="2024186"/>
            <a:ext cx="2763766" cy="1404814"/>
          </a:xfrm>
          <a:prstGeom prst="rect">
            <a:avLst/>
          </a:prstGeom>
        </p:spPr>
      </p:pic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85C9D4BC-1735-4F45-A2C2-63C2918269BC}"/>
              </a:ext>
            </a:extLst>
          </p:cNvPr>
          <p:cNvSpPr/>
          <p:nvPr/>
        </p:nvSpPr>
        <p:spPr>
          <a:xfrm>
            <a:off x="-972616" y="362131"/>
            <a:ext cx="5400600" cy="564582"/>
          </a:xfrm>
          <a:prstGeom prst="roundRect">
            <a:avLst>
              <a:gd name="adj" fmla="val 50000"/>
            </a:avLst>
          </a:prstGeom>
          <a:solidFill>
            <a:srgbClr val="1B9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0" tIns="108000" rtlCol="0" anchor="ctr"/>
          <a:lstStyle/>
          <a:p>
            <a:r>
              <a:rPr lang="zh-TW" altLang="en-US" dirty="0">
                <a:latin typeface="MiSans Semibold" panose="00000700000000000000" pitchFamily="2" charset="-122"/>
                <a:ea typeface="MiSans Semibold" panose="00000700000000000000" pitchFamily="2" charset="-122"/>
                <a:cs typeface="Gen Jyuu Gothic Monospace Bold" panose="020B0609020203020207" pitchFamily="49" charset="-120"/>
              </a:rPr>
              <a:t>製作政治學科普多媒體影音</a:t>
            </a:r>
          </a:p>
        </p:txBody>
      </p:sp>
    </p:spTree>
    <p:extLst>
      <p:ext uri="{BB962C8B-B14F-4D97-AF65-F5344CB8AC3E}">
        <p14:creationId xmlns:p14="http://schemas.microsoft.com/office/powerpoint/2010/main" val="2727513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19AC42F-7132-4974-B6B0-5BFDC70001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05" y="3246514"/>
            <a:ext cx="2016224" cy="151216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02B30EC-9E23-4C06-9077-642D549711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06" y="1620969"/>
            <a:ext cx="2016224" cy="1512168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4B8ECF4-4F3E-48FD-AEFC-A2D0C4E1BD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05" y="1620969"/>
            <a:ext cx="2016224" cy="1512168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D36F80DE-BA9A-42EF-A9D9-F5E27A34BA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620969"/>
            <a:ext cx="2267529" cy="1512168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197EB5CC-76E6-432C-842A-84582F4DF1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06" y="3246514"/>
            <a:ext cx="2016224" cy="1512616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8C9BA0B8-8D58-4312-A567-80C582CD14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67" y="3246514"/>
            <a:ext cx="2263066" cy="1512616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76A58007-A330-42AC-A4C0-36E0392BE5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69" y="4872507"/>
            <a:ext cx="2011761" cy="1508821"/>
          </a:xfrm>
          <a:prstGeom prst="rect">
            <a:avLst/>
          </a:prstGeom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00C4C9BD-EA2F-49A9-AD12-74AD538A2981}"/>
              </a:ext>
            </a:extLst>
          </p:cNvPr>
          <p:cNvSpPr/>
          <p:nvPr/>
        </p:nvSpPr>
        <p:spPr>
          <a:xfrm>
            <a:off x="-972616" y="367372"/>
            <a:ext cx="6912768" cy="564582"/>
          </a:xfrm>
          <a:prstGeom prst="roundRect">
            <a:avLst>
              <a:gd name="adj" fmla="val 50000"/>
            </a:avLst>
          </a:prstGeom>
          <a:solidFill>
            <a:srgbClr val="1B9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0" tIns="108000" rtlCol="0" anchor="ctr"/>
          <a:lstStyle/>
          <a:p>
            <a:r>
              <a:rPr lang="zh-TW" altLang="en-US" sz="2800" dirty="0">
                <a:latin typeface="MiSans Semibold" panose="00000700000000000000" pitchFamily="2" charset="-122"/>
                <a:ea typeface="MiSans Semibold" panose="00000700000000000000" pitchFamily="2" charset="-122"/>
                <a:cs typeface="Gen Jyuu Gothic Monospace Bold" panose="020B0609020203020207" pitchFamily="49" charset="-120"/>
              </a:rPr>
              <a:t>製作「風情萬種政治學</a:t>
            </a:r>
            <a:r>
              <a:rPr lang="en-US" altLang="zh-TW" sz="2800" dirty="0">
                <a:latin typeface="MiSans Semibold" panose="00000700000000000000" pitchFamily="2" charset="-122"/>
                <a:ea typeface="MiSans Semibold" panose="00000700000000000000" pitchFamily="2" charset="-122"/>
                <a:cs typeface="Gen Jyuu Gothic Monospace Bold" panose="020B0609020203020207" pitchFamily="49" charset="-120"/>
              </a:rPr>
              <a:t>Podcast</a:t>
            </a:r>
            <a:r>
              <a:rPr lang="zh-TW" altLang="en-US" sz="2800" dirty="0">
                <a:latin typeface="MiSans Semibold" panose="00000700000000000000" pitchFamily="2" charset="-122"/>
                <a:ea typeface="MiSans Semibold" panose="00000700000000000000" pitchFamily="2" charset="-122"/>
                <a:cs typeface="Gen Jyuu Gothic Monospace Bold" panose="020B0609020203020207" pitchFamily="49" charset="-120"/>
              </a:rPr>
              <a:t>」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96E26E1-1365-4555-8A99-817021458BB6}"/>
              </a:ext>
            </a:extLst>
          </p:cNvPr>
          <p:cNvSpPr/>
          <p:nvPr/>
        </p:nvSpPr>
        <p:spPr>
          <a:xfrm>
            <a:off x="1978446" y="963075"/>
            <a:ext cx="3937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accent4">
                    <a:lumMod val="50000"/>
                  </a:schemeClr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(</a:t>
            </a:r>
            <a:r>
              <a:rPr lang="zh-TW" altLang="en-US" dirty="0">
                <a:solidFill>
                  <a:schemeClr val="accent4">
                    <a:lumMod val="50000"/>
                  </a:schemeClr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目前已更新至第三季第</a:t>
            </a:r>
            <a:r>
              <a:rPr lang="en-US" altLang="zh-TW" dirty="0">
                <a:solidFill>
                  <a:schemeClr val="accent4">
                    <a:lumMod val="50000"/>
                  </a:schemeClr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3</a:t>
            </a:r>
            <a:r>
              <a:rPr lang="zh-TW" altLang="en-US" dirty="0">
                <a:solidFill>
                  <a:schemeClr val="accent4">
                    <a:lumMod val="50000"/>
                  </a:schemeClr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集</a:t>
            </a:r>
            <a:r>
              <a:rPr lang="en-US" altLang="zh-TW" dirty="0">
                <a:solidFill>
                  <a:schemeClr val="accent4">
                    <a:lumMod val="50000"/>
                  </a:schemeClr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)</a:t>
            </a:r>
            <a:endParaRPr lang="zh-TW" altLang="en-US" dirty="0">
              <a:solidFill>
                <a:schemeClr val="accent4">
                  <a:lumMod val="50000"/>
                </a:schemeClr>
              </a:solidFill>
              <a:latin typeface="MiSans Normal" panose="00000500000000000000" pitchFamily="2" charset="-122"/>
              <a:ea typeface="MiSans Normal" panose="00000500000000000000" pitchFamily="2" charset="-122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87F79CED-CBB6-400A-AE3D-1E223AE5CF79}"/>
              </a:ext>
            </a:extLst>
          </p:cNvPr>
          <p:cNvSpPr/>
          <p:nvPr/>
        </p:nvSpPr>
        <p:spPr>
          <a:xfrm>
            <a:off x="3701127" y="5068053"/>
            <a:ext cx="4536504" cy="1288313"/>
          </a:xfrm>
          <a:prstGeom prst="roundRect">
            <a:avLst/>
          </a:prstGeom>
          <a:noFill/>
          <a:ln>
            <a:solidFill>
              <a:srgbClr val="1B9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en-US" altLang="zh-TW" dirty="0">
                <a:solidFill>
                  <a:srgbClr val="1B9099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Spotify</a:t>
            </a:r>
            <a:r>
              <a:rPr lang="zh-TW" altLang="en-US" dirty="0">
                <a:solidFill>
                  <a:srgbClr val="1B9099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、 </a:t>
            </a:r>
            <a:r>
              <a:rPr lang="en-US" altLang="zh-TW" dirty="0">
                <a:solidFill>
                  <a:srgbClr val="1B9099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Apple podcast</a:t>
            </a:r>
            <a:r>
              <a:rPr lang="zh-TW" altLang="en-US" dirty="0">
                <a:solidFill>
                  <a:srgbClr val="1B9099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、</a:t>
            </a:r>
            <a:r>
              <a:rPr lang="en-US" altLang="zh-TW" dirty="0" err="1">
                <a:solidFill>
                  <a:srgbClr val="1B9099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KKbox</a:t>
            </a:r>
            <a:r>
              <a:rPr lang="zh-TW" altLang="en-US" dirty="0">
                <a:solidFill>
                  <a:srgbClr val="1B9099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、 </a:t>
            </a:r>
            <a:r>
              <a:rPr lang="en-US" altLang="zh-TW" dirty="0">
                <a:solidFill>
                  <a:srgbClr val="1B9099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Sound on</a:t>
            </a:r>
            <a:r>
              <a:rPr lang="zh-TW" altLang="en-US" dirty="0">
                <a:solidFill>
                  <a:srgbClr val="1B9099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、</a:t>
            </a:r>
            <a:br>
              <a:rPr lang="en-US" altLang="zh-TW" dirty="0">
                <a:solidFill>
                  <a:srgbClr val="1B9099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</a:br>
            <a:r>
              <a:rPr lang="en-US" altLang="zh-TW" dirty="0">
                <a:solidFill>
                  <a:srgbClr val="1B9099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Google podcast</a:t>
            </a:r>
            <a:r>
              <a:rPr lang="zh-TW" altLang="en-US" dirty="0">
                <a:solidFill>
                  <a:srgbClr val="1B9099"/>
                </a:solidFill>
                <a:latin typeface="MiSans Normal" panose="00000500000000000000" pitchFamily="2" charset="-122"/>
                <a:ea typeface="MiSans Normal" panose="00000500000000000000" pitchFamily="2" charset="-122"/>
              </a:rPr>
              <a:t>同步推出。</a:t>
            </a:r>
          </a:p>
        </p:txBody>
      </p:sp>
      <p:sp>
        <p:nvSpPr>
          <p:cNvPr id="7" name="矩形: 圓角 6">
            <a:hlinkClick r:id="rId9"/>
            <a:extLst>
              <a:ext uri="{FF2B5EF4-FFF2-40B4-BE49-F238E27FC236}">
                <a16:creationId xmlns:a16="http://schemas.microsoft.com/office/drawing/2014/main" id="{14706A45-4CC0-4231-8C00-2D37BF82D6BD}"/>
              </a:ext>
            </a:extLst>
          </p:cNvPr>
          <p:cNvSpPr/>
          <p:nvPr/>
        </p:nvSpPr>
        <p:spPr>
          <a:xfrm>
            <a:off x="7165553" y="573642"/>
            <a:ext cx="3311103" cy="564582"/>
          </a:xfrm>
          <a:prstGeom prst="roundRect">
            <a:avLst>
              <a:gd name="adj" fmla="val 50000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tlCol="0" anchor="ctr"/>
          <a:lstStyle/>
          <a:p>
            <a:r>
              <a:rPr lang="zh-TW" altLang="en-US" dirty="0">
                <a:latin typeface="Gen Jyuu Gothic LP Medium" panose="020B0402020203020207" pitchFamily="34" charset="-120"/>
                <a:ea typeface="Gen Jyuu Gothic LP Medium" panose="020B0402020203020207" pitchFamily="34" charset="-120"/>
                <a:cs typeface="Gen Jyuu Gothic LP Medium" panose="020B0402020203020207" pitchFamily="34" charset="-120"/>
              </a:rPr>
              <a:t>▶</a:t>
            </a:r>
            <a:r>
              <a:rPr lang="zh-TW" altLang="en-US" dirty="0">
                <a:latin typeface="MiSans Semibold" panose="00000700000000000000" pitchFamily="2" charset="-122"/>
                <a:ea typeface="MiSans Semibold" panose="00000700000000000000" pitchFamily="2" charset="-122"/>
              </a:rPr>
              <a:t>點此收聽</a:t>
            </a:r>
          </a:p>
        </p:txBody>
      </p:sp>
    </p:spTree>
    <p:extLst>
      <p:ext uri="{BB962C8B-B14F-4D97-AF65-F5344CB8AC3E}">
        <p14:creationId xmlns:p14="http://schemas.microsoft.com/office/powerpoint/2010/main" val="79955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5F95FF6-EAD9-493C-8E11-461166B6D1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14" y="1520428"/>
            <a:ext cx="2762581" cy="2071935"/>
          </a:xfrm>
          <a:prstGeom prst="round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E464ED6-1BC4-4529-95A1-4CDF976366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14" y="3671768"/>
            <a:ext cx="2762581" cy="2071935"/>
          </a:xfrm>
          <a:prstGeom prst="round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635F329-06C6-4AC7-AA15-4F0312A825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15" y="3670063"/>
            <a:ext cx="2762581" cy="2071935"/>
          </a:xfrm>
          <a:prstGeom prst="round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88DEBB5-7F6D-4E5C-BA69-CB18C73CA9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503" y="1520428"/>
            <a:ext cx="2743893" cy="2071935"/>
          </a:xfrm>
          <a:prstGeom prst="round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7370D398-17D1-4285-8F64-EE46B47E8842}"/>
              </a:ext>
            </a:extLst>
          </p:cNvPr>
          <p:cNvSpPr/>
          <p:nvPr/>
        </p:nvSpPr>
        <p:spPr>
          <a:xfrm>
            <a:off x="-1044624" y="252652"/>
            <a:ext cx="8784976" cy="953227"/>
          </a:xfrm>
          <a:prstGeom prst="roundRect">
            <a:avLst>
              <a:gd name="adj" fmla="val 50000"/>
            </a:avLst>
          </a:prstGeom>
          <a:solidFill>
            <a:srgbClr val="1B9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0" tIns="108000" rtlCol="0" anchor="ctr"/>
          <a:lstStyle/>
          <a:p>
            <a:r>
              <a:rPr lang="zh-TW" altLang="en-US" dirty="0">
                <a:latin typeface="MiSans Semibold" panose="00000700000000000000" pitchFamily="2" charset="-122"/>
                <a:ea typeface="MiSans Semibold" panose="00000700000000000000" pitchFamily="2" charset="-122"/>
                <a:cs typeface="Gen Jyuu Gothic Monospace Bold" panose="020B0609020203020207" pitchFamily="49" charset="-120"/>
              </a:rPr>
              <a:t>舉辦各種研討會以拓展本系師生國際學術交流，</a:t>
            </a:r>
            <a:br>
              <a:rPr lang="en-US" altLang="zh-TW" dirty="0">
                <a:latin typeface="MiSans Semibold" panose="00000700000000000000" pitchFamily="2" charset="-122"/>
                <a:ea typeface="MiSans Semibold" panose="00000700000000000000" pitchFamily="2" charset="-122"/>
                <a:cs typeface="Gen Jyuu Gothic Monospace Bold" panose="020B0609020203020207" pitchFamily="49" charset="-120"/>
              </a:rPr>
            </a:br>
            <a:r>
              <a:rPr lang="zh-TW" altLang="en-US" dirty="0">
                <a:latin typeface="MiSans Semibold" panose="00000700000000000000" pitchFamily="2" charset="-122"/>
                <a:ea typeface="MiSans Semibold" panose="00000700000000000000" pitchFamily="2" charset="-122"/>
                <a:cs typeface="Gen Jyuu Gothic Monospace Bold" panose="020B0609020203020207" pitchFamily="49" charset="-120"/>
              </a:rPr>
              <a:t>並於今年的公共行政大型年會加入與高中師生的交流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DB277CF5-6A5E-4B75-8397-2354C2D8FF29}"/>
              </a:ext>
            </a:extLst>
          </p:cNvPr>
          <p:cNvSpPr/>
          <p:nvPr/>
        </p:nvSpPr>
        <p:spPr>
          <a:xfrm>
            <a:off x="1403648" y="6058253"/>
            <a:ext cx="8331137" cy="564582"/>
          </a:xfrm>
          <a:prstGeom prst="roundRect">
            <a:avLst>
              <a:gd name="adj" fmla="val 50000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108000" rtlCol="0" anchor="ctr"/>
          <a:lstStyle/>
          <a:p>
            <a:r>
              <a:rPr lang="zh-TW" altLang="en-US" dirty="0">
                <a:latin typeface="MiSans Semibold" panose="00000700000000000000" pitchFamily="2" charset="-122"/>
                <a:ea typeface="MiSans Semibold" panose="00000700000000000000" pitchFamily="2" charset="-122"/>
                <a:cs typeface="Gen Jyuu Gothic Monospace Bold" panose="020B0609020203020207" pitchFamily="49" charset="-120"/>
              </a:rPr>
              <a:t>「當公共行政遇到高中公民課</a:t>
            </a:r>
            <a:r>
              <a:rPr lang="en-US" altLang="zh-TW" dirty="0">
                <a:latin typeface="MiSans Semibold" panose="00000700000000000000" pitchFamily="2" charset="-122"/>
                <a:ea typeface="MiSans Semibold" panose="00000700000000000000" pitchFamily="2" charset="-122"/>
                <a:cs typeface="Gen Jyuu Gothic Monospace Bold" panose="020B0609020203020207" pitchFamily="49" charset="-120"/>
              </a:rPr>
              <a:t>-</a:t>
            </a:r>
            <a:r>
              <a:rPr lang="zh-TW" altLang="en-US" dirty="0">
                <a:latin typeface="MiSans Semibold" panose="00000700000000000000" pitchFamily="2" charset="-122"/>
                <a:ea typeface="MiSans Semibold" panose="00000700000000000000" pitchFamily="2" charset="-122"/>
                <a:cs typeface="Gen Jyuu Gothic Monospace Bold" panose="020B0609020203020207" pitchFamily="49" charset="-120"/>
              </a:rPr>
              <a:t>大學與高中的對話論壇」</a:t>
            </a:r>
          </a:p>
        </p:txBody>
      </p:sp>
    </p:spTree>
    <p:extLst>
      <p:ext uri="{BB962C8B-B14F-4D97-AF65-F5344CB8AC3E}">
        <p14:creationId xmlns:p14="http://schemas.microsoft.com/office/powerpoint/2010/main" val="42562851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>
            <a:extLst>
              <a:ext uri="{FF2B5EF4-FFF2-40B4-BE49-F238E27FC236}">
                <a16:creationId xmlns:a16="http://schemas.microsoft.com/office/drawing/2014/main" id="{644BF91F-B654-401A-BB2D-9BB60EEEA220}"/>
              </a:ext>
            </a:extLst>
          </p:cNvPr>
          <p:cNvGrpSpPr/>
          <p:nvPr/>
        </p:nvGrpSpPr>
        <p:grpSpPr>
          <a:xfrm>
            <a:off x="4788024" y="1162469"/>
            <a:ext cx="3465512" cy="3122355"/>
            <a:chOff x="4271852" y="1344702"/>
            <a:chExt cx="3465512" cy="3122355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99F1A6FC-1A02-415D-9755-81B37A019020}"/>
                </a:ext>
              </a:extLst>
            </p:cNvPr>
            <p:cNvSpPr/>
            <p:nvPr/>
          </p:nvSpPr>
          <p:spPr>
            <a:xfrm>
              <a:off x="4271852" y="1344702"/>
              <a:ext cx="3465512" cy="2939788"/>
            </a:xfrm>
            <a:prstGeom prst="roundRect">
              <a:avLst>
                <a:gd name="adj" fmla="val 9029"/>
              </a:avLst>
            </a:prstGeom>
            <a:solidFill>
              <a:srgbClr val="1B9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7EB92539-CA66-4A74-9EAB-DEF38F4C994E}"/>
                </a:ext>
              </a:extLst>
            </p:cNvPr>
            <p:cNvSpPr txBox="1"/>
            <p:nvPr/>
          </p:nvSpPr>
          <p:spPr>
            <a:xfrm>
              <a:off x="4621056" y="1406257"/>
              <a:ext cx="27671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  <a:latin typeface="MiSans Medium" panose="00000600000000000000" pitchFamily="2" charset="-122"/>
                  <a:ea typeface="MiSans Medium" panose="00000600000000000000" pitchFamily="2" charset="-122"/>
                </a:rPr>
                <a:t>Python</a:t>
              </a:r>
              <a:r>
                <a:rPr lang="zh-TW" altLang="en-US" dirty="0">
                  <a:solidFill>
                    <a:schemeClr val="bg1"/>
                  </a:solidFill>
                  <a:latin typeface="MiSans Medium" panose="00000600000000000000" pitchFamily="2" charset="-122"/>
                  <a:ea typeface="MiSans Medium" panose="00000600000000000000" pitchFamily="2" charset="-122"/>
                </a:rPr>
                <a:t>實作工作坊</a:t>
              </a:r>
            </a:p>
          </p:txBody>
        </p: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83BE5205-209C-4B19-BE0D-03699C49D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852" y="1867923"/>
              <a:ext cx="3465512" cy="2599134"/>
            </a:xfrm>
            <a:prstGeom prst="rect">
              <a:avLst/>
            </a:prstGeom>
          </p:spPr>
        </p:pic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4C4C4E08-97D7-4C93-9042-9015C4F5E1C3}"/>
              </a:ext>
            </a:extLst>
          </p:cNvPr>
          <p:cNvGrpSpPr/>
          <p:nvPr/>
        </p:nvGrpSpPr>
        <p:grpSpPr>
          <a:xfrm>
            <a:off x="2216358" y="4501788"/>
            <a:ext cx="4711284" cy="1988840"/>
            <a:chOff x="3542252" y="4509120"/>
            <a:chExt cx="4711284" cy="1988840"/>
          </a:xfrm>
        </p:grpSpPr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F9D22FD0-DD03-42E3-8B92-37006A4AB1FD}"/>
                </a:ext>
              </a:extLst>
            </p:cNvPr>
            <p:cNvSpPr/>
            <p:nvPr/>
          </p:nvSpPr>
          <p:spPr>
            <a:xfrm>
              <a:off x="3542252" y="4509120"/>
              <a:ext cx="3960440" cy="1988840"/>
            </a:xfrm>
            <a:prstGeom prst="roundRect">
              <a:avLst/>
            </a:prstGeom>
            <a:solidFill>
              <a:srgbClr val="1B9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18C9DAE4-8C21-4E43-B5C2-674697F65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1749" y="4509120"/>
              <a:ext cx="2651787" cy="1988840"/>
            </a:xfrm>
            <a:prstGeom prst="rect">
              <a:avLst/>
            </a:prstGeom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775475ED-E8B3-4233-A52C-46FC399D8EFB}"/>
                </a:ext>
              </a:extLst>
            </p:cNvPr>
            <p:cNvSpPr txBox="1"/>
            <p:nvPr/>
          </p:nvSpPr>
          <p:spPr>
            <a:xfrm>
              <a:off x="3542252" y="5085184"/>
              <a:ext cx="21978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Sans Medium" panose="00000600000000000000" pitchFamily="2" charset="-122"/>
                  <a:ea typeface="MiSans Medium" panose="00000600000000000000" pitchFamily="2" charset="-122"/>
                </a:rPr>
                <a:t>南科參訪</a:t>
              </a:r>
              <a:br>
                <a:rPr kumimoji="1" lang="en-US" altLang="zh-TW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Sans Medium" panose="00000600000000000000" pitchFamily="2" charset="-122"/>
                  <a:ea typeface="MiSans Medium" panose="00000600000000000000" pitchFamily="2" charset="-122"/>
                </a:rPr>
              </a:br>
              <a:r>
                <a:rPr kumimoji="1" lang="en-US" altLang="zh-TW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Sans Medium" panose="00000600000000000000" pitchFamily="2" charset="-122"/>
                  <a:ea typeface="MiSans Medium" panose="00000600000000000000" pitchFamily="2" charset="-122"/>
                </a:rPr>
                <a:t>AI</a:t>
              </a:r>
              <a:r>
                <a:rPr kumimoji="1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Sans Medium" panose="00000600000000000000" pitchFamily="2" charset="-122"/>
                  <a:ea typeface="MiSans Medium" panose="00000600000000000000" pitchFamily="2" charset="-122"/>
                </a:rPr>
                <a:t>科技應用</a:t>
              </a:r>
            </a:p>
          </p:txBody>
        </p:sp>
      </p:grp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5A326401-1F9B-4335-A06A-7650C7E0B4D5}"/>
              </a:ext>
            </a:extLst>
          </p:cNvPr>
          <p:cNvSpPr/>
          <p:nvPr/>
        </p:nvSpPr>
        <p:spPr>
          <a:xfrm>
            <a:off x="-972616" y="367372"/>
            <a:ext cx="4392488" cy="564582"/>
          </a:xfrm>
          <a:prstGeom prst="roundRect">
            <a:avLst>
              <a:gd name="adj" fmla="val 50000"/>
            </a:avLst>
          </a:prstGeom>
          <a:solidFill>
            <a:srgbClr val="1B9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0" tIns="108000" rtlCol="0" anchor="ctr"/>
          <a:lstStyle/>
          <a:p>
            <a:r>
              <a:rPr lang="zh-TW" altLang="en-US" sz="2800" dirty="0">
                <a:latin typeface="MiSans Semibold" panose="00000700000000000000" pitchFamily="2" charset="-122"/>
                <a:ea typeface="MiSans Semibold" panose="00000700000000000000" pitchFamily="2" charset="-122"/>
                <a:cs typeface="Gen Jyuu Gothic Monospace Bold" panose="020B0609020203020207" pitchFamily="49" charset="-120"/>
              </a:rPr>
              <a:t>跨領域系列活動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C805CA28-4B31-49AF-BF6B-4C77B87874B8}"/>
              </a:ext>
            </a:extLst>
          </p:cNvPr>
          <p:cNvGrpSpPr/>
          <p:nvPr/>
        </p:nvGrpSpPr>
        <p:grpSpPr>
          <a:xfrm>
            <a:off x="947973" y="1162469"/>
            <a:ext cx="3465512" cy="3134534"/>
            <a:chOff x="1034480" y="2461551"/>
            <a:chExt cx="3465512" cy="3134534"/>
          </a:xfrm>
        </p:grpSpPr>
        <p:sp>
          <p:nvSpPr>
            <p:cNvPr id="3" name="矩形: 圓角 2">
              <a:extLst>
                <a:ext uri="{FF2B5EF4-FFF2-40B4-BE49-F238E27FC236}">
                  <a16:creationId xmlns:a16="http://schemas.microsoft.com/office/drawing/2014/main" id="{B19D328E-430F-4A73-99B5-8275B80122B4}"/>
                </a:ext>
              </a:extLst>
            </p:cNvPr>
            <p:cNvSpPr/>
            <p:nvPr/>
          </p:nvSpPr>
          <p:spPr>
            <a:xfrm>
              <a:off x="1043608" y="2461551"/>
              <a:ext cx="3456384" cy="2939787"/>
            </a:xfrm>
            <a:prstGeom prst="roundRect">
              <a:avLst>
                <a:gd name="adj" fmla="val 9029"/>
              </a:avLst>
            </a:prstGeom>
            <a:solidFill>
              <a:srgbClr val="1B9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44BBE97D-CF99-43E3-99E0-AFB64601A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34480" y="2996951"/>
              <a:ext cx="3465512" cy="2599134"/>
            </a:xfrm>
            <a:prstGeom prst="rect">
              <a:avLst/>
            </a:prstGeom>
          </p:spPr>
        </p:pic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0F09DBCE-0EB1-4731-95AB-5C5C4AC0112C}"/>
                </a:ext>
              </a:extLst>
            </p:cNvPr>
            <p:cNvSpPr txBox="1"/>
            <p:nvPr/>
          </p:nvSpPr>
          <p:spPr>
            <a:xfrm>
              <a:off x="1597684" y="2523107"/>
              <a:ext cx="2339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bg1"/>
                  </a:solidFill>
                  <a:latin typeface="MiSans Medium" panose="00000600000000000000" pitchFamily="2" charset="-122"/>
                  <a:ea typeface="MiSans Medium" panose="00000600000000000000" pitchFamily="2" charset="-122"/>
                </a:rPr>
                <a:t>科技與政治講座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63867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>
            <a:extLst>
              <a:ext uri="{FF2B5EF4-FFF2-40B4-BE49-F238E27FC236}">
                <a16:creationId xmlns:a16="http://schemas.microsoft.com/office/drawing/2014/main" id="{644BF91F-B654-401A-BB2D-9BB60EEEA220}"/>
              </a:ext>
            </a:extLst>
          </p:cNvPr>
          <p:cNvGrpSpPr/>
          <p:nvPr/>
        </p:nvGrpSpPr>
        <p:grpSpPr>
          <a:xfrm>
            <a:off x="4802895" y="1162469"/>
            <a:ext cx="3465512" cy="2939788"/>
            <a:chOff x="4286661" y="1344702"/>
            <a:chExt cx="3450703" cy="2939788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99F1A6FC-1A02-415D-9755-81B37A019020}"/>
                </a:ext>
              </a:extLst>
            </p:cNvPr>
            <p:cNvSpPr/>
            <p:nvPr/>
          </p:nvSpPr>
          <p:spPr>
            <a:xfrm>
              <a:off x="4286661" y="1344702"/>
              <a:ext cx="3450703" cy="2939788"/>
            </a:xfrm>
            <a:prstGeom prst="roundRect">
              <a:avLst>
                <a:gd name="adj" fmla="val 9029"/>
              </a:avLst>
            </a:prstGeom>
            <a:solidFill>
              <a:srgbClr val="1B9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7EB92539-CA66-4A74-9EAB-DEF38F4C994E}"/>
                </a:ext>
              </a:extLst>
            </p:cNvPr>
            <p:cNvSpPr txBox="1"/>
            <p:nvPr/>
          </p:nvSpPr>
          <p:spPr>
            <a:xfrm>
              <a:off x="5307151" y="1447237"/>
              <a:ext cx="14097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bg1"/>
                  </a:solidFill>
                  <a:latin typeface="MiSans Medium" panose="00000600000000000000" pitchFamily="2" charset="-122"/>
                  <a:ea typeface="MiSans Medium" panose="00000600000000000000" pitchFamily="2" charset="-122"/>
                </a:rPr>
                <a:t>實機操作</a:t>
              </a:r>
            </a:p>
          </p:txBody>
        </p:sp>
      </p:grp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5A326401-1F9B-4335-A06A-7650C7E0B4D5}"/>
              </a:ext>
            </a:extLst>
          </p:cNvPr>
          <p:cNvSpPr/>
          <p:nvPr/>
        </p:nvSpPr>
        <p:spPr>
          <a:xfrm>
            <a:off x="-972616" y="367372"/>
            <a:ext cx="4392488" cy="564582"/>
          </a:xfrm>
          <a:prstGeom prst="roundRect">
            <a:avLst>
              <a:gd name="adj" fmla="val 50000"/>
            </a:avLst>
          </a:prstGeom>
          <a:solidFill>
            <a:srgbClr val="1B9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0" tIns="108000" rtlCol="0" anchor="ctr"/>
          <a:lstStyle/>
          <a:p>
            <a:r>
              <a:rPr lang="zh-TW" altLang="en-US" sz="2800" dirty="0">
                <a:latin typeface="MiSans Semibold" panose="00000700000000000000" pitchFamily="2" charset="-122"/>
                <a:ea typeface="MiSans Semibold" panose="00000700000000000000" pitchFamily="2" charset="-122"/>
                <a:cs typeface="Gen Jyuu Gothic Monospace Bold" panose="020B0609020203020207" pitchFamily="49" charset="-120"/>
              </a:rPr>
              <a:t>民意調查實作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C805CA28-4B31-49AF-BF6B-4C77B87874B8}"/>
              </a:ext>
            </a:extLst>
          </p:cNvPr>
          <p:cNvGrpSpPr/>
          <p:nvPr/>
        </p:nvGrpSpPr>
        <p:grpSpPr>
          <a:xfrm>
            <a:off x="957100" y="1162469"/>
            <a:ext cx="3465511" cy="2939787"/>
            <a:chOff x="1043608" y="2461551"/>
            <a:chExt cx="3456384" cy="2939787"/>
          </a:xfrm>
        </p:grpSpPr>
        <p:sp>
          <p:nvSpPr>
            <p:cNvPr id="3" name="矩形: 圓角 2">
              <a:extLst>
                <a:ext uri="{FF2B5EF4-FFF2-40B4-BE49-F238E27FC236}">
                  <a16:creationId xmlns:a16="http://schemas.microsoft.com/office/drawing/2014/main" id="{B19D328E-430F-4A73-99B5-8275B80122B4}"/>
                </a:ext>
              </a:extLst>
            </p:cNvPr>
            <p:cNvSpPr/>
            <p:nvPr/>
          </p:nvSpPr>
          <p:spPr>
            <a:xfrm>
              <a:off x="1043608" y="2461551"/>
              <a:ext cx="3456384" cy="2939787"/>
            </a:xfrm>
            <a:prstGeom prst="roundRect">
              <a:avLst>
                <a:gd name="adj" fmla="val 9029"/>
              </a:avLst>
            </a:prstGeom>
            <a:solidFill>
              <a:srgbClr val="1B9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0F09DBCE-0EB1-4731-95AB-5C5C4AC0112C}"/>
                </a:ext>
              </a:extLst>
            </p:cNvPr>
            <p:cNvSpPr txBox="1"/>
            <p:nvPr/>
          </p:nvSpPr>
          <p:spPr>
            <a:xfrm>
              <a:off x="1560798" y="2564087"/>
              <a:ext cx="2646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bg1"/>
                  </a:solidFill>
                  <a:latin typeface="MiSans Medium" panose="00000600000000000000" pitchFamily="2" charset="-122"/>
                  <a:ea typeface="MiSans Medium" panose="00000600000000000000" pitchFamily="2" charset="-122"/>
                </a:rPr>
                <a:t>結合政治學方法論</a:t>
              </a:r>
            </a:p>
          </p:txBody>
        </p:sp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E17F8C26-578E-4F5C-8446-49DEC7CF81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01" y="1747246"/>
            <a:ext cx="3465512" cy="259913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0E96627B-2AA2-45FA-AD18-B2574D113C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99" y="1747243"/>
            <a:ext cx="3465510" cy="2599133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50F1C462-73D8-4DF5-BBAF-F1996D654530}"/>
              </a:ext>
            </a:extLst>
          </p:cNvPr>
          <p:cNvGrpSpPr/>
          <p:nvPr/>
        </p:nvGrpSpPr>
        <p:grpSpPr>
          <a:xfrm>
            <a:off x="1619672" y="4534109"/>
            <a:ext cx="5904656" cy="2117771"/>
            <a:chOff x="1115616" y="4501783"/>
            <a:chExt cx="5904656" cy="2117771"/>
          </a:xfrm>
        </p:grpSpPr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4C4C4E08-97D7-4C93-9042-9015C4F5E1C3}"/>
                </a:ext>
              </a:extLst>
            </p:cNvPr>
            <p:cNvGrpSpPr/>
            <p:nvPr/>
          </p:nvGrpSpPr>
          <p:grpSpPr>
            <a:xfrm>
              <a:off x="1115616" y="4501788"/>
              <a:ext cx="5061182" cy="2117766"/>
              <a:chOff x="2441510" y="4509120"/>
              <a:chExt cx="5061182" cy="1988840"/>
            </a:xfrm>
          </p:grpSpPr>
          <p:sp>
            <p:nvSpPr>
              <p:cNvPr id="17" name="矩形: 圓角 16">
                <a:extLst>
                  <a:ext uri="{FF2B5EF4-FFF2-40B4-BE49-F238E27FC236}">
                    <a16:creationId xmlns:a16="http://schemas.microsoft.com/office/drawing/2014/main" id="{F9D22FD0-DD03-42E3-8B92-37006A4AB1FD}"/>
                  </a:ext>
                </a:extLst>
              </p:cNvPr>
              <p:cNvSpPr/>
              <p:nvPr/>
            </p:nvSpPr>
            <p:spPr>
              <a:xfrm>
                <a:off x="2441510" y="4509120"/>
                <a:ext cx="5061182" cy="1988840"/>
              </a:xfrm>
              <a:prstGeom prst="roundRect">
                <a:avLst/>
              </a:prstGeom>
              <a:solidFill>
                <a:srgbClr val="1B9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775475ED-E8B3-4233-A52C-46FC399D8EFB}"/>
                  </a:ext>
                </a:extLst>
              </p:cNvPr>
              <p:cNvSpPr txBox="1"/>
              <p:nvPr/>
            </p:nvSpPr>
            <p:spPr>
              <a:xfrm>
                <a:off x="2544114" y="5113333"/>
                <a:ext cx="2938587" cy="780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zh-TW" altLang="en-US" dirty="0">
                    <a:solidFill>
                      <a:schemeClr val="bg1"/>
                    </a:solidFill>
                    <a:latin typeface="MiSans Medium" panose="00000600000000000000" pitchFamily="2" charset="-122"/>
                    <a:ea typeface="MiSans Medium" panose="00000600000000000000" pitchFamily="2" charset="-122"/>
                  </a:rPr>
                  <a:t>參訪</a:t>
                </a:r>
                <a:br>
                  <a:rPr lang="en-US" altLang="zh-TW" dirty="0">
                    <a:solidFill>
                      <a:schemeClr val="bg1"/>
                    </a:solidFill>
                    <a:latin typeface="MiSans Medium" panose="00000600000000000000" pitchFamily="2" charset="-122"/>
                    <a:ea typeface="MiSans Medium" panose="00000600000000000000" pitchFamily="2" charset="-122"/>
                  </a:rPr>
                </a:br>
                <a:r>
                  <a:rPr lang="zh-TW" altLang="en-US" dirty="0">
                    <a:solidFill>
                      <a:schemeClr val="bg1"/>
                    </a:solidFill>
                    <a:latin typeface="MiSans Medium" panose="00000600000000000000" pitchFamily="2" charset="-122"/>
                    <a:ea typeface="MiSans Medium" panose="00000600000000000000" pitchFamily="2" charset="-122"/>
                  </a:rPr>
                  <a:t>台中關鍵民調公司</a:t>
                </a:r>
              </a:p>
            </p:txBody>
          </p:sp>
        </p:grp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F85A38FB-8681-41EB-94DD-D31E221C9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6578" y="4501783"/>
              <a:ext cx="2823694" cy="2117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3885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33AF04F-B596-48A4-B172-5BD1F95D0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5230"/>
            <a:ext cx="2745343" cy="2059007"/>
          </a:xfrm>
          <a:prstGeom prst="round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EE98BDC-45D5-4037-A0FB-1083936B5F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63" y="1294734"/>
            <a:ext cx="3100403" cy="2325302"/>
          </a:xfrm>
          <a:prstGeom prst="round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C9CA5CA-773A-4423-ACEF-74D15C286E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61" y="4014612"/>
            <a:ext cx="3672408" cy="2448272"/>
          </a:xfrm>
          <a:prstGeom prst="round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6900BF05-A52F-4C1E-BC04-256954002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433" y="2564904"/>
            <a:ext cx="3383621" cy="4032673"/>
          </a:xfrm>
          <a:prstGeom prst="roundRect">
            <a:avLst>
              <a:gd name="adj" fmla="val 11547"/>
            </a:avLst>
          </a:prstGeom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DB117656-72B5-4A66-B831-CE2C01FAF58B}"/>
              </a:ext>
            </a:extLst>
          </p:cNvPr>
          <p:cNvSpPr/>
          <p:nvPr/>
        </p:nvSpPr>
        <p:spPr>
          <a:xfrm>
            <a:off x="-972616" y="367372"/>
            <a:ext cx="5544616" cy="564582"/>
          </a:xfrm>
          <a:prstGeom prst="roundRect">
            <a:avLst>
              <a:gd name="adj" fmla="val 50000"/>
            </a:avLst>
          </a:prstGeom>
          <a:solidFill>
            <a:srgbClr val="1B9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0" tIns="108000" rtlCol="0" anchor="ctr"/>
          <a:lstStyle/>
          <a:p>
            <a:r>
              <a:rPr lang="zh-TW" altLang="en-US" sz="2800" dirty="0">
                <a:latin typeface="MiSans Semibold" panose="00000700000000000000" pitchFamily="2" charset="-122"/>
                <a:ea typeface="MiSans Semibold" panose="00000700000000000000" pitchFamily="2" charset="-122"/>
                <a:cs typeface="Gen Jyuu Gothic Monospace Bold" panose="020B0609020203020207" pitchFamily="49" charset="-120"/>
              </a:rPr>
              <a:t>柬埔寨田野調查與策展</a:t>
            </a:r>
          </a:p>
        </p:txBody>
      </p:sp>
    </p:spTree>
    <p:extLst>
      <p:ext uri="{BB962C8B-B14F-4D97-AF65-F5344CB8AC3E}">
        <p14:creationId xmlns:p14="http://schemas.microsoft.com/office/powerpoint/2010/main" val="38675983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C2E31E2B-3DB0-477F-BED7-76378457EB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3F326389-385B-4F69-AE0C-5E4BB3837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58DA9E8D-15AF-48E3-B4F9-FC36285EF8E8}"/>
              </a:ext>
            </a:extLst>
          </p:cNvPr>
          <p:cNvSpPr txBox="1"/>
          <p:nvPr/>
        </p:nvSpPr>
        <p:spPr>
          <a:xfrm>
            <a:off x="3061408" y="4707986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dirty="0">
                <a:solidFill>
                  <a:schemeClr val="accent4">
                    <a:lumMod val="50000"/>
                  </a:schemeClr>
                </a:solidFill>
                <a:latin typeface="源流明體 H" panose="02020900000000000000" pitchFamily="18" charset="-120"/>
                <a:ea typeface="源流明體 H" panose="02020900000000000000" pitchFamily="18" charset="-120"/>
              </a:rPr>
              <a:t>感謝聆聽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3052746-5F95-4BDE-B8EC-E0EEF3052378}"/>
              </a:ext>
            </a:extLst>
          </p:cNvPr>
          <p:cNvSpPr/>
          <p:nvPr/>
        </p:nvSpPr>
        <p:spPr>
          <a:xfrm>
            <a:off x="1208736" y="5624465"/>
            <a:ext cx="6660000" cy="1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298F1F5-F83A-4742-93D7-25F2DBCE5E2E}"/>
              </a:ext>
            </a:extLst>
          </p:cNvPr>
          <p:cNvSpPr txBox="1"/>
          <p:nvPr/>
        </p:nvSpPr>
        <p:spPr>
          <a:xfrm>
            <a:off x="2123728" y="5754558"/>
            <a:ext cx="5262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>
                <a:solidFill>
                  <a:srgbClr val="1B9099"/>
                </a:solidFill>
                <a:latin typeface="源流明體 H" panose="02020900000000000000" pitchFamily="18" charset="-120"/>
                <a:ea typeface="源流明體 H" panose="02020900000000000000" pitchFamily="18" charset="-120"/>
              </a:rPr>
              <a:t>中正政治系歡迎您！</a:t>
            </a:r>
          </a:p>
        </p:txBody>
      </p:sp>
    </p:spTree>
    <p:extLst>
      <p:ext uri="{BB962C8B-B14F-4D97-AF65-F5344CB8AC3E}">
        <p14:creationId xmlns:p14="http://schemas.microsoft.com/office/powerpoint/2010/main" val="1127399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>
            <a:extLst>
              <a:ext uri="{FF2B5EF4-FFF2-40B4-BE49-F238E27FC236}">
                <a16:creationId xmlns:a16="http://schemas.microsoft.com/office/drawing/2014/main" id="{2723BF59-8E61-4731-9AB3-C9334B061E3A}"/>
              </a:ext>
            </a:extLst>
          </p:cNvPr>
          <p:cNvGrpSpPr/>
          <p:nvPr/>
        </p:nvGrpSpPr>
        <p:grpSpPr>
          <a:xfrm>
            <a:off x="1206000" y="473568"/>
            <a:ext cx="6732000" cy="666072"/>
            <a:chOff x="1724642" y="476672"/>
            <a:chExt cx="6732000" cy="666072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5E0A25FF-0ABB-43E4-B78A-D14585598F6F}"/>
                </a:ext>
              </a:extLst>
            </p:cNvPr>
            <p:cNvSpPr/>
            <p:nvPr/>
          </p:nvSpPr>
          <p:spPr>
            <a:xfrm>
              <a:off x="7173725" y="629688"/>
              <a:ext cx="936104" cy="360040"/>
            </a:xfrm>
            <a:prstGeom prst="round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/>
              <a:r>
                <a:rPr lang="en-US" altLang="zh-TW" dirty="0">
                  <a:solidFill>
                    <a:schemeClr val="accent4">
                      <a:lumMod val="50000"/>
                    </a:schemeClr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rPr>
                <a:t>1/2</a:t>
              </a:r>
              <a:endParaRPr lang="zh-TW" altLang="en-US" dirty="0">
                <a:solidFill>
                  <a:schemeClr val="accent4">
                    <a:lumMod val="50000"/>
                  </a:schemeClr>
                </a:solidFill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1FD05B16-BBC1-4DD7-982C-219FAB2D5907}"/>
                </a:ext>
              </a:extLst>
            </p:cNvPr>
            <p:cNvGrpSpPr/>
            <p:nvPr/>
          </p:nvGrpSpPr>
          <p:grpSpPr>
            <a:xfrm>
              <a:off x="1724642" y="476672"/>
              <a:ext cx="6732000" cy="666072"/>
              <a:chOff x="1764000" y="980728"/>
              <a:chExt cx="6732000" cy="666072"/>
            </a:xfrm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B604A515-E483-4DA8-AB17-807A3D802FB7}"/>
                  </a:ext>
                </a:extLst>
              </p:cNvPr>
              <p:cNvSpPr/>
              <p:nvPr/>
            </p:nvSpPr>
            <p:spPr>
              <a:xfrm>
                <a:off x="1764000" y="980728"/>
                <a:ext cx="6732000" cy="18000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134ECF60-8BF2-434D-B207-9560A3EF8D0C}"/>
                  </a:ext>
                </a:extLst>
              </p:cNvPr>
              <p:cNvSpPr txBox="1"/>
              <p:nvPr/>
            </p:nvSpPr>
            <p:spPr>
              <a:xfrm>
                <a:off x="2091078" y="1055869"/>
                <a:ext cx="5262979" cy="590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zh-TW" altLang="en-US" sz="3600" dirty="0">
                    <a:solidFill>
                      <a:schemeClr val="accent4">
                        <a:lumMod val="50000"/>
                      </a:schemeClr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念政治系未來要做什麼？</a:t>
                </a:r>
              </a:p>
            </p:txBody>
          </p:sp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F1F8794-162A-4AB0-BD8B-4968FB5CF5FD}"/>
                  </a:ext>
                </a:extLst>
              </p:cNvPr>
              <p:cNvSpPr/>
              <p:nvPr/>
            </p:nvSpPr>
            <p:spPr>
              <a:xfrm>
                <a:off x="1764000" y="1628800"/>
                <a:ext cx="6732000" cy="18000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96AE638F-8691-468D-B29B-83DE024CFF63}"/>
              </a:ext>
            </a:extLst>
          </p:cNvPr>
          <p:cNvGrpSpPr/>
          <p:nvPr/>
        </p:nvGrpSpPr>
        <p:grpSpPr>
          <a:xfrm>
            <a:off x="539552" y="1408077"/>
            <a:ext cx="8064896" cy="1782202"/>
            <a:chOff x="539552" y="1646798"/>
            <a:chExt cx="8064896" cy="1782202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324FAD7-5497-4B95-ADAE-061864AF70B7}"/>
                </a:ext>
              </a:extLst>
            </p:cNvPr>
            <p:cNvSpPr/>
            <p:nvPr/>
          </p:nvSpPr>
          <p:spPr>
            <a:xfrm>
              <a:off x="539552" y="2146155"/>
              <a:ext cx="8064896" cy="1282845"/>
            </a:xfrm>
            <a:prstGeom prst="rect">
              <a:avLst/>
            </a:prstGeom>
            <a:solidFill>
              <a:srgbClr val="1B9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zh-TW" altLang="en-US" sz="2800" dirty="0">
                  <a:latin typeface="Gen Jyuu Gothic Monospace Bold" panose="020B0609020203020207" pitchFamily="49" charset="-120"/>
                  <a:ea typeface="Gen Jyuu Gothic Monospace Bold" panose="020B0609020203020207" pitchFamily="49" charset="-120"/>
                  <a:cs typeface="Gen Jyuu Gothic Monospace Bold" panose="020B0609020203020207" pitchFamily="49" charset="-120"/>
                </a:rPr>
                <a:t>▶</a:t>
              </a:r>
              <a:r>
                <a:rPr lang="zh-TW" altLang="en-US" sz="28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對政治系最大的誤解是什麼？</a:t>
              </a:r>
              <a:endParaRPr lang="en-US" altLang="zh-TW" sz="2800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  <a:p>
              <a:pPr lvl="1"/>
              <a:r>
                <a:rPr lang="zh-TW" altLang="en-US" sz="3200" dirty="0">
                  <a:latin typeface="MiSans Semibold" panose="00000700000000000000" pitchFamily="2" charset="-122"/>
                  <a:ea typeface="MiSans Semibold" panose="00000700000000000000" pitchFamily="2" charset="-122"/>
                </a:rPr>
                <a:t>    從政者比率最高的是法律系。</a:t>
              </a:r>
              <a:endParaRPr lang="en-US" altLang="zh-TW" sz="3200" dirty="0">
                <a:latin typeface="MiSans Semibold" panose="00000700000000000000" pitchFamily="2" charset="-122"/>
                <a:ea typeface="MiSans Semibold" panose="00000700000000000000" pitchFamily="2" charset="-122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41E078D-B203-452C-9EB6-46EB5314DDBD}"/>
                </a:ext>
              </a:extLst>
            </p:cNvPr>
            <p:cNvSpPr/>
            <p:nvPr/>
          </p:nvSpPr>
          <p:spPr>
            <a:xfrm>
              <a:off x="539552" y="1646798"/>
              <a:ext cx="2160240" cy="499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0" bIns="0" rtlCol="0" anchor="ctr"/>
            <a:lstStyle/>
            <a:p>
              <a:pPr algn="ctr"/>
              <a:r>
                <a:rPr lang="zh-TW" altLang="en-US" sz="2800" dirty="0">
                  <a:solidFill>
                    <a:srgbClr val="1B9099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冤枉啊！！</a:t>
              </a: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2EDC5F56-8119-476B-8BF7-8085A79CF6DE}"/>
              </a:ext>
            </a:extLst>
          </p:cNvPr>
          <p:cNvGrpSpPr/>
          <p:nvPr/>
        </p:nvGrpSpPr>
        <p:grpSpPr>
          <a:xfrm>
            <a:off x="544910" y="3458716"/>
            <a:ext cx="8064896" cy="2736304"/>
            <a:chOff x="539552" y="1646798"/>
            <a:chExt cx="8064896" cy="2736304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2B7E23C3-638B-4C65-912C-53BBD7272EE0}"/>
                </a:ext>
              </a:extLst>
            </p:cNvPr>
            <p:cNvSpPr/>
            <p:nvPr/>
          </p:nvSpPr>
          <p:spPr>
            <a:xfrm>
              <a:off x="539552" y="2146155"/>
              <a:ext cx="8064896" cy="223694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zh-TW" altLang="en-US" sz="2800" dirty="0">
                  <a:latin typeface="Gen Jyuu Gothic Monospace Bold" panose="020B0609020203020207" pitchFamily="49" charset="-120"/>
                  <a:ea typeface="Gen Jyuu Gothic Monospace Bold" panose="020B0609020203020207" pitchFamily="49" charset="-120"/>
                  <a:cs typeface="Gen Jyuu Gothic Monospace Bold" panose="020B0609020203020207" pitchFamily="49" charset="-120"/>
                </a:rPr>
                <a:t>▶</a:t>
              </a:r>
              <a:r>
                <a:rPr lang="zh-TW" altLang="en-US" sz="28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邏輯、論述、獨立思辨的能力</a:t>
              </a:r>
              <a:endParaRPr lang="en-US" altLang="zh-TW" sz="2800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  <a:p>
              <a:pPr lvl="1"/>
              <a:r>
                <a:rPr lang="zh-TW" altLang="en-US" sz="2800" dirty="0">
                  <a:latin typeface="Gen Jyuu Gothic Monospace Bold" panose="020B0609020203020207" pitchFamily="49" charset="-120"/>
                  <a:ea typeface="Gen Jyuu Gothic Monospace Bold" panose="020B0609020203020207" pitchFamily="49" charset="-120"/>
                  <a:cs typeface="Gen Jyuu Gothic Monospace Bold" panose="020B0609020203020207" pitchFamily="49" charset="-120"/>
                </a:rPr>
                <a:t>▶</a:t>
              </a:r>
              <a:r>
                <a:rPr lang="zh-TW" altLang="en-US" sz="28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跨領域的能力</a:t>
              </a:r>
              <a:r>
                <a:rPr lang="en-US" altLang="zh-TW" sz="28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(ex. </a:t>
              </a:r>
              <a:r>
                <a:rPr lang="zh-TW" altLang="en-US" sz="28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政治</a:t>
              </a:r>
              <a:r>
                <a:rPr lang="en-US" altLang="zh-TW" sz="28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+</a:t>
              </a:r>
              <a:r>
                <a:rPr lang="zh-TW" altLang="en-US" sz="28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傳播，政治</a:t>
              </a:r>
              <a:r>
                <a:rPr lang="en-US" altLang="zh-TW" sz="28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+</a:t>
              </a:r>
              <a:r>
                <a:rPr lang="zh-TW" altLang="en-US" sz="28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法律，</a:t>
              </a:r>
              <a:br>
                <a:rPr lang="en-US" altLang="zh-TW" sz="28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</a:br>
              <a:r>
                <a:rPr lang="zh-TW" altLang="en-US" sz="28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　政治</a:t>
              </a:r>
              <a:r>
                <a:rPr lang="en-US" altLang="zh-TW" sz="28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+</a:t>
              </a:r>
              <a:r>
                <a:rPr lang="zh-TW" altLang="en-US" sz="28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經濟、政治</a:t>
              </a:r>
              <a:r>
                <a:rPr lang="en-US" altLang="zh-TW" sz="28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+</a:t>
              </a:r>
              <a:r>
                <a:rPr lang="zh-TW" altLang="en-US" sz="28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社福、政治</a:t>
              </a:r>
              <a:r>
                <a:rPr lang="en-US" altLang="zh-TW" sz="28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+</a:t>
              </a:r>
              <a:r>
                <a:rPr lang="zh-TW" altLang="en-US" sz="28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資科</a:t>
              </a:r>
              <a:r>
                <a:rPr lang="en-US" altLang="zh-TW" sz="28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…)</a:t>
              </a:r>
            </a:p>
            <a:p>
              <a:pPr lvl="1"/>
              <a:r>
                <a:rPr lang="zh-TW" altLang="en-US" sz="2800" dirty="0">
                  <a:latin typeface="Gen Jyuu Gothic Monospace Bold" panose="020B0609020203020207" pitchFamily="49" charset="-120"/>
                  <a:ea typeface="Gen Jyuu Gothic Monospace Bold" panose="020B0609020203020207" pitchFamily="49" charset="-120"/>
                  <a:cs typeface="Gen Jyuu Gothic Monospace Bold" panose="020B0609020203020207" pitchFamily="49" charset="-120"/>
                </a:rPr>
                <a:t>▶</a:t>
              </a:r>
              <a:r>
                <a:rPr lang="zh-TW" altLang="en-US" sz="2800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對多元議題的興趣</a:t>
              </a:r>
              <a:endParaRPr lang="en-US" altLang="zh-TW" sz="2800" dirty="0"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265387F-65EB-45BC-976C-AC23A397D3A0}"/>
                </a:ext>
              </a:extLst>
            </p:cNvPr>
            <p:cNvSpPr/>
            <p:nvPr/>
          </p:nvSpPr>
          <p:spPr>
            <a:xfrm>
              <a:off x="539552" y="1646798"/>
              <a:ext cx="3168352" cy="499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0" bIns="0" rtlCol="0" anchor="ctr"/>
            <a:lstStyle/>
            <a:p>
              <a:pPr algn="ctr"/>
              <a:r>
                <a:rPr lang="zh-TW" altLang="en-US" sz="2800" dirty="0">
                  <a:solidFill>
                    <a:schemeClr val="accent4">
                      <a:lumMod val="50000"/>
                    </a:schemeClr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政治系培養你：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8713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>
            <a:extLst>
              <a:ext uri="{FF2B5EF4-FFF2-40B4-BE49-F238E27FC236}">
                <a16:creationId xmlns:a16="http://schemas.microsoft.com/office/drawing/2014/main" id="{2723BF59-8E61-4731-9AB3-C9334B061E3A}"/>
              </a:ext>
            </a:extLst>
          </p:cNvPr>
          <p:cNvGrpSpPr/>
          <p:nvPr/>
        </p:nvGrpSpPr>
        <p:grpSpPr>
          <a:xfrm>
            <a:off x="1206000" y="473568"/>
            <a:ext cx="6732000" cy="666072"/>
            <a:chOff x="1724642" y="476672"/>
            <a:chExt cx="6732000" cy="666072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5E0A25FF-0ABB-43E4-B78A-D14585598F6F}"/>
                </a:ext>
              </a:extLst>
            </p:cNvPr>
            <p:cNvSpPr/>
            <p:nvPr/>
          </p:nvSpPr>
          <p:spPr>
            <a:xfrm>
              <a:off x="7173725" y="629688"/>
              <a:ext cx="936104" cy="360040"/>
            </a:xfrm>
            <a:prstGeom prst="roundRect">
              <a:avLst/>
            </a:prstGeom>
            <a:noFill/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/>
              <a:r>
                <a:rPr lang="en-US" altLang="zh-TW" dirty="0">
                  <a:solidFill>
                    <a:schemeClr val="accent4">
                      <a:lumMod val="50000"/>
                    </a:schemeClr>
                  </a:solidFill>
                  <a:latin typeface="MiSans Normal" panose="00000500000000000000" pitchFamily="2" charset="-122"/>
                  <a:ea typeface="MiSans Normal" panose="00000500000000000000" pitchFamily="2" charset="-122"/>
                </a:rPr>
                <a:t>2/2</a:t>
              </a:r>
              <a:endParaRPr lang="zh-TW" altLang="en-US" dirty="0">
                <a:solidFill>
                  <a:schemeClr val="accent4">
                    <a:lumMod val="50000"/>
                  </a:schemeClr>
                </a:solidFill>
                <a:latin typeface="MiSans Normal" panose="00000500000000000000" pitchFamily="2" charset="-122"/>
                <a:ea typeface="MiSans Normal" panose="00000500000000000000" pitchFamily="2" charset="-122"/>
              </a:endParaRPr>
            </a:p>
          </p:txBody>
        </p:sp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1FD05B16-BBC1-4DD7-982C-219FAB2D5907}"/>
                </a:ext>
              </a:extLst>
            </p:cNvPr>
            <p:cNvGrpSpPr/>
            <p:nvPr/>
          </p:nvGrpSpPr>
          <p:grpSpPr>
            <a:xfrm>
              <a:off x="1724642" y="476672"/>
              <a:ext cx="6732000" cy="666072"/>
              <a:chOff x="1764000" y="980728"/>
              <a:chExt cx="6732000" cy="666072"/>
            </a:xfrm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B604A515-E483-4DA8-AB17-807A3D802FB7}"/>
                  </a:ext>
                </a:extLst>
              </p:cNvPr>
              <p:cNvSpPr/>
              <p:nvPr/>
            </p:nvSpPr>
            <p:spPr>
              <a:xfrm>
                <a:off x="1764000" y="980728"/>
                <a:ext cx="6732000" cy="18000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134ECF60-8BF2-434D-B207-9560A3EF8D0C}"/>
                  </a:ext>
                </a:extLst>
              </p:cNvPr>
              <p:cNvSpPr txBox="1"/>
              <p:nvPr/>
            </p:nvSpPr>
            <p:spPr>
              <a:xfrm>
                <a:off x="2091078" y="1055869"/>
                <a:ext cx="5262979" cy="590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zh-TW" altLang="en-US" sz="3600" dirty="0">
                    <a:solidFill>
                      <a:schemeClr val="accent4">
                        <a:lumMod val="50000"/>
                      </a:schemeClr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念政治系未來要做什麼？</a:t>
                </a:r>
              </a:p>
            </p:txBody>
          </p:sp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F1F8794-162A-4AB0-BD8B-4968FB5CF5FD}"/>
                  </a:ext>
                </a:extLst>
              </p:cNvPr>
              <p:cNvSpPr/>
              <p:nvPr/>
            </p:nvSpPr>
            <p:spPr>
              <a:xfrm>
                <a:off x="1764000" y="1628800"/>
                <a:ext cx="6732000" cy="18000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96AE638F-8691-468D-B29B-83DE024CFF63}"/>
              </a:ext>
            </a:extLst>
          </p:cNvPr>
          <p:cNvGrpSpPr/>
          <p:nvPr/>
        </p:nvGrpSpPr>
        <p:grpSpPr>
          <a:xfrm>
            <a:off x="467544" y="1408077"/>
            <a:ext cx="8280920" cy="1570875"/>
            <a:chOff x="539552" y="1646798"/>
            <a:chExt cx="8280920" cy="1570875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324FAD7-5497-4B95-ADAE-061864AF70B7}"/>
                </a:ext>
              </a:extLst>
            </p:cNvPr>
            <p:cNvSpPr/>
            <p:nvPr/>
          </p:nvSpPr>
          <p:spPr>
            <a:xfrm>
              <a:off x="539552" y="2146155"/>
              <a:ext cx="8280920" cy="1071518"/>
            </a:xfrm>
            <a:prstGeom prst="rect">
              <a:avLst/>
            </a:prstGeom>
            <a:solidFill>
              <a:srgbClr val="1B9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zh-TW" altLang="en-US" dirty="0">
                  <a:latin typeface="Gen Jyuu Gothic Monospace Bold" panose="020B0609020203020207" pitchFamily="49" charset="-120"/>
                  <a:ea typeface="Gen Jyuu Gothic Monospace Bold" panose="020B0609020203020207" pitchFamily="49" charset="-120"/>
                  <a:cs typeface="Gen Jyuu Gothic Monospace Bold" panose="020B0609020203020207" pitchFamily="49" charset="-120"/>
                </a:rPr>
                <a:t>▶</a:t>
              </a:r>
              <a:r>
                <a:rPr lang="zh-TW" altLang="en-US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本系畢業生是全國各國立大學研究所最歡迎的學生來</a:t>
              </a:r>
              <a:br>
                <a:rPr lang="en-US" altLang="zh-TW" dirty="0">
                  <a:latin typeface="MiSans Normal" panose="00000500000000000000" pitchFamily="2" charset="-122"/>
                  <a:ea typeface="MiSans Normal" panose="00000500000000000000" pitchFamily="2" charset="-122"/>
                </a:rPr>
              </a:br>
              <a:r>
                <a:rPr lang="zh-TW" altLang="en-US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　源之一，考上台、政、清、交、成等各校研究所者眾</a:t>
              </a:r>
              <a:endParaRPr lang="en-US" altLang="zh-TW" sz="2800" dirty="0">
                <a:latin typeface="MiSans Semibold" panose="00000700000000000000" pitchFamily="2" charset="-122"/>
                <a:ea typeface="MiSans Semibold" panose="00000700000000000000" pitchFamily="2" charset="-122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41E078D-B203-452C-9EB6-46EB5314DDBD}"/>
                </a:ext>
              </a:extLst>
            </p:cNvPr>
            <p:cNvSpPr/>
            <p:nvPr/>
          </p:nvSpPr>
          <p:spPr>
            <a:xfrm>
              <a:off x="539552" y="1646798"/>
              <a:ext cx="2160240" cy="499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0" bIns="0" rtlCol="0" anchor="ctr"/>
            <a:lstStyle/>
            <a:p>
              <a:pPr algn="ctr"/>
              <a:r>
                <a:rPr lang="zh-TW" altLang="en-US" sz="2800" dirty="0">
                  <a:solidFill>
                    <a:srgbClr val="1B9099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繼續升學</a:t>
              </a: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2EDC5F56-8119-476B-8BF7-8085A79CF6DE}"/>
              </a:ext>
            </a:extLst>
          </p:cNvPr>
          <p:cNvGrpSpPr/>
          <p:nvPr/>
        </p:nvGrpSpPr>
        <p:grpSpPr>
          <a:xfrm>
            <a:off x="467544" y="3348390"/>
            <a:ext cx="8280920" cy="2592288"/>
            <a:chOff x="539552" y="1646798"/>
            <a:chExt cx="8280920" cy="2592288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2B7E23C3-638B-4C65-912C-53BBD7272EE0}"/>
                </a:ext>
              </a:extLst>
            </p:cNvPr>
            <p:cNvSpPr/>
            <p:nvPr/>
          </p:nvSpPr>
          <p:spPr>
            <a:xfrm>
              <a:off x="539552" y="2146155"/>
              <a:ext cx="8280920" cy="209293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zh-TW" altLang="en-US" dirty="0">
                  <a:latin typeface="Gen Jyuu Gothic Monospace Bold" panose="020B0609020203020207" pitchFamily="49" charset="-120"/>
                  <a:ea typeface="Gen Jyuu Gothic Monospace Bold" panose="020B0609020203020207" pitchFamily="49" charset="-120"/>
                  <a:cs typeface="Gen Jyuu Gothic Monospace Bold" panose="020B0609020203020207" pitchFamily="49" charset="-120"/>
                </a:rPr>
                <a:t>▶</a:t>
              </a:r>
              <a:r>
                <a:rPr lang="zh-TW" altLang="en-US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民意調查公司研究員、私部門管理人員、私部門企劃、</a:t>
              </a:r>
              <a:br>
                <a:rPr lang="en-US" altLang="zh-TW" dirty="0">
                  <a:latin typeface="MiSans Normal" panose="00000500000000000000" pitchFamily="2" charset="-122"/>
                  <a:ea typeface="MiSans Normal" panose="00000500000000000000" pitchFamily="2" charset="-122"/>
                </a:rPr>
              </a:br>
              <a:r>
                <a:rPr lang="zh-TW" altLang="en-US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　媒體（主持、記者）、非政府組織管理或企劃、行政</a:t>
              </a:r>
              <a:br>
                <a:rPr lang="en-US" altLang="zh-TW" dirty="0">
                  <a:latin typeface="MiSans Normal" panose="00000500000000000000" pitchFamily="2" charset="-122"/>
                  <a:ea typeface="MiSans Normal" panose="00000500000000000000" pitchFamily="2" charset="-122"/>
                </a:rPr>
              </a:br>
              <a:r>
                <a:rPr lang="zh-TW" altLang="en-US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　人員、智庫研究人員、政府部門（通過高考、普考、</a:t>
              </a:r>
              <a:br>
                <a:rPr lang="en-US" altLang="zh-TW" dirty="0">
                  <a:latin typeface="MiSans Normal" panose="00000500000000000000" pitchFamily="2" charset="-122"/>
                  <a:ea typeface="MiSans Normal" panose="00000500000000000000" pitchFamily="2" charset="-122"/>
                </a:rPr>
              </a:br>
              <a:r>
                <a:rPr lang="zh-TW" altLang="en-US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　特考）、立法院助理、資科工程師、出版社編輯、教</a:t>
              </a:r>
              <a:br>
                <a:rPr lang="en-US" altLang="zh-TW" dirty="0">
                  <a:latin typeface="MiSans Normal" panose="00000500000000000000" pitchFamily="2" charset="-122"/>
                  <a:ea typeface="MiSans Normal" panose="00000500000000000000" pitchFamily="2" charset="-122"/>
                </a:rPr>
              </a:br>
              <a:r>
                <a:rPr lang="zh-TW" altLang="en-US" dirty="0">
                  <a:latin typeface="MiSans Normal" panose="00000500000000000000" pitchFamily="2" charset="-122"/>
                  <a:ea typeface="MiSans Normal" panose="00000500000000000000" pitchFamily="2" charset="-122"/>
                </a:rPr>
                <a:t>　師．．．．．．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265387F-65EB-45BC-976C-AC23A397D3A0}"/>
                </a:ext>
              </a:extLst>
            </p:cNvPr>
            <p:cNvSpPr/>
            <p:nvPr/>
          </p:nvSpPr>
          <p:spPr>
            <a:xfrm>
              <a:off x="539552" y="1646798"/>
              <a:ext cx="2154882" cy="499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0" bIns="0" rtlCol="0" anchor="ctr"/>
            <a:lstStyle/>
            <a:p>
              <a:pPr algn="ctr"/>
              <a:r>
                <a:rPr lang="zh-TW" altLang="en-US" sz="2800" dirty="0">
                  <a:solidFill>
                    <a:schemeClr val="accent4">
                      <a:lumMod val="50000"/>
                    </a:schemeClr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就業</a:t>
              </a:r>
              <a:endParaRPr lang="zh-TW" altLang="en-US" sz="2800" dirty="0">
                <a:solidFill>
                  <a:srgbClr val="4A567A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524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1FD05B16-BBC1-4DD7-982C-219FAB2D5907}"/>
              </a:ext>
            </a:extLst>
          </p:cNvPr>
          <p:cNvGrpSpPr/>
          <p:nvPr/>
        </p:nvGrpSpPr>
        <p:grpSpPr>
          <a:xfrm>
            <a:off x="1800000" y="483223"/>
            <a:ext cx="5544000" cy="675175"/>
            <a:chOff x="2358000" y="990383"/>
            <a:chExt cx="5544000" cy="675175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B604A515-E483-4DA8-AB17-807A3D802FB7}"/>
                </a:ext>
              </a:extLst>
            </p:cNvPr>
            <p:cNvSpPr/>
            <p:nvPr/>
          </p:nvSpPr>
          <p:spPr>
            <a:xfrm>
              <a:off x="2358000" y="990383"/>
              <a:ext cx="5544000" cy="180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134ECF60-8BF2-434D-B207-9560A3EF8D0C}"/>
                </a:ext>
              </a:extLst>
            </p:cNvPr>
            <p:cNvSpPr txBox="1"/>
            <p:nvPr/>
          </p:nvSpPr>
          <p:spPr>
            <a:xfrm>
              <a:off x="2960175" y="1074627"/>
              <a:ext cx="4339650" cy="590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zh-TW" altLang="en-US" sz="3600" dirty="0">
                  <a:solidFill>
                    <a:schemeClr val="accent4">
                      <a:lumMod val="50000"/>
                    </a:schemeClr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中正大學政治系師資</a:t>
              </a: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F1F8794-162A-4AB0-BD8B-4968FB5CF5FD}"/>
                </a:ext>
              </a:extLst>
            </p:cNvPr>
            <p:cNvSpPr/>
            <p:nvPr/>
          </p:nvSpPr>
          <p:spPr>
            <a:xfrm>
              <a:off x="2358000" y="1638455"/>
              <a:ext cx="5544000" cy="180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96AE638F-8691-468D-B29B-83DE024CFF63}"/>
              </a:ext>
            </a:extLst>
          </p:cNvPr>
          <p:cNvGrpSpPr/>
          <p:nvPr/>
        </p:nvGrpSpPr>
        <p:grpSpPr>
          <a:xfrm>
            <a:off x="539552" y="1624101"/>
            <a:ext cx="8064896" cy="1642883"/>
            <a:chOff x="539552" y="1646798"/>
            <a:chExt cx="8064896" cy="1642883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324FAD7-5497-4B95-ADAE-061864AF70B7}"/>
                </a:ext>
              </a:extLst>
            </p:cNvPr>
            <p:cNvSpPr/>
            <p:nvPr/>
          </p:nvSpPr>
          <p:spPr>
            <a:xfrm>
              <a:off x="539552" y="2146155"/>
              <a:ext cx="8064896" cy="1143526"/>
            </a:xfrm>
            <a:prstGeom prst="rect">
              <a:avLst/>
            </a:prstGeom>
            <a:solidFill>
              <a:srgbClr val="1B9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zh-TW" altLang="en-US" sz="2800" dirty="0">
                  <a:latin typeface="MiSans Medium" panose="00000600000000000000" pitchFamily="2" charset="-122"/>
                  <a:ea typeface="MiSans Medium" panose="00000600000000000000" pitchFamily="2" charset="-122"/>
                  <a:cs typeface="Gen Jyuu Gothic Monospace Bold" panose="020B0609020203020207" pitchFamily="49" charset="-120"/>
                </a:rPr>
                <a:t>臺灣</a:t>
              </a:r>
              <a:r>
                <a:rPr lang="en-US" altLang="zh-TW" sz="2800" dirty="0">
                  <a:latin typeface="HarmonyOS Sans TC Medium" panose="00000600000000000000" pitchFamily="2" charset="-120"/>
                  <a:ea typeface="HarmonyOS Sans TC Medium" panose="00000600000000000000" pitchFamily="2" charset="-120"/>
                  <a:cs typeface="Gen Jyuu Gothic Monospace Bold" panose="020B0609020203020207" pitchFamily="49" charset="-120"/>
                </a:rPr>
                <a:t>1</a:t>
              </a:r>
              <a:r>
                <a:rPr lang="zh-TW" altLang="en-US" sz="2800" dirty="0">
                  <a:latin typeface="MiSans Medium" panose="00000600000000000000" pitchFamily="2" charset="-122"/>
                  <a:ea typeface="MiSans Medium" panose="00000600000000000000" pitchFamily="2" charset="-122"/>
                  <a:cs typeface="Gen Jyuu Gothic Monospace Bold" panose="020B0609020203020207" pitchFamily="49" charset="-120"/>
                </a:rPr>
                <a:t>位　　法國</a:t>
              </a:r>
              <a:r>
                <a:rPr lang="en-US" altLang="zh-TW" sz="2800" dirty="0">
                  <a:latin typeface="MiSans Medium" panose="00000600000000000000" pitchFamily="2" charset="-122"/>
                  <a:ea typeface="MiSans Medium" panose="00000600000000000000" pitchFamily="2" charset="-122"/>
                  <a:cs typeface="Gen Jyuu Gothic Monospace Bold" panose="020B0609020203020207" pitchFamily="49" charset="-120"/>
                </a:rPr>
                <a:t>1</a:t>
              </a:r>
              <a:r>
                <a:rPr lang="zh-TW" altLang="en-US" sz="2800" dirty="0">
                  <a:latin typeface="MiSans Medium" panose="00000600000000000000" pitchFamily="2" charset="-122"/>
                  <a:ea typeface="MiSans Medium" panose="00000600000000000000" pitchFamily="2" charset="-122"/>
                  <a:cs typeface="Gen Jyuu Gothic Monospace Bold" panose="020B0609020203020207" pitchFamily="49" charset="-120"/>
                </a:rPr>
                <a:t>位</a:t>
              </a:r>
              <a:endParaRPr lang="en-US" altLang="zh-TW" sz="2800" dirty="0">
                <a:latin typeface="MiSans Medium" panose="00000600000000000000" pitchFamily="2" charset="-122"/>
                <a:ea typeface="MiSans Medium" panose="00000600000000000000" pitchFamily="2" charset="-122"/>
                <a:cs typeface="Gen Jyuu Gothic Monospace Bold" panose="020B0609020203020207" pitchFamily="49" charset="-120"/>
              </a:endParaRPr>
            </a:p>
            <a:p>
              <a:pPr lvl="1"/>
              <a:r>
                <a:rPr lang="zh-TW" altLang="en-US" sz="2800" dirty="0">
                  <a:latin typeface="MiSans Medium" panose="00000600000000000000" pitchFamily="2" charset="-122"/>
                  <a:ea typeface="MiSans Medium" panose="00000600000000000000" pitchFamily="2" charset="-122"/>
                  <a:cs typeface="Gen Jyuu Gothic Monospace Bold" panose="020B0609020203020207" pitchFamily="49" charset="-120"/>
                </a:rPr>
                <a:t>英國</a:t>
              </a:r>
              <a:r>
                <a:rPr lang="en-US" altLang="zh-TW" sz="2800" dirty="0">
                  <a:latin typeface="HarmonyOS Sans TC Medium" panose="00000600000000000000" pitchFamily="2" charset="-120"/>
                  <a:ea typeface="HarmonyOS Sans TC Medium" panose="00000600000000000000" pitchFamily="2" charset="-120"/>
                  <a:cs typeface="Gen Jyuu Gothic Monospace Bold" panose="020B0609020203020207" pitchFamily="49" charset="-120"/>
                </a:rPr>
                <a:t>3</a:t>
              </a:r>
              <a:r>
                <a:rPr lang="zh-TW" altLang="en-US" sz="2800" dirty="0">
                  <a:latin typeface="MiSans Medium" panose="00000600000000000000" pitchFamily="2" charset="-122"/>
                  <a:ea typeface="MiSans Medium" panose="00000600000000000000" pitchFamily="2" charset="-122"/>
                  <a:cs typeface="Gen Jyuu Gothic Monospace Bold" panose="020B0609020203020207" pitchFamily="49" charset="-120"/>
                </a:rPr>
                <a:t>位　　德國</a:t>
              </a:r>
              <a:r>
                <a:rPr lang="en-US" altLang="zh-TW" sz="2800" dirty="0">
                  <a:latin typeface="MiSans Medium" panose="00000600000000000000" pitchFamily="2" charset="-122"/>
                  <a:ea typeface="MiSans Medium" panose="00000600000000000000" pitchFamily="2" charset="-122"/>
                  <a:cs typeface="Gen Jyuu Gothic Monospace Bold" panose="020B0609020203020207" pitchFamily="49" charset="-120"/>
                </a:rPr>
                <a:t>2</a:t>
              </a:r>
              <a:r>
                <a:rPr lang="zh-TW" altLang="en-US" sz="2800" dirty="0">
                  <a:latin typeface="MiSans Medium" panose="00000600000000000000" pitchFamily="2" charset="-122"/>
                  <a:ea typeface="MiSans Medium" panose="00000600000000000000" pitchFamily="2" charset="-122"/>
                  <a:cs typeface="Gen Jyuu Gothic Monospace Bold" panose="020B0609020203020207" pitchFamily="49" charset="-120"/>
                </a:rPr>
                <a:t>位　　美國</a:t>
              </a:r>
              <a:r>
                <a:rPr lang="en-US" altLang="zh-TW" sz="2800" dirty="0">
                  <a:latin typeface="MiSans Medium" panose="00000600000000000000" pitchFamily="2" charset="-122"/>
                  <a:ea typeface="MiSans Medium" panose="00000600000000000000" pitchFamily="2" charset="-122"/>
                  <a:cs typeface="Gen Jyuu Gothic Monospace Bold" panose="020B0609020203020207" pitchFamily="49" charset="-120"/>
                </a:rPr>
                <a:t>6</a:t>
              </a:r>
              <a:r>
                <a:rPr lang="zh-TW" altLang="en-US" sz="2800" dirty="0">
                  <a:latin typeface="MiSans Medium" panose="00000600000000000000" pitchFamily="2" charset="-122"/>
                  <a:ea typeface="MiSans Medium" panose="00000600000000000000" pitchFamily="2" charset="-122"/>
                  <a:cs typeface="Gen Jyuu Gothic Monospace Bold" panose="020B0609020203020207" pitchFamily="49" charset="-120"/>
                </a:rPr>
                <a:t>位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41E078D-B203-452C-9EB6-46EB5314DDBD}"/>
                </a:ext>
              </a:extLst>
            </p:cNvPr>
            <p:cNvSpPr/>
            <p:nvPr/>
          </p:nvSpPr>
          <p:spPr>
            <a:xfrm>
              <a:off x="539552" y="1646798"/>
              <a:ext cx="4968552" cy="499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0" bIns="0" rtlCol="0" anchor="ctr"/>
            <a:lstStyle/>
            <a:p>
              <a:pPr algn="ctr"/>
              <a:r>
                <a:rPr lang="zh-TW" altLang="en-US" sz="2800" dirty="0">
                  <a:solidFill>
                    <a:srgbClr val="1B9099"/>
                  </a:solidFill>
                  <a:latin typeface="Gen Jyuu Gothic Monospace Bold" panose="020B0609020203020207" pitchFamily="49" charset="-120"/>
                  <a:ea typeface="Gen Jyuu Gothic Monospace Bold" panose="020B0609020203020207" pitchFamily="49" charset="-120"/>
                  <a:cs typeface="Gen Jyuu Gothic Monospace Bold" panose="020B0609020203020207" pitchFamily="49" charset="-120"/>
                </a:rPr>
                <a:t>▶</a:t>
              </a:r>
              <a:r>
                <a:rPr lang="zh-TW" altLang="en-US" sz="2800" dirty="0">
                  <a:solidFill>
                    <a:srgbClr val="1B9099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皆畢業自國內外知名大學</a:t>
              </a: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2B7E23C3-638B-4C65-912C-53BBD7272EE0}"/>
              </a:ext>
            </a:extLst>
          </p:cNvPr>
          <p:cNvSpPr/>
          <p:nvPr/>
        </p:nvSpPr>
        <p:spPr>
          <a:xfrm>
            <a:off x="539552" y="3449148"/>
            <a:ext cx="8064896" cy="580763"/>
          </a:xfrm>
          <a:prstGeom prst="rect">
            <a:avLst/>
          </a:prstGeom>
          <a:solidFill>
            <a:srgbClr val="1B9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zh-TW" altLang="en-US" sz="2800" dirty="0">
                <a:latin typeface="Gen Jyuu Gothic Monospace Bold" panose="020B0609020203020207" pitchFamily="49" charset="-120"/>
                <a:ea typeface="Gen Jyuu Gothic Monospace Bold" panose="020B0609020203020207" pitchFamily="49" charset="-120"/>
                <a:cs typeface="Gen Jyuu Gothic Monospace Bold" panose="020B0609020203020207" pitchFamily="49" charset="-120"/>
              </a:rPr>
              <a:t>▶</a:t>
            </a:r>
            <a:r>
              <a:rPr lang="zh-TW" altLang="en-US" sz="28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注重教學品質</a:t>
            </a:r>
            <a:endParaRPr lang="en-US" altLang="zh-TW" sz="28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754C740E-059D-498E-8E7B-FFC8C91F2AF1}"/>
              </a:ext>
            </a:extLst>
          </p:cNvPr>
          <p:cNvGrpSpPr/>
          <p:nvPr/>
        </p:nvGrpSpPr>
        <p:grpSpPr>
          <a:xfrm>
            <a:off x="539552" y="4212075"/>
            <a:ext cx="8064896" cy="1305157"/>
            <a:chOff x="539552" y="1646798"/>
            <a:chExt cx="8064896" cy="1305157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6D7F261F-BD57-4832-A477-2DEBA6E07364}"/>
                </a:ext>
              </a:extLst>
            </p:cNvPr>
            <p:cNvSpPr/>
            <p:nvPr/>
          </p:nvSpPr>
          <p:spPr>
            <a:xfrm>
              <a:off x="539552" y="2146155"/>
              <a:ext cx="8064896" cy="805800"/>
            </a:xfrm>
            <a:prstGeom prst="rect">
              <a:avLst/>
            </a:prstGeom>
            <a:solidFill>
              <a:srgbClr val="1B9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zh-TW" altLang="en-US" sz="2800" dirty="0">
                  <a:latin typeface="MiSans Medium" panose="00000600000000000000" pitchFamily="2" charset="-122"/>
                  <a:ea typeface="MiSans Medium" panose="00000600000000000000" pitchFamily="2" charset="-122"/>
                  <a:cs typeface="Gen Jyuu Gothic Monospace Bold" panose="020B0609020203020207" pitchFamily="49" charset="-120"/>
                </a:rPr>
                <a:t>來自科技部、中研院、</a:t>
              </a:r>
              <a:r>
                <a:rPr lang="en-US" altLang="zh-TW" sz="2800" dirty="0">
                  <a:latin typeface="MiSans Medium" panose="00000600000000000000" pitchFamily="2" charset="-122"/>
                  <a:ea typeface="MiSans Medium" panose="00000600000000000000" pitchFamily="2" charset="-122"/>
                  <a:cs typeface="Gen Jyuu Gothic Monospace Bold" panose="020B0609020203020207" pitchFamily="49" charset="-120"/>
                </a:rPr>
                <a:t>NGO</a:t>
              </a:r>
              <a:r>
                <a:rPr lang="zh-TW" altLang="en-US" sz="2800" dirty="0">
                  <a:latin typeface="MiSans Medium" panose="00000600000000000000" pitchFamily="2" charset="-122"/>
                  <a:ea typeface="MiSans Medium" panose="00000600000000000000" pitchFamily="2" charset="-122"/>
                  <a:cs typeface="Gen Jyuu Gothic Monospace Bold" panose="020B0609020203020207" pitchFamily="49" charset="-120"/>
                </a:rPr>
                <a:t>、中央政府部會等</a:t>
              </a: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DF3947FE-78E5-46C8-AF91-C64E0E7297A3}"/>
                </a:ext>
              </a:extLst>
            </p:cNvPr>
            <p:cNvSpPr/>
            <p:nvPr/>
          </p:nvSpPr>
          <p:spPr>
            <a:xfrm>
              <a:off x="539552" y="1646798"/>
              <a:ext cx="3312368" cy="499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0" bIns="0" rtlCol="0" anchor="ctr"/>
            <a:lstStyle/>
            <a:p>
              <a:pPr algn="ctr"/>
              <a:r>
                <a:rPr lang="zh-TW" altLang="en-US" sz="2800" dirty="0">
                  <a:solidFill>
                    <a:srgbClr val="1B9099"/>
                  </a:solidFill>
                  <a:latin typeface="Gen Jyuu Gothic Monospace Bold" panose="020B0609020203020207" pitchFamily="49" charset="-120"/>
                  <a:ea typeface="Gen Jyuu Gothic Monospace Bold" panose="020B0609020203020207" pitchFamily="49" charset="-120"/>
                  <a:cs typeface="Gen Jyuu Gothic Monospace Bold" panose="020B0609020203020207" pitchFamily="49" charset="-120"/>
                </a:rPr>
                <a:t>▶</a:t>
              </a:r>
              <a:r>
                <a:rPr lang="zh-TW" altLang="en-US" sz="2800" dirty="0">
                  <a:solidFill>
                    <a:srgbClr val="1B9099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研究能力充沛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9561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1FD05B16-BBC1-4DD7-982C-219FAB2D5907}"/>
              </a:ext>
            </a:extLst>
          </p:cNvPr>
          <p:cNvGrpSpPr/>
          <p:nvPr/>
        </p:nvGrpSpPr>
        <p:grpSpPr>
          <a:xfrm>
            <a:off x="2232000" y="260648"/>
            <a:ext cx="4680000" cy="686311"/>
            <a:chOff x="2790000" y="978735"/>
            <a:chExt cx="4680000" cy="686311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B604A515-E483-4DA8-AB17-807A3D802FB7}"/>
                </a:ext>
              </a:extLst>
            </p:cNvPr>
            <p:cNvSpPr/>
            <p:nvPr/>
          </p:nvSpPr>
          <p:spPr>
            <a:xfrm>
              <a:off x="2790000" y="978735"/>
              <a:ext cx="4680000" cy="180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134ECF60-8BF2-434D-B207-9560A3EF8D0C}"/>
                </a:ext>
              </a:extLst>
            </p:cNvPr>
            <p:cNvSpPr txBox="1"/>
            <p:nvPr/>
          </p:nvSpPr>
          <p:spPr>
            <a:xfrm>
              <a:off x="3883505" y="1074115"/>
              <a:ext cx="2492990" cy="590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zh-TW" altLang="en-US" sz="3600" dirty="0">
                  <a:solidFill>
                    <a:schemeClr val="accent4">
                      <a:lumMod val="50000"/>
                    </a:schemeClr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比較政治組</a:t>
              </a: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F1F8794-162A-4AB0-BD8B-4968FB5CF5FD}"/>
                </a:ext>
              </a:extLst>
            </p:cNvPr>
            <p:cNvSpPr/>
            <p:nvPr/>
          </p:nvSpPr>
          <p:spPr>
            <a:xfrm>
              <a:off x="2790000" y="1626807"/>
              <a:ext cx="4680000" cy="180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F41E078D-B203-452C-9EB6-46EB5314DDBD}"/>
              </a:ext>
            </a:extLst>
          </p:cNvPr>
          <p:cNvSpPr/>
          <p:nvPr/>
        </p:nvSpPr>
        <p:spPr>
          <a:xfrm>
            <a:off x="431540" y="1060963"/>
            <a:ext cx="8280920" cy="3433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rgbClr val="1B9099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為什麼不同的國家會有不同的政治面貌？</a:t>
            </a:r>
            <a:endParaRPr lang="en-US" altLang="zh-TW" sz="2200" dirty="0">
              <a:solidFill>
                <a:srgbClr val="1B9099"/>
              </a:solidFill>
              <a:latin typeface="MiSans Medium" panose="00000600000000000000" pitchFamily="2" charset="-122"/>
              <a:ea typeface="MiSans Medium" panose="00000600000000000000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rgbClr val="1B9099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有些國家可以順利地從威權統治轉型成為民主國家，</a:t>
            </a:r>
            <a:endParaRPr lang="en-US" altLang="zh-TW" sz="2200" dirty="0">
              <a:solidFill>
                <a:srgbClr val="1B9099"/>
              </a:solidFill>
              <a:latin typeface="MiSans Medium" panose="00000600000000000000" pitchFamily="2" charset="-122"/>
              <a:ea typeface="MiSans Medium" panose="00000600000000000000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rgbClr val="1B9099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為何其他國家卻在這個轉型過程中遇到許多挫折跟困難？</a:t>
            </a:r>
            <a:endParaRPr lang="en-US" altLang="zh-TW" sz="2200" dirty="0">
              <a:solidFill>
                <a:srgbClr val="1B9099"/>
              </a:solidFill>
              <a:latin typeface="MiSans Medium" panose="00000600000000000000" pitchFamily="2" charset="-122"/>
              <a:ea typeface="MiSans Medium" panose="00000600000000000000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rgbClr val="1B9099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有些國家在可以有高度的經濟發展，</a:t>
            </a:r>
            <a:br>
              <a:rPr lang="en-US" altLang="zh-TW" sz="2200" dirty="0">
                <a:solidFill>
                  <a:srgbClr val="1B9099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</a:br>
            <a:r>
              <a:rPr lang="zh-TW" altLang="en-US" sz="2200" dirty="0">
                <a:solidFill>
                  <a:srgbClr val="1B9099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為什麼其他國家的經濟卻一直難以發展？</a:t>
            </a:r>
            <a:endParaRPr lang="en-US" altLang="zh-TW" sz="2200" dirty="0">
              <a:solidFill>
                <a:srgbClr val="1B9099"/>
              </a:solidFill>
              <a:latin typeface="MiSans Medium" panose="00000600000000000000" pitchFamily="2" charset="-122"/>
              <a:ea typeface="MiSans Medium" panose="00000600000000000000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rgbClr val="1B9099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為何有些國家穩定平和，卻有些國家卻不時要面對內戰的問題？</a:t>
            </a:r>
            <a:endParaRPr lang="en-US" altLang="zh-TW" sz="2200" dirty="0">
              <a:solidFill>
                <a:srgbClr val="1B9099"/>
              </a:solidFill>
              <a:latin typeface="MiSans Medium" panose="00000600000000000000" pitchFamily="2" charset="-122"/>
              <a:ea typeface="MiSans Medium" panose="00000600000000000000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rgbClr val="1B9099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是哪些因素影響了不同的國家有著不同的民主轉型、</a:t>
            </a:r>
            <a:br>
              <a:rPr lang="en-US" altLang="zh-TW" sz="2200" dirty="0">
                <a:solidFill>
                  <a:srgbClr val="1B9099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</a:br>
            <a:r>
              <a:rPr lang="zh-TW" altLang="en-US" sz="2200" dirty="0">
                <a:solidFill>
                  <a:srgbClr val="1B9099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經濟發展與政治穩定？</a:t>
            </a:r>
            <a:endParaRPr lang="en-US" altLang="zh-TW" sz="2200" dirty="0">
              <a:solidFill>
                <a:srgbClr val="1B9099"/>
              </a:solidFill>
              <a:latin typeface="MiSans Medium" panose="00000600000000000000" pitchFamily="2" charset="-122"/>
              <a:ea typeface="MiSans Medium" panose="00000600000000000000" pitchFamily="2" charset="-122"/>
            </a:endParaRPr>
          </a:p>
          <a:p>
            <a:pPr algn="ctr">
              <a:spcBef>
                <a:spcPts val="1200"/>
              </a:spcBef>
            </a:pPr>
            <a:r>
              <a:rPr lang="zh-TW" altLang="en-US" dirty="0">
                <a:solidFill>
                  <a:schemeClr val="accent4">
                    <a:lumMod val="50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這是比較政治學者所關心的主要議題。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B7E23C3-638B-4C65-912C-53BBD7272EE0}"/>
              </a:ext>
            </a:extLst>
          </p:cNvPr>
          <p:cNvSpPr/>
          <p:nvPr/>
        </p:nvSpPr>
        <p:spPr>
          <a:xfrm>
            <a:off x="431540" y="4602830"/>
            <a:ext cx="8280920" cy="961220"/>
          </a:xfrm>
          <a:prstGeom prst="rect">
            <a:avLst/>
          </a:prstGeom>
          <a:solidFill>
            <a:srgbClr val="1B9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zh-TW" altLang="en-US" sz="2200" dirty="0">
                <a:latin typeface="Gen Jyuu Gothic Monospace Bold" panose="020B0609020203020207" pitchFamily="49" charset="-120"/>
                <a:ea typeface="Gen Jyuu Gothic Monospace Bold" panose="020B0609020203020207" pitchFamily="49" charset="-120"/>
                <a:cs typeface="Gen Jyuu Gothic Monospace Bold" panose="020B0609020203020207" pitchFamily="49" charset="-120"/>
              </a:rPr>
              <a:t>▶</a:t>
            </a: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比較政治領域會從歷史發展、政治文化、政治制度、政治</a:t>
            </a:r>
            <a:br>
              <a:rPr lang="en-US" altLang="zh-TW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</a:b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　與經濟的關係等不同面向來探討這些問題。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0B5D410-A9DE-4625-9226-6514DB414369}"/>
              </a:ext>
            </a:extLst>
          </p:cNvPr>
          <p:cNvSpPr/>
          <p:nvPr/>
        </p:nvSpPr>
        <p:spPr>
          <a:xfrm>
            <a:off x="431540" y="5636132"/>
            <a:ext cx="8280920" cy="9612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zh-TW" altLang="en-US" sz="2200" dirty="0">
                <a:latin typeface="Gen Jyuu Gothic Monospace Bold" panose="020B0609020203020207" pitchFamily="49" charset="-120"/>
                <a:ea typeface="Gen Jyuu Gothic Monospace Bold" panose="020B0609020203020207" pitchFamily="49" charset="-120"/>
                <a:cs typeface="Gen Jyuu Gothic Monospace Bold" panose="020B0609020203020207" pitchFamily="49" charset="-120"/>
              </a:rPr>
              <a:t>▶</a:t>
            </a: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對於想從事新聞工作、政治實務、學術研究、非政府組織</a:t>
            </a:r>
            <a:br>
              <a:rPr lang="en-US" altLang="zh-TW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</a:b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　以及公民教育等工作的同學，都有相當大的幫助。</a:t>
            </a:r>
          </a:p>
        </p:txBody>
      </p:sp>
    </p:spTree>
    <p:extLst>
      <p:ext uri="{BB962C8B-B14F-4D97-AF65-F5344CB8AC3E}">
        <p14:creationId xmlns:p14="http://schemas.microsoft.com/office/powerpoint/2010/main" val="1567521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1FD05B16-BBC1-4DD7-982C-219FAB2D5907}"/>
              </a:ext>
            </a:extLst>
          </p:cNvPr>
          <p:cNvGrpSpPr/>
          <p:nvPr/>
        </p:nvGrpSpPr>
        <p:grpSpPr>
          <a:xfrm>
            <a:off x="2232000" y="476672"/>
            <a:ext cx="4680000" cy="686311"/>
            <a:chOff x="2790000" y="978735"/>
            <a:chExt cx="4680000" cy="686311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B604A515-E483-4DA8-AB17-807A3D802FB7}"/>
                </a:ext>
              </a:extLst>
            </p:cNvPr>
            <p:cNvSpPr/>
            <p:nvPr/>
          </p:nvSpPr>
          <p:spPr>
            <a:xfrm>
              <a:off x="2790000" y="978735"/>
              <a:ext cx="4680000" cy="180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134ECF60-8BF2-434D-B207-9560A3EF8D0C}"/>
                </a:ext>
              </a:extLst>
            </p:cNvPr>
            <p:cNvSpPr txBox="1"/>
            <p:nvPr/>
          </p:nvSpPr>
          <p:spPr>
            <a:xfrm>
              <a:off x="3883505" y="1074115"/>
              <a:ext cx="2492990" cy="590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zh-TW" altLang="en-US" sz="3600" dirty="0">
                  <a:solidFill>
                    <a:schemeClr val="accent4">
                      <a:lumMod val="50000"/>
                    </a:schemeClr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國際關係組</a:t>
              </a: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F1F8794-162A-4AB0-BD8B-4968FB5CF5FD}"/>
                </a:ext>
              </a:extLst>
            </p:cNvPr>
            <p:cNvSpPr/>
            <p:nvPr/>
          </p:nvSpPr>
          <p:spPr>
            <a:xfrm>
              <a:off x="2790000" y="1626807"/>
              <a:ext cx="4680000" cy="180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2B7E23C3-638B-4C65-912C-53BBD7272EE0}"/>
              </a:ext>
            </a:extLst>
          </p:cNvPr>
          <p:cNvSpPr/>
          <p:nvPr/>
        </p:nvSpPr>
        <p:spPr>
          <a:xfrm>
            <a:off x="305526" y="1484784"/>
            <a:ext cx="8532948" cy="961220"/>
          </a:xfrm>
          <a:prstGeom prst="rect">
            <a:avLst/>
          </a:prstGeom>
          <a:solidFill>
            <a:srgbClr val="1B9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zh-TW" altLang="en-US" sz="2200" dirty="0">
                <a:latin typeface="Gen Jyuu Gothic Monospace Bold" panose="020B0609020203020207" pitchFamily="49" charset="-120"/>
                <a:ea typeface="Gen Jyuu Gothic Monospace Bold" panose="020B0609020203020207" pitchFamily="49" charset="-120"/>
                <a:cs typeface="Gen Jyuu Gothic Monospace Bold" panose="020B0609020203020207" pitchFamily="49" charset="-120"/>
              </a:rPr>
              <a:t>▶</a:t>
            </a: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國際關係組教學目標在增進學生對國際關係的理解，</a:t>
            </a:r>
            <a:br>
              <a:rPr lang="en-US" altLang="zh-TW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</a:b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　以及培養學生分析國際關係的能力。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0B5D410-A9DE-4625-9226-6514DB414369}"/>
              </a:ext>
            </a:extLst>
          </p:cNvPr>
          <p:cNvSpPr/>
          <p:nvPr/>
        </p:nvSpPr>
        <p:spPr>
          <a:xfrm>
            <a:off x="305526" y="2518086"/>
            <a:ext cx="8532948" cy="136815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zh-TW" altLang="en-US" sz="2200" dirty="0">
                <a:latin typeface="Gen Jyuu Gothic Monospace Bold" panose="020B0609020203020207" pitchFamily="49" charset="-120"/>
                <a:ea typeface="Gen Jyuu Gothic Monospace Bold" panose="020B0609020203020207" pitchFamily="49" charset="-120"/>
                <a:cs typeface="Gen Jyuu Gothic Monospace Bold" panose="020B0609020203020207" pitchFamily="49" charset="-120"/>
              </a:rPr>
              <a:t>▶</a:t>
            </a: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我們在媒體上看到戰爭、貧窮、疾病、人權、難民、貿易等</a:t>
            </a:r>
            <a:br>
              <a:rPr lang="en-US" altLang="zh-TW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</a:b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　國際關係時事，這些事件造成那些影響？而這些事件又是因</a:t>
            </a:r>
            <a:br>
              <a:rPr lang="en-US" altLang="zh-TW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</a:b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　為哪些國際因素、國內因素、或個人因素所造成？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62DEF31-BBF1-41A2-BCF0-7F20270F0371}"/>
              </a:ext>
            </a:extLst>
          </p:cNvPr>
          <p:cNvSpPr/>
          <p:nvPr/>
        </p:nvSpPr>
        <p:spPr>
          <a:xfrm>
            <a:off x="305526" y="3958320"/>
            <a:ext cx="8532948" cy="2112299"/>
          </a:xfrm>
          <a:prstGeom prst="rect">
            <a:avLst/>
          </a:prstGeom>
          <a:solidFill>
            <a:srgbClr val="1B9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zh-TW" altLang="en-US" sz="2200" dirty="0">
                <a:latin typeface="Gen Jyuu Gothic Monospace Bold" panose="020B0609020203020207" pitchFamily="49" charset="-120"/>
                <a:ea typeface="Gen Jyuu Gothic Monospace Bold" panose="020B0609020203020207" pitchFamily="49" charset="-120"/>
                <a:cs typeface="Gen Jyuu Gothic Monospace Bold" panose="020B0609020203020207" pitchFamily="49" charset="-120"/>
              </a:rPr>
              <a:t>▶</a:t>
            </a: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培養這些對國際關係的知識與分析能力有助於學生日後從事 </a:t>
            </a:r>
            <a:br>
              <a:rPr lang="en-US" altLang="zh-TW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</a:b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　公部門工作，例如外交部、國安局、調查局、與國際新聞人</a:t>
            </a:r>
            <a:br>
              <a:rPr lang="en-US" altLang="zh-TW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</a:b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　員。學生也可選擇私部門工作，例如記者、國會助理、銀行、</a:t>
            </a:r>
            <a:br>
              <a:rPr lang="en-US" altLang="zh-TW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</a:b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　與非營利組織；或是繼續就讀國內外碩博士與投入國際組織　</a:t>
            </a:r>
            <a:br>
              <a:rPr lang="en-US" altLang="zh-TW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</a:br>
            <a:r>
              <a:rPr lang="zh-TW" altLang="en-US" sz="2200" dirty="0">
                <a:solidFill>
                  <a:schemeClr val="bg1"/>
                </a:solidFill>
                <a:latin typeface="MiSans Medium" panose="00000600000000000000" pitchFamily="2" charset="-122"/>
                <a:ea typeface="MiSans Medium" panose="00000600000000000000" pitchFamily="2" charset="-122"/>
              </a:rPr>
              <a:t>　工作。</a:t>
            </a:r>
          </a:p>
        </p:txBody>
      </p:sp>
    </p:spTree>
    <p:extLst>
      <p:ext uri="{BB962C8B-B14F-4D97-AF65-F5344CB8AC3E}">
        <p14:creationId xmlns:p14="http://schemas.microsoft.com/office/powerpoint/2010/main" val="133403172"/>
      </p:ext>
    </p:extLst>
  </p:cSld>
  <p:clrMapOvr>
    <a:masterClrMapping/>
  </p:clrMapOvr>
</p:sld>
</file>

<file path=ppt/theme/theme1.xml><?xml version="1.0" encoding="utf-8"?>
<a:theme xmlns:a="http://schemas.openxmlformats.org/drawingml/2006/main" name="12008022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Office 佈景主題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12008022A</Template>
  <TotalTime>1711</TotalTime>
  <Words>1376</Words>
  <Application>Microsoft Office PowerPoint</Application>
  <PresentationFormat>如螢幕大小 (4:3)</PresentationFormat>
  <Paragraphs>111</Paragraphs>
  <Slides>46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46</vt:i4>
      </vt:variant>
    </vt:vector>
  </HeadingPairs>
  <TitlesOfParts>
    <vt:vector size="59" baseType="lpstr">
      <vt:lpstr>MiSans Medium</vt:lpstr>
      <vt:lpstr>HarmonyOS Sans TC Medium</vt:lpstr>
      <vt:lpstr>MiSans Light</vt:lpstr>
      <vt:lpstr>Calibri</vt:lpstr>
      <vt:lpstr>新細明體</vt:lpstr>
      <vt:lpstr>Times New Roman</vt:lpstr>
      <vt:lpstr>MiSans Semibold</vt:lpstr>
      <vt:lpstr>源流明體 H</vt:lpstr>
      <vt:lpstr>MiSans Normal</vt:lpstr>
      <vt:lpstr>Gen Jyuu Gothic LP Medium</vt:lpstr>
      <vt:lpstr>Gen Jyuu Gothic Monospace Bold</vt:lpstr>
      <vt:lpstr>Arial</vt:lpstr>
      <vt:lpstr>12008022A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國立中正大學 政治學系 簡介</dc:title>
  <dc:creator>Admin</dc:creator>
  <cp:lastModifiedBy>user</cp:lastModifiedBy>
  <cp:revision>155</cp:revision>
  <cp:lastPrinted>2023-05-17T06:19:21Z</cp:lastPrinted>
  <dcterms:created xsi:type="dcterms:W3CDTF">2018-01-25T08:00:42Z</dcterms:created>
  <dcterms:modified xsi:type="dcterms:W3CDTF">2025-01-23T06:43:29Z</dcterms:modified>
</cp:coreProperties>
</file>