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9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0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1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16" r:id="rId4"/>
    <p:sldMasterId id="2147483761" r:id="rId5"/>
    <p:sldMasterId id="2147483811" r:id="rId6"/>
    <p:sldMasterId id="2147483825" r:id="rId7"/>
    <p:sldMasterId id="2147483871" r:id="rId8"/>
    <p:sldMasterId id="2147483902" r:id="rId9"/>
    <p:sldMasterId id="2147483909" r:id="rId10"/>
    <p:sldMasterId id="2147483925" r:id="rId11"/>
    <p:sldMasterId id="2147483932" r:id="rId12"/>
  </p:sldMasterIdLst>
  <p:notesMasterIdLst>
    <p:notesMasterId r:id="rId83"/>
  </p:notesMasterIdLst>
  <p:sldIdLst>
    <p:sldId id="326" r:id="rId13"/>
    <p:sldId id="352" r:id="rId14"/>
    <p:sldId id="353" r:id="rId15"/>
    <p:sldId id="262" r:id="rId16"/>
    <p:sldId id="327" r:id="rId17"/>
    <p:sldId id="354" r:id="rId18"/>
    <p:sldId id="257" r:id="rId19"/>
    <p:sldId id="258" r:id="rId20"/>
    <p:sldId id="259" r:id="rId21"/>
    <p:sldId id="260" r:id="rId22"/>
    <p:sldId id="261" r:id="rId23"/>
    <p:sldId id="355" r:id="rId24"/>
    <p:sldId id="331" r:id="rId25"/>
    <p:sldId id="263" r:id="rId26"/>
    <p:sldId id="349" r:id="rId27"/>
    <p:sldId id="345" r:id="rId28"/>
    <p:sldId id="350" r:id="rId29"/>
    <p:sldId id="356" r:id="rId30"/>
    <p:sldId id="333" r:id="rId31"/>
    <p:sldId id="328" r:id="rId32"/>
    <p:sldId id="302" r:id="rId33"/>
    <p:sldId id="303" r:id="rId34"/>
    <p:sldId id="304" r:id="rId35"/>
    <p:sldId id="305" r:id="rId36"/>
    <p:sldId id="308" r:id="rId37"/>
    <p:sldId id="309" r:id="rId38"/>
    <p:sldId id="310" r:id="rId39"/>
    <p:sldId id="335" r:id="rId40"/>
    <p:sldId id="276" r:id="rId41"/>
    <p:sldId id="270" r:id="rId42"/>
    <p:sldId id="271" r:id="rId43"/>
    <p:sldId id="274" r:id="rId44"/>
    <p:sldId id="342" r:id="rId45"/>
    <p:sldId id="343" r:id="rId46"/>
    <p:sldId id="272" r:id="rId47"/>
    <p:sldId id="334" r:id="rId48"/>
    <p:sldId id="264" r:id="rId49"/>
    <p:sldId id="266" r:id="rId50"/>
    <p:sldId id="268" r:id="rId51"/>
    <p:sldId id="267" r:id="rId52"/>
    <p:sldId id="359" r:id="rId53"/>
    <p:sldId id="316" r:id="rId54"/>
    <p:sldId id="269" r:id="rId55"/>
    <p:sldId id="360" r:id="rId56"/>
    <p:sldId id="329" r:id="rId57"/>
    <p:sldId id="330" r:id="rId58"/>
    <p:sldId id="313" r:id="rId59"/>
    <p:sldId id="314" r:id="rId60"/>
    <p:sldId id="315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288" r:id="rId71"/>
    <p:sldId id="289" r:id="rId72"/>
    <p:sldId id="290" r:id="rId73"/>
    <p:sldId id="291" r:id="rId74"/>
    <p:sldId id="292" r:id="rId75"/>
    <p:sldId id="357" r:id="rId76"/>
    <p:sldId id="358" r:id="rId77"/>
    <p:sldId id="336" r:id="rId78"/>
    <p:sldId id="346" r:id="rId79"/>
    <p:sldId id="351" r:id="rId80"/>
    <p:sldId id="344" r:id="rId81"/>
    <p:sldId id="348" r:id="rId8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CC00CC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28" autoAdjust="0"/>
  </p:normalViewPr>
  <p:slideViewPr>
    <p:cSldViewPr>
      <p:cViewPr>
        <p:scale>
          <a:sx n="60" d="100"/>
          <a:sy n="60" d="100"/>
        </p:scale>
        <p:origin x="-2098" y="-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0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presProps" Target="presProps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tableStyles" Target="tableStyles.xml"/><Relationship Id="rId61" Type="http://schemas.openxmlformats.org/officeDocument/2006/relationships/slide" Target="slides/slide49.xml"/><Relationship Id="rId82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E0DC0-5603-4D6F-BCA2-8FAECA94998D}" type="datetimeFigureOut">
              <a:rPr lang="zh-TW" altLang="en-US" smtClean="0"/>
              <a:t>2025/2/26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83D0E-AF8A-4128-A660-A22B895139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38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83D0E-AF8A-4128-A660-A22B895139B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67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48B656F-EED4-4251-8A61-A924E9F4992F}" type="slidenum">
              <a:rPr lang="en-US" altLang="zh-TW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B9D6-D69F-4F4A-93F0-6BEEBC229BB2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3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41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4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3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CEC96C97-9472-4BA4-8B7C-56B6E0810D9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9582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801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7A38-2859-4730-9710-20D818A490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80763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92B8-BA62-47E3-A427-67AA8CA5BC8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443111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86" y="4962539"/>
            <a:ext cx="7885113" cy="136207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86" y="3462361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AC8D-4F82-4DFB-8E05-A7404763104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74424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6906-A8DD-4546-9B1F-A943C636B19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990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1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04DD-BE7B-4B20-AB6A-3E35B1DFE51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94549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77FC-7A46-48FB-9EA8-49820A389F5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89882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B694-F73B-40F2-A08E-CB445825CCC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634658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11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D313-1AC5-45DC-89B9-F805C511332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79865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11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DD0F-5497-4A7A-84AE-A644CC21631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1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826711"/>
            <a:ext cx="1492499" cy="44844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11"/>
            <a:ext cx="5241476" cy="44844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641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E080-693A-4765-B59C-C949714043B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0242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0BD2-1C4A-4EC2-920F-8BBBFDE756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37914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2319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760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0342-0B82-4AA0-93B5-7198481E35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539724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1826-3DCB-4558-985B-3E2D657F76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77339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FA2152F-DB09-46B4-B77F-CD01642C6508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445026-4DCA-4F95-9CEC-F127E9FFA1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356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7438E2-A6AA-4862-A6E7-FD89505A4D7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0B4AEC-7959-4A25-AE3A-1B9A10BE2E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092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smine\Desktop\1910G\未命名-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63893"/>
            <a:ext cx="7427168" cy="753744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33BBCF-F1C3-4656-BB19-D79927E4D622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AA532B3-C9E9-47A8-93ED-0BE716EA88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5634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EBDE02B-CEEF-4916-BBAD-FDDE2D2A393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C7EAEE-79FF-444F-AF18-57C320C869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7153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FB745D-D1E5-4751-A0E5-0737B792DF4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4BF90C-D17E-452E-AFD6-937F7B7931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0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38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96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9A71509-A680-4203-9394-18E72C73AD0B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169CC9B-6C60-4616-92D2-6E8EF018EF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0273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9E72B8-926F-4D98-82A5-10F5D8F09594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E83F6D-F1B7-4B51-99BE-89BA2117FC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8550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AE976F-AE07-4680-9174-CB3204B805E6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88F5-7391-4790-A0F8-66986A94B6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8836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242735-EC78-440E-9FD6-F797C87B50E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0E177B-84AE-4C69-9B79-1975E08B1F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6917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5704E4-2D5C-47DA-AD35-1ACC06B08BF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38B1C6-FB5D-4DC3-AC79-B934BD451A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6091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B66B33-021B-4FC5-82E9-49D37CFCFE0F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450297-7393-4931-8717-199952F211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725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53D7A9-EDF1-4112-BBBC-6893028AAEA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2F6ED8-890C-4CD7-937F-4676EE1B2C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1006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31D19C-3026-41B9-8EB2-22F940013481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3DAB610-7DDA-4EDC-AB13-EB7BF5E7B5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247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藍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E68E54-D1F0-49DD-94B5-BB3C158D3CB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D5DD90-D565-490B-8F61-78F0EA6588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441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910G前進大學ppt版型\1910GAI\底板(綠)補充-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1910G前進大學ppt版型\1910GAI\底板(補充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等腰三角形 6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2DB189-99EF-4CD0-9D2E-AF9AE567A744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2D5172-25D2-4EE5-98C1-527A120040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11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227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8454FC5-B04C-41E0-BA2C-0F5AE4331053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15C613C-D90B-4217-B1F8-B341B5871A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8820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0DAB49-793D-47B9-9851-7CF5E3BB4AC1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791387-27DF-4E0F-87FC-0349F6DA56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9027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6F404D-4E67-4EBC-8BD2-27BD8E77082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3689797-D87B-4F21-8FA3-571D7039C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973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C4E1216-6539-4099-8D50-1BA5038FD0DB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8017AA-DEF4-4673-9B6C-F5A034141D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6731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4991BB-0455-43C9-A4B3-DE3C39E83B20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86DF83-D30A-4AFA-9525-BF58482BAA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1702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FBD1A30-4439-4523-AA2C-270FA22C987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39B348-4018-4101-B24A-C3E3F8E74C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0453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smine\Desktop\1910G\未命名-1-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1"/>
            <a:ext cx="9144001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1910G前進大學ppt版型\1910GAI\H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118315"/>
            <a:ext cx="59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等腰三角形 3">
            <a:hlinkClick r:id="" action="ppaction://hlinkshowjump?jump=firstslide"/>
          </p:cNvPr>
          <p:cNvSpPr/>
          <p:nvPr userDrawn="1"/>
        </p:nvSpPr>
        <p:spPr>
          <a:xfrm rot="16200000">
            <a:off x="8539163" y="6200869"/>
            <a:ext cx="674688" cy="53498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D61431F-B97F-4A5E-AA37-8A2B0CCAF67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93C858-3A38-45AF-8944-048AC73DC2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049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6597FE-1FB0-4001-B7A3-6191F15A83E3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B1A74B1-9CA8-4873-84E6-DA2449D628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4085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2500F8C-B59B-48C3-BDD9-1EA942FE9FBC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D4E1FB-2E65-4A2B-BA2A-E8BB80A641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4477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8E3CDF5-244B-4D74-963C-16D61C9B6796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EE23E9-C9B5-4C43-8092-F846847C87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17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101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6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51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51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DEAFA0-0D01-4195-B147-FF522E9B675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8B061BA-44C8-409B-B232-36DC85F00E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710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597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共用\●●SHUTTERSTOCKE\105-6-30\shutterstock_284167820 - 複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8255"/>
            <a:ext cx="8229600" cy="75374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7991"/>
            <a:ext cx="8229600" cy="466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/>
          </p:nvPr>
        </p:nvSpPr>
        <p:spPr>
          <a:xfrm rot="21360000">
            <a:off x="416756" y="6326282"/>
            <a:ext cx="1116013" cy="77673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F068-93B5-468B-BEB2-70CA743E255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59A9-B919-4F1F-B992-30B45355FB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3965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共用\●●SHUTTERSTOCKE\105-6-30\shutterstock_284167820 - 複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8255"/>
            <a:ext cx="8229600" cy="75374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7991"/>
            <a:ext cx="8229600" cy="466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/>
          </p:nvPr>
        </p:nvSpPr>
        <p:spPr>
          <a:xfrm rot="21360000">
            <a:off x="416756" y="6326282"/>
            <a:ext cx="1116013" cy="77673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9B35-5B5C-4416-8272-59872BE8DFBE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90C9-E718-4EE7-97C2-EA2DDC7CB1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9648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共用\●●SHUTTERSTOCKE\105-6-30\shutterstock_284167820 - 複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8255"/>
            <a:ext cx="8229600" cy="75374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7991"/>
            <a:ext cx="8229600" cy="466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/>
          </p:nvPr>
        </p:nvSpPr>
        <p:spPr>
          <a:xfrm rot="21360000">
            <a:off x="416756" y="6326282"/>
            <a:ext cx="1116013" cy="77673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8DDF-3CC6-4C04-AAA0-0A6D57D2554F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EABB-E848-49D9-9E0A-F6074C61FB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674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388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5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C17FCF2-9839-43D5-BB37-269875758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186" y="221931"/>
            <a:ext cx="646964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3361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5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6850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44647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 userDrawn="1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467544" y="1316768"/>
            <a:ext cx="8352928" cy="5088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32352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 userDrawn="1"/>
        </p:nvCxnSpPr>
        <p:spPr>
          <a:xfrm flipH="1">
            <a:off x="323531" y="6597352"/>
            <a:ext cx="8640959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圓角矩形 1"/>
          <p:cNvSpPr/>
          <p:nvPr userDrawn="1"/>
        </p:nvSpPr>
        <p:spPr>
          <a:xfrm>
            <a:off x="107504" y="293016"/>
            <a:ext cx="1861754" cy="1407792"/>
          </a:xfrm>
          <a:prstGeom prst="roundRect">
            <a:avLst>
              <a:gd name="adj" fmla="val 838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107504" y="274111"/>
            <a:ext cx="142936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生涯</a:t>
            </a:r>
            <a:endParaRPr lang="en-US" altLang="zh-TW" sz="3200" b="1" dirty="0">
              <a:solidFill>
                <a:srgbClr val="FFFFFF"/>
              </a:solidFill>
              <a:latin typeface="微軟正黑體"/>
            </a:endParaRPr>
          </a:p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小博士</a:t>
            </a:r>
          </a:p>
        </p:txBody>
      </p:sp>
      <p:pic>
        <p:nvPicPr>
          <p:cNvPr id="3074" name="Picture 2" descr="O:\泰宇\生涯\普高-黃\凱方CH1\—Pngtree—master cap_341386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32833" r="21417" b="24667"/>
          <a:stretch/>
        </p:blipFill>
        <p:spPr bwMode="auto">
          <a:xfrm flipH="1">
            <a:off x="1038381" y="47123"/>
            <a:ext cx="1315726" cy="11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 userDrawn="1"/>
        </p:nvCxnSpPr>
        <p:spPr>
          <a:xfrm>
            <a:off x="896448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6677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3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5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74294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9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D5D3-907A-4F97-AE5E-B72B8AB41FA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046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4984-DA7A-4411-A00A-6E4B83FA99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90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BB69-5B39-42E4-BBA5-7C4762709A0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71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93AB-D743-4D37-9153-2FA439D159A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344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63D3-4398-4FB9-AEEF-365FC57FE6C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146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CDCC-9BA2-406E-B9F8-6E577889C7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0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4CBE-B88C-4983-9CEF-7040008F6C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157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D5DF-9652-4314-A8B4-C1CDC40DAC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794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7386-8278-4CBE-905E-88B6F47AAF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1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73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F047-CB85-4BCF-A714-C4287CFDD58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243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0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0FA4-7236-452D-B0CA-9A79E3BD7CB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102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65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AF4C-AC87-4A33-A946-509DC0DDFC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153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707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BE2E4-F107-41BD-B34D-03B43D0692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61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6B039-B850-4E11-AEAA-0DD03213B79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39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3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418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90086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4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C17FCF2-9839-43D5-BB37-269875758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182" y="221931"/>
            <a:ext cx="646964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4615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4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8978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311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514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 userDrawn="1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467544" y="1316767"/>
            <a:ext cx="8352928" cy="5088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32352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 userDrawn="1"/>
        </p:nvCxnSpPr>
        <p:spPr>
          <a:xfrm flipH="1">
            <a:off x="323531" y="6597352"/>
            <a:ext cx="8640959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圓角矩形 1"/>
          <p:cNvSpPr/>
          <p:nvPr userDrawn="1"/>
        </p:nvSpPr>
        <p:spPr>
          <a:xfrm>
            <a:off x="107504" y="293016"/>
            <a:ext cx="1861754" cy="1407792"/>
          </a:xfrm>
          <a:prstGeom prst="roundRect">
            <a:avLst>
              <a:gd name="adj" fmla="val 838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107504" y="274109"/>
            <a:ext cx="142936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生涯</a:t>
            </a:r>
            <a:endParaRPr lang="en-US" altLang="zh-TW" sz="3200" b="1" dirty="0">
              <a:solidFill>
                <a:srgbClr val="FFFFFF"/>
              </a:solidFill>
              <a:latin typeface="微軟正黑體"/>
            </a:endParaRPr>
          </a:p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小博士</a:t>
            </a:r>
          </a:p>
        </p:txBody>
      </p:sp>
      <p:pic>
        <p:nvPicPr>
          <p:cNvPr id="3074" name="Picture 2" descr="O:\泰宇\生涯\普高-黃\凱方CH1\—Pngtree—master cap_341386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32833" r="21417" b="24667"/>
          <a:stretch/>
        </p:blipFill>
        <p:spPr bwMode="auto">
          <a:xfrm flipH="1">
            <a:off x="1038381" y="47123"/>
            <a:ext cx="1315726" cy="11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 userDrawn="1"/>
        </p:nvCxnSpPr>
        <p:spPr>
          <a:xfrm>
            <a:off x="896448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1026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59832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28AC46-DFC5-483B-B4B3-0479FD4A1B73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14935E7-4194-4B85-988F-3AE367D8F3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2220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F9D121-9C7A-492C-A27A-C6C0B7CA4C6F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A04E4B-85A3-45B6-BA54-F4F3B59A3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0610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9D2AF2-CF57-4040-BFA3-E268B8859243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7C3AEA-B11B-4420-95DA-85921BD425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7620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E8530A-F87C-457D-92B7-EE92F370B650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2D06B8-202E-4373-A612-F2BA3FA726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4816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F16191-D9EF-46C6-B5C4-868B069FF94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11E4AE-FB45-44E9-A749-531823D09B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6675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8A7600-B659-4A42-BEA6-12B52F8C287F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55DBC8-7225-4931-87F7-93B74203EE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3268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D9BC24-D484-4261-95A1-89574CA10E7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DB997C-8D94-4076-B1E4-4AC797010B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8986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E4D910-F663-4968-A5C8-0C346FAF34B3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0DBC39-7EF6-40E8-B8CF-9AA661F142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100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12923A-1C2C-4444-8860-F9C4427F0FA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B6F79A-C1C1-4E44-A121-E8CEC15F2C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2324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370A11B-4D5A-4DEB-BA52-296B8A2F34EB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39321C-C662-4685-BCC3-5DCDBF0CEB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3855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C183E83-98A2-487F-B4D0-ACDE9C463BD1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25484A-BEDB-47EB-A06D-9746E75A0B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42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5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1"/>
            <a:ext cx="4207848" cy="4476615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7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09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25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2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826711"/>
            <a:ext cx="1492499" cy="44844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11"/>
            <a:ext cx="5241476" cy="44844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6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F6B5DE-F95F-4A53-957C-E23E6D3D02E5}" type="datetimeFigureOut">
              <a:rPr lang="zh-TW" altLang="en-US">
                <a:solidFill>
                  <a:srgbClr val="FFFFFF">
                    <a:alpha val="50000"/>
                  </a:srgbClr>
                </a:solidFill>
              </a:rPr>
              <a:pPr>
                <a:defRPr/>
              </a:pPr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D517DC-3234-4442-9079-257C4905A6D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E9524A-69A4-48FD-AC96-BBCD4177A083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4EA4F60-4B18-4E72-839F-9ACCD7E682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590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7EF873-4A67-4943-BA68-0ABD2C2F7F78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060FD0-F084-47BA-9676-C621404A2C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493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smine\Desktop\1910G\未命名-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63893"/>
            <a:ext cx="7427168" cy="753744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90D2CD-BDF3-4855-B670-76ACA1CEECA4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389B63-727F-4D82-A1ED-F71CCF38ED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979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5D792E-AE83-4960-9A1E-5F4B4401DAC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2DFFFB-C2EF-4CFB-A0D2-A8812C9A78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37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5DE2494-257C-4710-9EE6-FF085BCF21F4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C20883-6361-49E1-99DB-7B14E3F0C2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04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1F95230-238A-4E65-B660-385E1B0C76E5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886BD6B-03A9-47F5-8FCB-F9ED3EB07E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42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101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5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51648C3-26A1-4B64-82FD-055CDE2F0D63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F79FD0-33E2-4D64-A64E-11CD0EB6CF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23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41AF6C-ACA5-4369-93EF-004847932A8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D0CBF9-10C4-4562-85D2-9DE6EA8F7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906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AB093F9-5CC7-4F8F-B2EC-2B008F88448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2471E67-EF28-448A-B8CF-3BF0CB609B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139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3D0F63-AFEA-4647-8286-0276AB5ACCAB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1CDB57B-3096-4469-BC17-A36564D25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610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7B51E8-4AA2-4BFB-A6F7-8CEDFC94ECB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02356B6-526D-4191-8981-8E91CDC6CB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48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06ECEC-61D4-4E9F-BA9C-A9C6830A580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4113BB0-5197-4268-B283-AD29AC7125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45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56E370D-02EE-43BF-AF48-FDA1C27D6A0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F43388-5F63-411A-B6B5-10603983BF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081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藍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09B8E6B-BD81-4DD5-9D48-8B8E436427E0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0A7B817-9CDC-40CE-99C7-81EBC60172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494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910G前進大學ppt版型\1910GAI\底板(綠)補充-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1910G前進大學ppt版型\1910GAI\底板(補充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等腰三角形 6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8E91BCC-0CF9-48A1-9217-46CDEB67EF01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C02C161-58D8-4ED6-BDD7-7FD5A4F1521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6647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1A0E73-8C64-4E44-B23F-A21BB7DA9A05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65C3AE0-4FAA-4DDB-A5CF-3CB2ECB379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41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3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0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9F672AE-DABE-41DB-B48A-735573094566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CAEDC22-F18A-41D3-9EB2-E3861E110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358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15A4BA7-712B-4A30-B42B-DCE4767CF81B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BF77F8-5F66-419F-B174-0708ABAA8E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901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8F068A0-AF5A-4976-9ED6-87C0BABC15E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05D041-E36F-460D-9344-438FD392DA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122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A55526E-F6A4-43A7-B885-8C872E84FA5C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814345-92C8-4383-B5A9-C6ECC52114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674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5B9DA3-0272-4216-869B-1E75CCBE753F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759F89-64B8-443F-9241-09F652CAFF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056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smine\Desktop\1910G\未命名-1-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"/>
            <a:ext cx="9144001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1910G前進大學ppt版型\1910GAI\H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118235"/>
            <a:ext cx="59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等腰三角形 3">
            <a:hlinkClick r:id="" action="ppaction://hlinkshowjump?jump=firstslide"/>
          </p:cNvPr>
          <p:cNvSpPr/>
          <p:nvPr userDrawn="1"/>
        </p:nvSpPr>
        <p:spPr>
          <a:xfrm rot="16200000">
            <a:off x="8539163" y="6200785"/>
            <a:ext cx="674688" cy="53498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62E248-332D-4A70-8A42-29FFEB95F68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D9F236-9D4F-47D1-B4A3-8962B7C9BB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655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3291847-B45C-444D-8125-0654014A29C1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FE55B6-3DCB-49F8-83E4-3EEE08D8BC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438150-AFFE-4FA0-851B-67C5F68A54FB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56853A-526D-43C3-B68F-B297291D9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758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34B1E3-1D09-45CA-9126-81E11160D7F0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BFFBD5-11FC-4F90-A691-BF4B89573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765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88BB35-09C4-4F1B-94BE-D39238A0D89C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96416C5-D58A-4ACE-BEBE-58919437DF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1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70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3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6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CE32328-3F04-48D2-8F51-78F7F83388CF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E0EDBF-DB09-4426-BB9B-7385DB691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751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5971A7-A220-40DC-865E-2AFBEC66A10C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565BA6-CE20-4D9A-8DAC-240B12B34D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858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smine\Desktop\1910G\未命名-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63893"/>
            <a:ext cx="7427168" cy="753744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6B3F2EA-0F08-4BA7-9E42-CEEB049838BC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CB79CF-47AB-4011-81BF-6F69677DE7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743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F6B5DE-F95F-4A53-957C-E23E6D3D02E5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D517DC-3234-4442-9079-257C4905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436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F278877-7CEC-49A6-91C6-E3A38BC3AD9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5C723B-E224-48F1-B60A-42E1FE6B31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266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B71232-4B18-4BDA-8DFC-55623D29E468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B92150-BC6E-4F35-866E-A86A40D9C9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37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03D706-2B2B-4457-91F2-C601C9413821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C6B89B-FAF6-44FA-AACE-930B3EF474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452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65D32F1-FA13-43EC-8E6A-527C064143A4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84000D-77B1-4A4B-BECE-53CCDC0F8C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103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2717F92-EA9A-4EC8-903E-F0A277D6DF21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B85E3A0-0054-4F30-BBFD-910F09FD9A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35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7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254651-493A-4A6D-A192-4A005F46862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A2A6E1-0C8B-4129-8227-372DD6C163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792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4688E4F-C3BD-4F08-BCA4-71A0A2AB1C75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CCCBE9-88E0-4A55-9480-D6F81C3F16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257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94E644-19E4-41DC-8131-518E10B28C22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D65932-BB72-4102-8BD9-3DAD42B0A2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434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03A6EAF-A5DF-47F5-BEA7-F9D5C17ED5F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9039C6-896B-4234-9FCF-E2BB93FAAB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84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藍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4787BDA-9FC6-49DB-B4F3-E4739DF99128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304ABF-AD0E-4ACA-B28A-B3CBAE7879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237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910G前進大學ppt版型\1910GAI\底板(綠)補充-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1910G前進大學ppt版型\1910GAI\底板(補充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等腰三角形 6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64DF573-D6E9-4933-B27E-E51BC5904E3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E4210B-6E1A-49C3-8EDB-C01582C6F9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5053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B4672B0-442D-44EA-A5EC-07AB1F90DD2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2C4036-3A65-486E-8C10-A5F4D406B3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056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23DE6CA-A626-491D-93C3-A63A2BDFCB35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FCEFE5C-D759-40A1-BF29-45FC952B31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661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F747BE-1748-48ED-8F68-F77315D3765E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FAA63-0470-4B42-A8AE-31AF9699B2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04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BC5B8E0-7609-4A79-A5C5-1DCA4AAEEB16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5D3FC7-8626-4F3D-A812-D51B054E52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61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78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12DF625-D183-457D-A0C3-015CBC0FAE26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E5456D-4633-4C2A-B576-E9523885FE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448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426AFF-09CB-42DA-B2E7-199E47A9BB8F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380B3D-2178-4513-8365-52F98DE486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976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smine\Desktop\1910G\未命名-1-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5"/>
            <a:ext cx="9144001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1910G前進大學ppt版型\1910GAI\H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118239"/>
            <a:ext cx="59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等腰三角形 3">
            <a:hlinkClick r:id="" action="ppaction://hlinkshowjump?jump=firstslide"/>
          </p:cNvPr>
          <p:cNvSpPr/>
          <p:nvPr userDrawn="1"/>
        </p:nvSpPr>
        <p:spPr>
          <a:xfrm rot="16200000">
            <a:off x="8539163" y="6200789"/>
            <a:ext cx="674688" cy="53498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D19B8-AC96-4A4A-B510-BDE786C5C13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F32EA9-11BE-4C3E-8EBB-AF6FCFB269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468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E2D3E4-2382-4276-97F6-3346B2BD8E5D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6350F5-AB03-4645-AC03-9D849DDDBD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238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5D34791-32A0-4114-A034-94D59A1B4B98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DEA2A9-71E6-4EF3-B6DC-1F52045F79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383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562704-542A-4795-A4EF-9580FF95EE6C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422DE-8339-4C6C-AEDA-6BCA488B6D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105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00ABE9-D3FA-440B-8F99-9A5D4EE6908A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65F176-BC0E-4EB9-A601-844E94505C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328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06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42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6" y="4962527"/>
            <a:ext cx="7885113" cy="136207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3462344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2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5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1"/>
            <a:ext cx="4207848" cy="4476615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7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275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71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1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61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197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23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1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3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1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2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2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68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0D1397D2-384C-42FF-8ABD-6847133A0AF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365868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DB7A51C4-A388-4A89-9792-AA8BD7794F5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974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95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6CBC33A8-8ADB-4E39-9431-65E3CDF7374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85648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D846194A-1F2F-402E-B7AA-A7C868C5E75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431441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C1F14F21-E506-4412-897E-3FFA79FCAF0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58067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6242212D-67F1-485D-B3B9-E31B6D7E21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9720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A87D5245-D768-4D0D-94E2-F9A71BE759C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2574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E07F4DF1-3282-411C-88B1-F09C7548A70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18338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05338014-57B8-4D03-A0F7-95C9A088278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98110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19C3A783-34B6-4626-9C88-6CD6BC4B4C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95191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63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63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F7C6BC35-E1AE-4B96-A8F0-2D0CF839D6C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5596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763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1BDB2E2B-B9E9-4428-AD52-012AB02A2B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660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802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2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8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5D92A-37C4-47A5-B2FA-87FAD4B475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1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</p:sldLayoutIdLst>
  <p:transition spd="slow">
    <p:push dir="u"/>
  </p:transition>
  <p:txStyles>
    <p:titleStyle>
      <a:lvl1pPr algn="ctr" defTabSz="848718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687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375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063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751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17277" indent="-31727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080" indent="-26492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92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446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1600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41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1604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65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328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861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9724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58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44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30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917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403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89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trike="noStrike" spc="60" baseline="0">
                <a:solidFill>
                  <a:srgbClr val="FFFFFF"/>
                </a:solidFill>
                <a:latin typeface="Arial Narrow"/>
                <a:ea typeface="微軟正黑體"/>
              </a:defRPr>
            </a:lvl1pPr>
          </a:lstStyle>
          <a:p>
            <a:pPr>
              <a:defRPr/>
            </a:pPr>
            <a:fld id="{7B4F3D56-242C-43AF-99B4-C8A279CBD0DE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cap="all" spc="60" baseline="0">
                <a:solidFill>
                  <a:srgbClr val="FFFFFF"/>
                </a:solidFill>
                <a:latin typeface="Arial Narrow"/>
                <a:ea typeface="微軟正黑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aseline="0">
                <a:solidFill>
                  <a:srgbClr val="FFFFFF"/>
                </a:solidFill>
                <a:latin typeface="Arial Narrow"/>
                <a:ea typeface="微軟正黑體"/>
              </a:defRPr>
            </a:lvl1pPr>
          </a:lstStyle>
          <a:p>
            <a:pPr>
              <a:defRPr/>
            </a:pPr>
            <a:fld id="{668A0903-E1DB-47BF-B23A-EE9EEA2ADE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48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802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2025/2/26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2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8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7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663579"/>
            <a:ext cx="822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1836A4D8-EDBE-4C77-AD0A-C705B8D0344C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482C8D31-5DED-4461-8865-1971EB0899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88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663579"/>
            <a:ext cx="822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BAB71CE-41EC-4158-A2BC-5B64688CD6A9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AE645EA-6636-4424-95DB-0ED5748FAA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7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6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2025/2/26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6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E717-8784-4BB7-9670-BF4BD9216C19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48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orizo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444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4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44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AD8A7-44A7-43A7-AAED-25AB180E3A15}" type="slidenum">
              <a:rPr kumimoji="1" lang="en-US" altLang="zh-TW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385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663579"/>
            <a:ext cx="822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7BA33E84-F723-40F3-AD91-45A8E7B353D7}" type="datetimeFigureOut">
              <a:rPr lang="zh-TW" altLang="en-US"/>
              <a:pPr>
                <a:defRPr/>
              </a:pPr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0DFCB9E-3FDA-4697-8443-24FC3DE47A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24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0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</p:sldLayoutIdLst>
  <p:transition spd="slow">
    <p:push dir="u"/>
  </p:transition>
  <p:txStyles>
    <p:titleStyle>
      <a:lvl1pPr algn="ctr" defTabSz="848718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687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375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063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751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17277" indent="-31727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080" indent="-26492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92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446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1600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41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1604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65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328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861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9724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58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44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30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917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403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89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113&#22823;&#23416;&#20154;&#25976;&#32113;&#35336;&#34920;.xlsx" TargetMode="Externa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.tw/p.html" TargetMode="Externa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113&#21508;&#31185;(1-4&#31185;)&#19981;&#21516;&#31185;&#30446;&#32068;&#21512;&#32026;&#20998;&#20154;&#25976;&#30334;&#20998;&#27604;&#32047;&#35336;&#34920;.xls" TargetMode="External"/><Relationship Id="rId2" Type="http://schemas.openxmlformats.org/officeDocument/2006/relationships/hyperlink" Target="114&#21508;&#31185;(1-4&#31185;)&#19981;&#21516;&#31185;&#30446;&#32068;&#21512;&#32026;&#20998;&#20154;&#25976;&#30334;&#20998;&#27604;&#32047;&#35336;&#34920;.xls" TargetMode="External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c.edu.tw/cacportal/index.php" TargetMode="External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31185;&#31995;&#36984;&#25799;&#21934;(&#32321;&#26143;).docx" TargetMode="External"/><Relationship Id="rId2" Type="http://schemas.openxmlformats.org/officeDocument/2006/relationships/hyperlink" Target="http://www.tkgsh.tn.edu.tw/tkacc/Star/Index.HTM" TargetMode="Externa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tkgsh.tn.edu.tw/nss/p/index" TargetMode="External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caac104/104apply_Sieve_3pkd/html_sivev_mi/Standard/report/016.htm" TargetMode="External"/><Relationship Id="rId2" Type="http://schemas.openxmlformats.org/officeDocument/2006/relationships/hyperlink" Target="https://www.caac.ccu.edu.tw/caac104/104apply_Sieve_3pkd/html_sivev_mi/Standard/report/002.htm" TargetMode="External"/><Relationship Id="rId1" Type="http://schemas.openxmlformats.org/officeDocument/2006/relationships/slideLayout" Target="../slideLayouts/slideLayout117.xml"/><Relationship Id="rId6" Type="http://schemas.openxmlformats.org/officeDocument/2006/relationships/hyperlink" Target="https://www.caac.ccu.edu.tw/caac104/104apply_Sieve_3pkd/html_sivev_mi/Standard/report/023.htm" TargetMode="External"/><Relationship Id="rId5" Type="http://schemas.openxmlformats.org/officeDocument/2006/relationships/hyperlink" Target="https://www.caac.ccu.edu.tw/caac104/104apply_Sieve_3pkd/html_sivev_mi/Standard/report/004.htm" TargetMode="External"/><Relationship Id="rId4" Type="http://schemas.openxmlformats.org/officeDocument/2006/relationships/hyperlink" Target="https://www.caac.ccu.edu.tw/caac104/104apply_Sieve_3pkd/html_sivev_mi/Standard/report/006.htm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testnews.com.tw/shibao/" TargetMode="External"/><Relationship Id="rId1" Type="http://schemas.openxmlformats.org/officeDocument/2006/relationships/slideLayout" Target="../slideLayouts/slideLayout7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 txBox="1">
            <a:spLocks noChangeArrowheads="1"/>
          </p:cNvSpPr>
          <p:nvPr/>
        </p:nvSpPr>
        <p:spPr bwMode="auto">
          <a:xfrm>
            <a:off x="532659" y="757684"/>
            <a:ext cx="8062913" cy="59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德光中學</a:t>
            </a:r>
            <a:endParaRPr lang="en-US" altLang="zh-TW" sz="6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en-US" altLang="zh-TW" sz="6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學測升學講座</a:t>
            </a:r>
            <a:endParaRPr lang="en-US" altLang="zh-TW" sz="6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推甄申請制度</a:t>
            </a:r>
            <a:endParaRPr lang="en-US" altLang="zh-TW" sz="6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4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主講人：輔導組長王志豪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114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18:30-19:25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48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7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0336"/>
              </p:ext>
            </p:extLst>
          </p:nvPr>
        </p:nvGraphicFramePr>
        <p:xfrm>
          <a:off x="827584" y="404668"/>
          <a:ext cx="7272808" cy="3176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五月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zh-TW" altLang="en-US" sz="2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zh-TW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zh-TW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5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zh-TW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十六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十七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72413" y="3717032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4/28-30 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高三期末考</a:t>
            </a:r>
            <a:endParaRPr lang="en-US" altLang="zh-TW" sz="3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5/01-07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申請入學第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通過篩選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選）審查資料至甄選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NOPQ)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5/10</a:t>
            </a:r>
            <a:r>
              <a:rPr lang="zh-TW" altLang="en-US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 高三模擬面試</a:t>
            </a:r>
            <a:r>
              <a:rPr lang="en-US" altLang="zh-TW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(6</a:t>
            </a:r>
            <a:r>
              <a:rPr lang="zh-TW" altLang="en-US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日前交模面備審</a:t>
            </a:r>
            <a:r>
              <a:rPr lang="en-US" altLang="zh-TW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b="1" dirty="0">
              <a:solidFill>
                <a:srgbClr val="71DA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5/12-13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甄選會系統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確認第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修課紀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錄</a:t>
            </a:r>
            <a:endParaRPr lang="en-US" altLang="zh-TW" sz="3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5/15-6/01</a:t>
            </a:r>
            <a:r>
              <a:rPr lang="zh-TW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申請入學第二階段甄試</a:t>
            </a:r>
            <a:r>
              <a:rPr lang="en-US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面試</a:t>
            </a:r>
            <a:r>
              <a:rPr lang="en-US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9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93354"/>
              </p:ext>
            </p:extLst>
          </p:nvPr>
        </p:nvGraphicFramePr>
        <p:xfrm>
          <a:off x="827584" y="404668"/>
          <a:ext cx="7272808" cy="3176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六月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zh-TW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十九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zh-TW" altLang="en-US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二十一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CC"/>
                          </a:solidFill>
                        </a:rPr>
                        <a:t>23</a:t>
                      </a:r>
                      <a:endParaRPr lang="zh-TW" altLang="en-US" sz="2800" b="1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CC00CC"/>
                          </a:solidFill>
                        </a:rPr>
                        <a:t>24</a:t>
                      </a:r>
                      <a:endParaRPr lang="zh-TW" altLang="en-US" sz="2800" b="1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CC"/>
                          </a:solidFill>
                        </a:rPr>
                        <a:t>25</a:t>
                      </a:r>
                      <a:endParaRPr lang="zh-TW" altLang="en-US" sz="2800" b="1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49018" y="370182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6/03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畢業典禮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6/5-6</a:t>
            </a:r>
            <a:r>
              <a:rPr lang="zh-TW" altLang="en-US" sz="3600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正備取生登記統一分發就讀志願序</a:t>
            </a:r>
            <a:endParaRPr lang="en-US" altLang="zh-TW" sz="3600" dirty="0" smtClean="0">
              <a:solidFill>
                <a:srgbClr val="71DA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6/12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公告大學申請統一分發結果名單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6/17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教育部分科測驗報名截止</a:t>
            </a:r>
            <a:endParaRPr lang="en-US" altLang="zh-TW" sz="36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7/11-12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大學分科測驗</a:t>
            </a:r>
            <a:endParaRPr lang="en-US" altLang="zh-TW" sz="36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5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2636912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三、學測數據分析</a:t>
            </a:r>
            <a:endParaRPr lang="en-US" altLang="zh-TW" dirty="0" smtClean="0">
              <a:solidFill>
                <a:prstClr val="black"/>
              </a:solidFill>
            </a:endParaRPr>
          </a:p>
          <a:p>
            <a:endParaRPr lang="en-US" altLang="zh-TW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ChangeArrowheads="1"/>
          </p:cNvSpPr>
          <p:nvPr/>
        </p:nvSpPr>
        <p:spPr bwMode="auto">
          <a:xfrm>
            <a:off x="3492500" y="649289"/>
            <a:ext cx="2089150" cy="16557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800" b="1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u="sng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自己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自我認識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b="1" smtClean="0">
              <a:solidFill>
                <a:srgbClr val="3333FF"/>
              </a:solidFill>
              <a:ea typeface="華康新綜藝體" pitchFamily="49" charset="-12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044575" y="4321175"/>
            <a:ext cx="2305050" cy="151288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u="sng" smtClean="0">
                <a:solidFill>
                  <a:srgbClr val="3333FF"/>
                </a:solidFill>
                <a:ea typeface="標楷體" pitchFamily="65" charset="-120"/>
              </a:rPr>
              <a:t>環境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smtClean="0">
                <a:solidFill>
                  <a:srgbClr val="3333FF"/>
                </a:solidFill>
              </a:rPr>
              <a:t>社會與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smtClean="0">
                <a:solidFill>
                  <a:srgbClr val="3333FF"/>
                </a:solidFill>
              </a:rPr>
              <a:t>環境因素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653088" y="4105276"/>
            <a:ext cx="2519362" cy="180022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u="sng" dirty="0" smtClean="0">
                <a:solidFill>
                  <a:srgbClr val="3333FF"/>
                </a:solidFill>
                <a:ea typeface="標楷體" pitchFamily="65" charset="-120"/>
              </a:rPr>
              <a:t>目標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latin typeface="Verdana" pitchFamily="34" charset="0"/>
              </a:rPr>
              <a:t>升學、校系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dirty="0" smtClean="0">
                <a:solidFill>
                  <a:srgbClr val="3333FF"/>
                </a:solidFill>
                <a:latin typeface="Verdana" pitchFamily="34" charset="0"/>
              </a:rPr>
              <a:t>、教育、</a:t>
            </a:r>
            <a:r>
              <a:rPr lang="zh-TW" altLang="en-US" sz="2800" b="1" dirty="0" smtClean="0">
                <a:solidFill>
                  <a:srgbClr val="3333FF"/>
                </a:solidFill>
              </a:rPr>
              <a:t>職業資料</a:t>
            </a:r>
          </a:p>
        </p:txBody>
      </p:sp>
      <p:sp>
        <p:nvSpPr>
          <p:cNvPr id="259077" name="AutoShape 5"/>
          <p:cNvSpPr>
            <a:spLocks noChangeArrowheads="1"/>
          </p:cNvSpPr>
          <p:nvPr/>
        </p:nvSpPr>
        <p:spPr bwMode="auto">
          <a:xfrm>
            <a:off x="3844925" y="3600451"/>
            <a:ext cx="1296988" cy="1295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</a:rPr>
              <a:t>選校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</a:rPr>
              <a:t>選系</a:t>
            </a:r>
          </a:p>
        </p:txBody>
      </p:sp>
      <p:sp>
        <p:nvSpPr>
          <p:cNvPr id="259078" name="Line 6"/>
          <p:cNvSpPr>
            <a:spLocks noChangeShapeType="1"/>
          </p:cNvSpPr>
          <p:nvPr/>
        </p:nvSpPr>
        <p:spPr bwMode="auto">
          <a:xfrm flipH="1">
            <a:off x="2268541" y="2449517"/>
            <a:ext cx="1150937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5653088" y="2376491"/>
            <a:ext cx="1079500" cy="1511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3779854" y="6237288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1" name="Line 9"/>
          <p:cNvSpPr>
            <a:spLocks noChangeShapeType="1"/>
          </p:cNvSpPr>
          <p:nvPr/>
        </p:nvSpPr>
        <p:spPr bwMode="auto">
          <a:xfrm>
            <a:off x="2916238" y="3241677"/>
            <a:ext cx="7921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2" name="Line 10"/>
          <p:cNvSpPr>
            <a:spLocks noChangeShapeType="1"/>
          </p:cNvSpPr>
          <p:nvPr/>
        </p:nvSpPr>
        <p:spPr bwMode="auto">
          <a:xfrm flipH="1">
            <a:off x="5292741" y="3025786"/>
            <a:ext cx="792163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 flipV="1">
            <a:off x="4572000" y="5445128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3779838" y="2376498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能力</a:t>
            </a:r>
            <a:r>
              <a:rPr lang="en-US" altLang="zh-TW" sz="2400" smtClean="0">
                <a:solidFill>
                  <a:srgbClr val="FFFFFF"/>
                </a:solidFill>
              </a:rPr>
              <a:t>/</a:t>
            </a:r>
            <a:r>
              <a:rPr lang="zh-TW" altLang="en-US" sz="2400" smtClean="0">
                <a:solidFill>
                  <a:srgbClr val="FFFFFF"/>
                </a:solidFill>
              </a:rPr>
              <a:t>性向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1058879" y="5988060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限制或助長因素</a:t>
            </a:r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5580069" y="6021398"/>
            <a:ext cx="30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各校系的深入認識</a:t>
            </a:r>
          </a:p>
        </p:txBody>
      </p:sp>
      <p:sp>
        <p:nvSpPr>
          <p:cNvPr id="259087" name="Text Box 15"/>
          <p:cNvSpPr txBox="1">
            <a:spLocks noChangeArrowheads="1"/>
          </p:cNvSpPr>
          <p:nvPr/>
        </p:nvSpPr>
        <p:spPr bwMode="auto">
          <a:xfrm rot="1691866">
            <a:off x="3237726" y="931868"/>
            <a:ext cx="553998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興趣</a:t>
            </a:r>
          </a:p>
        </p:txBody>
      </p:sp>
      <p:sp>
        <p:nvSpPr>
          <p:cNvPr id="259088" name="Text Box 16"/>
          <p:cNvSpPr txBox="1">
            <a:spLocks noChangeArrowheads="1"/>
          </p:cNvSpPr>
          <p:nvPr/>
        </p:nvSpPr>
        <p:spPr bwMode="auto">
          <a:xfrm rot="-2013831">
            <a:off x="5249089" y="708025"/>
            <a:ext cx="553998" cy="18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志向</a:t>
            </a:r>
            <a:r>
              <a:rPr lang="en-US" altLang="zh-TW" sz="2400" smtClean="0">
                <a:solidFill>
                  <a:srgbClr val="FFFFFF"/>
                </a:solidFill>
              </a:rPr>
              <a:t>/</a:t>
            </a:r>
            <a:r>
              <a:rPr lang="zh-TW" altLang="en-US" sz="2400" smtClean="0">
                <a:solidFill>
                  <a:srgbClr val="FFFFFF"/>
                </a:solidFill>
              </a:rPr>
              <a:t>價值觀</a:t>
            </a: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4569133" y="5041908"/>
            <a:ext cx="46166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59090" name="Text Box 18"/>
          <p:cNvSpPr txBox="1">
            <a:spLocks noChangeArrowheads="1"/>
          </p:cNvSpPr>
          <p:nvPr/>
        </p:nvSpPr>
        <p:spPr bwMode="auto">
          <a:xfrm rot="-2051081">
            <a:off x="5014929" y="2919695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59091" name="Text Box 19"/>
          <p:cNvSpPr txBox="1">
            <a:spLocks noChangeArrowheads="1"/>
          </p:cNvSpPr>
          <p:nvPr/>
        </p:nvSpPr>
        <p:spPr bwMode="auto">
          <a:xfrm rot="1648865">
            <a:off x="3060716" y="3095907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59092" name="Text Box 20"/>
          <p:cNvSpPr txBox="1">
            <a:spLocks noChangeArrowheads="1"/>
          </p:cNvSpPr>
          <p:nvPr/>
        </p:nvSpPr>
        <p:spPr bwMode="auto">
          <a:xfrm rot="2361459">
            <a:off x="969189" y="3716337"/>
            <a:ext cx="553998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老師家長的影響</a:t>
            </a:r>
          </a:p>
        </p:txBody>
      </p:sp>
      <p:sp>
        <p:nvSpPr>
          <p:cNvPr id="259093" name="Text Box 21"/>
          <p:cNvSpPr txBox="1">
            <a:spLocks noChangeArrowheads="1"/>
          </p:cNvSpPr>
          <p:nvPr/>
        </p:nvSpPr>
        <p:spPr bwMode="auto">
          <a:xfrm rot="-2312830">
            <a:off x="3041666" y="3804673"/>
            <a:ext cx="3587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社會發展的趨勢</a:t>
            </a:r>
          </a:p>
        </p:txBody>
      </p:sp>
      <p:sp>
        <p:nvSpPr>
          <p:cNvPr id="259094" name="Text Box 22"/>
          <p:cNvSpPr txBox="1">
            <a:spLocks noChangeArrowheads="1"/>
          </p:cNvSpPr>
          <p:nvPr/>
        </p:nvSpPr>
        <p:spPr bwMode="auto">
          <a:xfrm rot="-2176935">
            <a:off x="7480598" y="3656019"/>
            <a:ext cx="92333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大學多元入學方案的了解</a:t>
            </a:r>
          </a:p>
        </p:txBody>
      </p:sp>
      <p:sp>
        <p:nvSpPr>
          <p:cNvPr id="259095" name="Text Box 23"/>
          <p:cNvSpPr txBox="1">
            <a:spLocks noChangeArrowheads="1"/>
          </p:cNvSpPr>
          <p:nvPr/>
        </p:nvSpPr>
        <p:spPr bwMode="auto">
          <a:xfrm rot="2173156">
            <a:off x="5591430" y="3654436"/>
            <a:ext cx="76944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大學學群校系與職業</a:t>
            </a:r>
            <a:r>
              <a:rPr lang="zh-TW" altLang="en-US" sz="2000" smtClean="0">
                <a:solidFill>
                  <a:srgbClr val="FFFFFF"/>
                </a:solidFill>
              </a:rPr>
              <a:t>工作</a:t>
            </a:r>
            <a:r>
              <a:rPr lang="zh-TW" altLang="en-US" sz="1800" smtClean="0">
                <a:solidFill>
                  <a:srgbClr val="FFFFFF"/>
                </a:solidFill>
              </a:rPr>
              <a:t>分析資料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19050" y="1354139"/>
            <a:ext cx="30416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生涯決定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金三角</a:t>
            </a:r>
            <a:r>
              <a:rPr kumimoji="1" lang="zh-TW" alt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</a:rPr>
              <a:t>：</a:t>
            </a:r>
            <a:endParaRPr kumimoji="1" lang="zh-TW" altLang="en-US" sz="2800" dirty="0">
              <a:solidFill>
                <a:srgbClr val="00FF00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259097" name="Text Box 24"/>
          <p:cNvSpPr txBox="1">
            <a:spLocks noChangeArrowheads="1"/>
          </p:cNvSpPr>
          <p:nvPr/>
        </p:nvSpPr>
        <p:spPr bwMode="auto">
          <a:xfrm>
            <a:off x="19052" y="33349"/>
            <a:ext cx="9124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3600" dirty="0">
                <a:solidFill>
                  <a:srgbClr val="66FFFF"/>
                </a:solidFill>
                <a:latin typeface="Tahoma" pitchFamily="34" charset="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66FFFF"/>
                </a:solidFill>
                <a:latin typeface="Tahoma" pitchFamily="34" charset="0"/>
                <a:ea typeface="標楷體" pitchFamily="65" charset="-120"/>
              </a:rPr>
              <a:t>  協助孩子做最</a:t>
            </a:r>
            <a:r>
              <a:rPr lang="en-US" altLang="zh-TW" sz="3600" dirty="0" smtClean="0">
                <a:solidFill>
                  <a:srgbClr val="66FFFF"/>
                </a:solidFill>
                <a:latin typeface="Tahoma" pitchFamily="34" charset="0"/>
                <a:ea typeface="標楷體" pitchFamily="65" charset="-120"/>
              </a:rPr>
              <a:t>”</a:t>
            </a:r>
            <a:r>
              <a:rPr lang="zh-TW" altLang="en-US" sz="3600" dirty="0" smtClean="0">
                <a:solidFill>
                  <a:srgbClr val="66FFFF"/>
                </a:solidFill>
                <a:latin typeface="Tahoma" pitchFamily="34" charset="0"/>
                <a:ea typeface="標楷體" pitchFamily="65" charset="-120"/>
              </a:rPr>
              <a:t>適合</a:t>
            </a:r>
            <a:r>
              <a:rPr lang="en-US" altLang="zh-TW" sz="3600" dirty="0" smtClean="0">
                <a:solidFill>
                  <a:srgbClr val="66FFFF"/>
                </a:solidFill>
                <a:latin typeface="Tahoma" pitchFamily="34" charset="0"/>
                <a:ea typeface="標楷體" pitchFamily="65" charset="-120"/>
              </a:rPr>
              <a:t>”</a:t>
            </a:r>
            <a:r>
              <a:rPr lang="zh-TW" altLang="en-US" sz="3600" dirty="0" smtClean="0">
                <a:solidFill>
                  <a:srgbClr val="66FFFF"/>
                </a:solidFill>
                <a:latin typeface="Tahoma" pitchFamily="34" charset="0"/>
                <a:ea typeface="標楷體" pitchFamily="65" charset="-120"/>
              </a:rPr>
              <a:t>的決定：</a:t>
            </a:r>
            <a:r>
              <a:rPr lang="zh-TW" altLang="en-US" sz="3600" b="1" dirty="0" smtClean="0">
                <a:solidFill>
                  <a:srgbClr val="FF0000"/>
                </a:solidFill>
                <a:latin typeface="Tahoma" pitchFamily="34" charset="0"/>
                <a:ea typeface="標楷體" pitchFamily="65" charset="-120"/>
              </a:rPr>
              <a:t>收集資料</a:t>
            </a:r>
          </a:p>
        </p:txBody>
      </p:sp>
    </p:spTree>
    <p:extLst>
      <p:ext uri="{BB962C8B-B14F-4D97-AF65-F5344CB8AC3E}">
        <p14:creationId xmlns:p14="http://schemas.microsoft.com/office/powerpoint/2010/main" val="26521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5363" grpId="0" animBg="1"/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59681"/>
              </p:ext>
            </p:extLst>
          </p:nvPr>
        </p:nvGraphicFramePr>
        <p:xfrm>
          <a:off x="0" y="44623"/>
          <a:ext cx="9144000" cy="68774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35696"/>
                <a:gridCol w="1800200"/>
                <a:gridCol w="1872208"/>
                <a:gridCol w="1800200"/>
                <a:gridCol w="1835696"/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</a:t>
                      </a:r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8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</a:t>
                      </a:r>
                      <a:endParaRPr lang="zh-TW" altLang="en-US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</a:t>
                      </a:r>
                    </a:p>
                  </a:txBody>
                  <a:tcPr marL="69417" marR="69417" marT="69419" marB="69419" anchor="ctr"/>
                </a:tc>
              </a:tr>
              <a:tr h="57723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學</a:t>
                      </a:r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</a:t>
                      </a:r>
                      <a:r>
                        <a:rPr lang="zh-TW" altLang="en-US" sz="28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            </a:t>
                      </a:r>
                      <a:r>
                        <a:rPr lang="zh-TW" altLang="en-US" sz="2800" b="1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新制度</a:t>
                      </a:r>
                      <a:r>
                        <a:rPr lang="en-US" altLang="zh-TW" sz="2800" b="1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國、英不二考</a:t>
                      </a:r>
                      <a:r>
                        <a:rPr lang="en-US" altLang="zh-TW" sz="2800" b="1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72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考試人數</a:t>
                      </a:r>
                      <a:endParaRPr lang="zh-TW" altLang="en-US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121,181</a:t>
                      </a:r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120,172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118,551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116,445</a:t>
                      </a:r>
                    </a:p>
                  </a:txBody>
                  <a:tcPr marL="69417" marR="69417" marT="69419" marB="69419" anchor="ctr"/>
                </a:tc>
              </a:tr>
              <a:tr h="5772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重考生</a:t>
                      </a: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15,913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14,412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11,962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9,270</a:t>
                      </a:r>
                    </a:p>
                  </a:txBody>
                  <a:tcPr marL="69417" marR="69417" marT="69419" marB="69419" anchor="ctr"/>
                </a:tc>
              </a:tr>
              <a:tr h="5772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重考生佔比</a:t>
                      </a: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13.13%</a:t>
                      </a:r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11.99%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10.09%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7.96%</a:t>
                      </a:r>
                    </a:p>
                  </a:txBody>
                  <a:tcPr marL="69417" marR="69417" marT="69419" marB="69419" anchor="ctr"/>
                </a:tc>
              </a:tr>
              <a:tr h="17235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個申名額</a:t>
                      </a: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50,584</a:t>
                      </a:r>
                      <a:endParaRPr lang="en-US" altLang="zh-TW" sz="4000" b="1" i="0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國立：</a:t>
                      </a:r>
                      <a:r>
                        <a:rPr lang="en-US" altLang="zh-TW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19,732</a:t>
                      </a:r>
                      <a:r>
                        <a:rPr lang="zh-TW" alt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私立：</a:t>
                      </a:r>
                      <a:r>
                        <a:rPr lang="en-US" altLang="zh-TW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31,122】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51,499</a:t>
                      </a:r>
                      <a:endParaRPr lang="en-US" altLang="zh-TW" sz="4000" b="1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國立：</a:t>
                      </a:r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19,438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，私立：</a:t>
                      </a:r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32,061】</a:t>
                      </a:r>
                      <a:endParaRPr lang="zh-TW" altLang="en-US" sz="40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53,856</a:t>
                      </a:r>
                      <a:endParaRPr lang="en-US" altLang="zh-TW" sz="4000" b="1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國立：</a:t>
                      </a:r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19,949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，私立：</a:t>
                      </a:r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33,907】</a:t>
                      </a:r>
                      <a:endParaRPr lang="en-US" altLang="zh-TW" sz="40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55,810</a:t>
                      </a:r>
                      <a:endParaRPr lang="en-US" altLang="zh-TW" sz="4000" b="1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國立：</a:t>
                      </a:r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19,554</a:t>
                      </a:r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endParaRPr lang="en-US" altLang="zh-TW" sz="2800" b="1" i="0" kern="12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 fontAlgn="ctr"/>
                      <a:r>
                        <a:rPr lang="zh-TW" alt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私立：</a:t>
                      </a:r>
                      <a:r>
                        <a:rPr lang="en-US" altLang="zh-TW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36,256】</a:t>
                      </a:r>
                      <a:endParaRPr lang="en-US" altLang="zh-TW" sz="4000" b="1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</a:tr>
              <a:tr h="5772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申請人數</a:t>
                      </a:r>
                      <a:endParaRPr lang="zh-TW" altLang="en-US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78,187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76,112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81,350</a:t>
                      </a:r>
                    </a:p>
                  </a:txBody>
                  <a:tcPr marL="69417" marR="69417" marT="69419" marB="69419" anchor="ctr"/>
                </a:tc>
              </a:tr>
              <a:tr h="5300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獲分發</a:t>
                      </a:r>
                      <a:r>
                        <a:rPr lang="zh-TW" altLang="en-US" sz="24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en-US" altLang="zh-TW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41,133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38,953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46,875</a:t>
                      </a:r>
                    </a:p>
                  </a:txBody>
                  <a:tcPr marL="69417" marR="69417" marT="69419" marB="69419" anchor="ctr"/>
                </a:tc>
              </a:tr>
              <a:tr h="5772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分發錄取率</a:t>
                      </a:r>
                    </a:p>
                  </a:txBody>
                  <a:tcPr marL="69417" marR="69417" marT="69419" marB="69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52.61%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51.18%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57.62%</a:t>
                      </a:r>
                    </a:p>
                  </a:txBody>
                  <a:tcPr marL="69417" marR="69417" marT="69419" marB="69419" anchor="ctr"/>
                </a:tc>
              </a:tr>
            </a:tbl>
          </a:graphicData>
        </a:graphic>
      </p:graphicFrame>
      <p:sp>
        <p:nvSpPr>
          <p:cNvPr id="3" name="矩形圖說文字 2"/>
          <p:cNvSpPr/>
          <p:nvPr/>
        </p:nvSpPr>
        <p:spPr>
          <a:xfrm>
            <a:off x="4431365" y="3068960"/>
            <a:ext cx="4680520" cy="2304256"/>
          </a:xfrm>
          <a:prstGeom prst="wedgeRectCallout">
            <a:avLst>
              <a:gd name="adj1" fmla="val -71394"/>
              <a:gd name="adj2" fmla="val -560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少子化，考試人數卻增加，全因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重考生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9931" y="2335560"/>
            <a:ext cx="7308304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03581" y="1196752"/>
            <a:ext cx="7308304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4207566" y="4504251"/>
            <a:ext cx="4896275" cy="2304256"/>
          </a:xfrm>
          <a:prstGeom prst="wedgeRectCallout">
            <a:avLst>
              <a:gd name="adj1" fmla="val -71394"/>
              <a:gd name="adj2" fmla="val -56077"/>
            </a:avLst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大學個申名額好像變少，但是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變多的。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9931" y="2944281"/>
            <a:ext cx="7308304" cy="4795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03581" y="3836506"/>
            <a:ext cx="7308304" cy="4795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1815888" y="1052736"/>
            <a:ext cx="4752528" cy="2880320"/>
          </a:xfrm>
          <a:prstGeom prst="wedgeRectCallout">
            <a:avLst>
              <a:gd name="adj1" fmla="val -53596"/>
              <a:gd name="adj2" fmla="val 101521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個申人數，因為新制度，會有鐘擺效應，但會慢慢穩定。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9931" y="5229200"/>
            <a:ext cx="7308304" cy="4795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795537" y="6378419"/>
            <a:ext cx="7308304" cy="4795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8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79281"/>
              </p:ext>
            </p:extLst>
          </p:nvPr>
        </p:nvGraphicFramePr>
        <p:xfrm>
          <a:off x="-36512" y="260649"/>
          <a:ext cx="9180512" cy="640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266"/>
                <a:gridCol w="1704999"/>
                <a:gridCol w="2301749"/>
                <a:gridCol w="2045998"/>
                <a:gridCol w="1534500"/>
              </a:tblGrid>
              <a:tr h="12817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德光</a:t>
                      </a:r>
                      <a:r>
                        <a:rPr lang="zh-TW" altLang="en-US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歷年</a:t>
                      </a:r>
                      <a:endParaRPr lang="en-US" altLang="zh-TW" sz="320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r>
                        <a:rPr lang="zh-TW" altLang="en-US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大學甄試</a:t>
                      </a:r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志願通過第一階段比率</a:t>
                      </a:r>
                      <a:endParaRPr lang="zh-TW" altLang="en-US" sz="3200" b="1" i="0" u="none" strike="noStrike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174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</a:t>
                      </a:r>
                      <a:endParaRPr lang="en-US" altLang="zh-TW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全部送出</a:t>
                      </a:r>
                      <a:endParaRPr lang="en-US" altLang="zh-TW" sz="320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r>
                        <a:rPr lang="zh-TW" altLang="en-US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志願數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endParaRPr lang="en-US" altLang="zh-TW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通過數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641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1639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2.34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2.82</a:t>
                      </a:r>
                      <a:endParaRPr lang="zh-TW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685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1577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2.58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2.96</a:t>
                      </a:r>
                      <a:endParaRPr lang="zh-TW" altLang="en-US" sz="3200" b="0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4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endParaRPr lang="en-US" altLang="zh-TW" sz="32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793</a:t>
                      </a:r>
                      <a:endParaRPr lang="en-US" altLang="zh-TW" sz="32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1875</a:t>
                      </a:r>
                      <a:endParaRPr lang="en-US" altLang="zh-TW" sz="3200" b="1" i="0" u="none" strike="noStrike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2.52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2.88</a:t>
                      </a:r>
                      <a:endParaRPr lang="zh-TW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矩形圖說文字 1"/>
          <p:cNvSpPr/>
          <p:nvPr/>
        </p:nvSpPr>
        <p:spPr>
          <a:xfrm>
            <a:off x="2879576" y="4359300"/>
            <a:ext cx="6300192" cy="2448272"/>
          </a:xfrm>
          <a:prstGeom prst="wedgeRectCallout">
            <a:avLst>
              <a:gd name="adj1" fmla="val -53113"/>
              <a:gd name="adj2" fmla="val -7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第二類組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電機資工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大爆發，很多預估務實的志願變夢幻落選。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94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460432" cy="4248472"/>
          </a:xfrm>
        </p:spPr>
        <p:txBody>
          <a:bodyPr/>
          <a:lstStyle/>
          <a:p>
            <a:r>
              <a:rPr lang="zh-TW" altLang="en-US" sz="6000" dirty="0" smtClean="0"/>
              <a:t>提出思考點</a:t>
            </a:r>
            <a:r>
              <a:rPr lang="en-US" altLang="zh-TW" sz="6000" dirty="0" smtClean="0"/>
              <a:t>1</a:t>
            </a:r>
            <a:r>
              <a:rPr lang="zh-TW" altLang="en-US" sz="6000" dirty="0" smtClean="0"/>
              <a:t>：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>
                <a:solidFill>
                  <a:schemeClr val="tx2"/>
                </a:solidFill>
              </a:rPr>
              <a:t>1.</a:t>
            </a:r>
            <a:r>
              <a:rPr lang="zh-TW" altLang="en-US" sz="4400" dirty="0" smtClean="0">
                <a:solidFill>
                  <a:schemeClr val="tx2"/>
                </a:solidFill>
              </a:rPr>
              <a:t>私立大學補助</a:t>
            </a:r>
            <a:r>
              <a:rPr lang="en-US" altLang="zh-TW" sz="4400" dirty="0" smtClean="0">
                <a:solidFill>
                  <a:schemeClr val="tx2"/>
                </a:solidFill>
              </a:rPr>
              <a:t>1.75</a:t>
            </a:r>
            <a:r>
              <a:rPr lang="zh-TW" altLang="en-US" sz="4400" dirty="0" smtClean="0">
                <a:solidFill>
                  <a:schemeClr val="tx2"/>
                </a:solidFill>
              </a:rPr>
              <a:t>萬：</a:t>
            </a:r>
            <a:r>
              <a:rPr lang="en-US" altLang="zh-TW" sz="4400" dirty="0" smtClean="0">
                <a:solidFill>
                  <a:schemeClr val="tx2"/>
                </a:solidFill>
              </a:rPr>
              <a:t/>
            </a:r>
            <a:br>
              <a:rPr lang="en-US" altLang="zh-TW" sz="4400" dirty="0" smtClean="0">
                <a:solidFill>
                  <a:schemeClr val="tx2"/>
                </a:solidFill>
              </a:rPr>
            </a:br>
            <a:r>
              <a:rPr lang="zh-TW" altLang="en-US" sz="4400" dirty="0" smtClean="0">
                <a:solidFill>
                  <a:schemeClr val="tx2"/>
                </a:solidFill>
              </a:rPr>
              <a:t>公立</a:t>
            </a:r>
            <a:r>
              <a:rPr lang="en-US" altLang="zh-TW" sz="4400" dirty="0" smtClean="0">
                <a:solidFill>
                  <a:schemeClr val="tx2"/>
                </a:solidFill>
              </a:rPr>
              <a:t>vs</a:t>
            </a:r>
            <a:r>
              <a:rPr lang="zh-TW" altLang="en-US" sz="4400" dirty="0" smtClean="0">
                <a:solidFill>
                  <a:schemeClr val="tx2"/>
                </a:solidFill>
              </a:rPr>
              <a:t>私立   學費拉近距離</a:t>
            </a:r>
            <a:r>
              <a:rPr lang="en-US" altLang="zh-TW" sz="4400" dirty="0" smtClean="0">
                <a:solidFill>
                  <a:schemeClr val="tx2"/>
                </a:solidFill>
              </a:rPr>
              <a:t>?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>
                <a:solidFill>
                  <a:srgbClr val="71DAFF"/>
                </a:solidFill>
              </a:rPr>
              <a:t>2.</a:t>
            </a:r>
            <a:r>
              <a:rPr lang="zh-TW" altLang="en-US" sz="4400" dirty="0" smtClean="0">
                <a:solidFill>
                  <a:srgbClr val="71DAFF"/>
                </a:solidFill>
              </a:rPr>
              <a:t>學校人數多寡與科系的關聯</a:t>
            </a:r>
            <a:r>
              <a:rPr lang="en-US" altLang="zh-TW" sz="4400" dirty="0" smtClean="0">
                <a:solidFill>
                  <a:srgbClr val="71DAFF"/>
                </a:solidFill>
              </a:rPr>
              <a:t>?</a:t>
            </a:r>
            <a:br>
              <a:rPr lang="en-US" altLang="zh-TW" sz="4400" dirty="0" smtClean="0">
                <a:solidFill>
                  <a:srgbClr val="71DAFF"/>
                </a:solidFill>
              </a:rPr>
            </a:br>
            <a:r>
              <a:rPr lang="zh-TW" altLang="en-US" sz="4400" dirty="0" smtClean="0">
                <a:solidFill>
                  <a:srgbClr val="71DAFF"/>
                </a:solidFill>
              </a:rPr>
              <a:t>   例：國立台南大學     </a:t>
            </a:r>
            <a:r>
              <a:rPr lang="en-US" altLang="zh-TW" sz="4400" dirty="0" smtClean="0">
                <a:solidFill>
                  <a:srgbClr val="71DAFF"/>
                </a:solidFill>
              </a:rPr>
              <a:t>5966</a:t>
            </a:r>
            <a:r>
              <a:rPr lang="zh-TW" altLang="en-US" sz="4400" dirty="0" smtClean="0">
                <a:solidFill>
                  <a:srgbClr val="71DAFF"/>
                </a:solidFill>
              </a:rPr>
              <a:t>人</a:t>
            </a:r>
            <a:r>
              <a:rPr lang="en-US" altLang="zh-TW" sz="4400" dirty="0" smtClean="0">
                <a:solidFill>
                  <a:srgbClr val="71DAFF"/>
                </a:solidFill>
              </a:rPr>
              <a:t/>
            </a:r>
            <a:br>
              <a:rPr lang="en-US" altLang="zh-TW" sz="4400" dirty="0" smtClean="0">
                <a:solidFill>
                  <a:srgbClr val="71DAFF"/>
                </a:solidFill>
              </a:rPr>
            </a:br>
            <a:r>
              <a:rPr lang="en-US" altLang="zh-TW" sz="4400" dirty="0">
                <a:solidFill>
                  <a:srgbClr val="71DAFF"/>
                </a:solidFill>
              </a:rPr>
              <a:t> </a:t>
            </a:r>
            <a:r>
              <a:rPr lang="en-US" altLang="zh-TW" sz="4400" dirty="0" smtClean="0">
                <a:solidFill>
                  <a:srgbClr val="71DAFF"/>
                </a:solidFill>
              </a:rPr>
              <a:t>       </a:t>
            </a:r>
            <a:r>
              <a:rPr lang="zh-TW" altLang="en-US" sz="4400" dirty="0" smtClean="0">
                <a:solidFill>
                  <a:srgbClr val="71DAFF"/>
                </a:solidFill>
              </a:rPr>
              <a:t>    私立輔仁大學   </a:t>
            </a:r>
            <a:r>
              <a:rPr lang="en-US" altLang="zh-TW" sz="4400" dirty="0" smtClean="0">
                <a:solidFill>
                  <a:srgbClr val="71DAFF"/>
                </a:solidFill>
              </a:rPr>
              <a:t>25681</a:t>
            </a:r>
            <a:r>
              <a:rPr lang="zh-TW" altLang="en-US" sz="4400" dirty="0" smtClean="0">
                <a:solidFill>
                  <a:srgbClr val="71DAFF"/>
                </a:solidFill>
              </a:rPr>
              <a:t>人</a:t>
            </a:r>
            <a:endParaRPr lang="zh-TW" altLang="en-US" sz="4400" dirty="0">
              <a:solidFill>
                <a:srgbClr val="71DA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5085184"/>
            <a:ext cx="7924800" cy="820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4800" dirty="0" smtClean="0">
                <a:hlinkClick r:id="rId2" action="ppaction://hlinkfile"/>
              </a:rPr>
              <a:t>113</a:t>
            </a:r>
            <a:r>
              <a:rPr lang="zh-TW" altLang="en-US" sz="4800" dirty="0" smtClean="0">
                <a:hlinkClick r:id="rId2" action="ppaction://hlinkfile"/>
              </a:rPr>
              <a:t>大學</a:t>
            </a:r>
            <a:r>
              <a:rPr lang="zh-TW" altLang="en-US" sz="4800" dirty="0">
                <a:hlinkClick r:id="rId2" action="ppaction://hlinkfile"/>
              </a:rPr>
              <a:t>人數統計表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917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84369" cy="5544616"/>
          </a:xfrm>
        </p:spPr>
        <p:txBody>
          <a:bodyPr/>
          <a:lstStyle/>
          <a:p>
            <a:r>
              <a:rPr lang="zh-TW" altLang="en-US" sz="6000" dirty="0"/>
              <a:t>提出思考</a:t>
            </a:r>
            <a:r>
              <a:rPr lang="zh-TW" altLang="en-US" sz="6000" dirty="0" smtClean="0"/>
              <a:t>點</a:t>
            </a:r>
            <a:r>
              <a:rPr lang="en-US" altLang="zh-TW" sz="6000" dirty="0" smtClean="0"/>
              <a:t>2</a:t>
            </a:r>
            <a:r>
              <a:rPr lang="zh-TW" altLang="en-US" sz="6000" dirty="0" smtClean="0"/>
              <a:t>：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5400" dirty="0" smtClean="0">
                <a:solidFill>
                  <a:srgbClr val="00FFFF"/>
                </a:solidFill>
              </a:rPr>
              <a:t>選校</a:t>
            </a:r>
            <a:r>
              <a:rPr lang="zh-TW" altLang="en-US" sz="5400" dirty="0" smtClean="0"/>
              <a:t>  </a:t>
            </a:r>
            <a:r>
              <a:rPr lang="en-US" altLang="zh-TW" sz="5400" dirty="0" smtClean="0"/>
              <a:t>VS  </a:t>
            </a:r>
            <a:r>
              <a:rPr lang="zh-TW" altLang="en-US" sz="5400" dirty="0" smtClean="0">
                <a:solidFill>
                  <a:srgbClr val="00FF00"/>
                </a:solidFill>
              </a:rPr>
              <a:t>選系</a:t>
            </a:r>
            <a:r>
              <a:rPr lang="en-US" altLang="zh-TW" sz="5400" dirty="0" smtClean="0">
                <a:solidFill>
                  <a:srgbClr val="00FF00"/>
                </a:solidFill>
              </a:rPr>
              <a:t/>
            </a:r>
            <a:br>
              <a:rPr lang="en-US" altLang="zh-TW" sz="5400" dirty="0" smtClean="0">
                <a:solidFill>
                  <a:srgbClr val="00FF00"/>
                </a:solidFill>
              </a:rPr>
            </a:br>
            <a:r>
              <a:rPr lang="zh-TW" altLang="en-US" sz="5400" dirty="0" smtClean="0">
                <a:solidFill>
                  <a:srgbClr val="00FFFF"/>
                </a:solidFill>
              </a:rPr>
              <a:t>轉系  </a:t>
            </a:r>
            <a:r>
              <a:rPr lang="en-US" altLang="zh-TW" sz="5400" dirty="0" smtClean="0"/>
              <a:t>VS</a:t>
            </a:r>
            <a:r>
              <a:rPr lang="zh-TW" altLang="en-US" sz="5400" dirty="0" smtClean="0"/>
              <a:t> </a:t>
            </a:r>
            <a:r>
              <a:rPr lang="zh-TW" altLang="en-US" sz="5400" dirty="0" smtClean="0">
                <a:solidFill>
                  <a:srgbClr val="00FF00"/>
                </a:solidFill>
              </a:rPr>
              <a:t> </a:t>
            </a:r>
            <a:r>
              <a:rPr lang="zh-TW" altLang="en-US" sz="5400" dirty="0">
                <a:solidFill>
                  <a:srgbClr val="00FF00"/>
                </a:solidFill>
              </a:rPr>
              <a:t>轉學</a:t>
            </a:r>
            <a:r>
              <a:rPr lang="en-US" altLang="zh-TW" sz="5400" dirty="0" smtClean="0">
                <a:solidFill>
                  <a:srgbClr val="00FF00"/>
                </a:solidFill>
              </a:rPr>
              <a:t/>
            </a:r>
            <a:br>
              <a:rPr lang="en-US" altLang="zh-TW" sz="5400" dirty="0" smtClean="0">
                <a:solidFill>
                  <a:srgbClr val="00FF00"/>
                </a:solidFill>
              </a:rPr>
            </a:br>
            <a:r>
              <a:rPr lang="zh-TW" altLang="en-US" sz="5400" dirty="0" smtClean="0">
                <a:solidFill>
                  <a:srgbClr val="00FFFF"/>
                </a:solidFill>
              </a:rPr>
              <a:t>雙主修  </a:t>
            </a:r>
            <a:r>
              <a:rPr lang="en-US" altLang="zh-TW" sz="5400" dirty="0"/>
              <a:t>VS</a:t>
            </a:r>
            <a:r>
              <a:rPr lang="zh-TW" altLang="en-US" sz="5400" dirty="0"/>
              <a:t> </a:t>
            </a:r>
            <a:r>
              <a:rPr lang="zh-TW" altLang="en-US" sz="5400" dirty="0">
                <a:solidFill>
                  <a:srgbClr val="00FF00"/>
                </a:solidFill>
              </a:rPr>
              <a:t> </a:t>
            </a:r>
            <a:r>
              <a:rPr lang="zh-TW" altLang="en-US" sz="5400" dirty="0" smtClean="0">
                <a:solidFill>
                  <a:srgbClr val="00FF00"/>
                </a:solidFill>
              </a:rPr>
              <a:t>輔系</a:t>
            </a:r>
            <a:r>
              <a:rPr lang="en-US" altLang="zh-TW" sz="5400" dirty="0" smtClean="0">
                <a:solidFill>
                  <a:srgbClr val="00FF00"/>
                </a:solidFill>
              </a:rPr>
              <a:t/>
            </a:r>
            <a:br>
              <a:rPr lang="en-US" altLang="zh-TW" sz="5400" dirty="0" smtClean="0">
                <a:solidFill>
                  <a:srgbClr val="00FF00"/>
                </a:solidFill>
              </a:rPr>
            </a:br>
            <a:r>
              <a:rPr lang="zh-TW" altLang="en-US" sz="5400" dirty="0">
                <a:solidFill>
                  <a:srgbClr val="00FFFF"/>
                </a:solidFill>
              </a:rPr>
              <a:t>出國</a:t>
            </a:r>
            <a:r>
              <a:rPr lang="zh-TW" altLang="en-US" sz="5400" dirty="0" smtClean="0">
                <a:solidFill>
                  <a:srgbClr val="00FFFF"/>
                </a:solidFill>
              </a:rPr>
              <a:t> </a:t>
            </a:r>
            <a:r>
              <a:rPr lang="zh-TW" altLang="en-US" sz="5400" dirty="0" smtClean="0">
                <a:solidFill>
                  <a:srgbClr val="71DAFF"/>
                </a:solidFill>
              </a:rPr>
              <a:t> </a:t>
            </a:r>
            <a:r>
              <a:rPr lang="en-US" altLang="zh-TW" sz="5400" dirty="0" smtClean="0"/>
              <a:t>VS</a:t>
            </a:r>
            <a:r>
              <a:rPr lang="zh-TW" altLang="en-US" sz="5400" dirty="0" smtClean="0">
                <a:solidFill>
                  <a:srgbClr val="00FF00"/>
                </a:solidFill>
              </a:rPr>
              <a:t>  研究所</a:t>
            </a:r>
            <a:r>
              <a:rPr lang="en-US" altLang="zh-TW" sz="6000" dirty="0" smtClean="0">
                <a:solidFill>
                  <a:srgbClr val="00FF00"/>
                </a:solidFill>
              </a:rPr>
              <a:t/>
            </a:r>
            <a:br>
              <a:rPr lang="en-US" altLang="zh-TW" sz="6000" dirty="0" smtClean="0">
                <a:solidFill>
                  <a:srgbClr val="00FF00"/>
                </a:solidFill>
              </a:rPr>
            </a:br>
            <a:endParaRPr lang="zh-TW" alt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85" y="5186877"/>
            <a:ext cx="3213533" cy="126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03733" y="5205394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把這些資料當作專題來研究</a:t>
            </a:r>
            <a:r>
              <a:rPr lang="zh-TW" altLang="en-US" sz="4000" dirty="0" smtClean="0">
                <a:solidFill>
                  <a:srgbClr val="FF0000"/>
                </a:solidFill>
              </a:rPr>
              <a:t>吧   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2060848"/>
            <a:ext cx="69847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四、申請入學三步驟</a:t>
            </a:r>
            <a:endParaRPr lang="en-US" altLang="zh-TW" sz="5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defTabSz="713019"/>
            <a:r>
              <a:rPr lang="en-US" altLang="zh-TW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要會看</a:t>
            </a:r>
            <a:r>
              <a:rPr lang="en-US" altLang="zh-TW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簡章</a:t>
            </a:r>
            <a:r>
              <a:rPr lang="en-US" altLang="zh-TW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  <a:p>
            <a:pPr lvl="2" defTabSz="713019"/>
            <a:r>
              <a:rPr lang="en-US" altLang="zh-TW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落點分析並驗算</a:t>
            </a:r>
            <a:endParaRPr lang="en-US" altLang="zh-TW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defTabSz="713019"/>
            <a:r>
              <a:rPr lang="en-US" altLang="zh-TW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擬定</a:t>
            </a: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en-US" altLang="zh-TW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  <a:p>
            <a:endParaRPr lang="en-US" altLang="zh-TW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="" xmlns:a16="http://schemas.microsoft.com/office/drawing/2014/main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975A7913-B87D-49BC-95E4-4B8A83D461EA}"/>
              </a:ext>
            </a:extLst>
          </p:cNvPr>
          <p:cNvGrpSpPr/>
          <p:nvPr/>
        </p:nvGrpSpPr>
        <p:grpSpPr>
          <a:xfrm>
            <a:off x="194103" y="2322523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="" xmlns:a16="http://schemas.microsoft.com/office/drawing/2014/main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9269C1CF-8F5A-4D8C-8031-7E7963A1071B}"/>
              </a:ext>
            </a:extLst>
          </p:cNvPr>
          <p:cNvSpPr txBox="1"/>
          <p:nvPr/>
        </p:nvSpPr>
        <p:spPr>
          <a:xfrm>
            <a:off x="646209" y="2252429"/>
            <a:ext cx="803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第一步 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 一定要會看</a:t>
            </a:r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</a:rPr>
              <a:t>簡章</a:t>
            </a:r>
            <a:r>
              <a:rPr lang="en-US" altLang="zh-TW" sz="4000" b="1" dirty="0">
                <a:solidFill>
                  <a:srgbClr val="FFFFFF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</a:rPr>
              <a:t>很重要喔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773" y="2914149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2">
            <a:extLst>
              <a:ext uri="{FF2B5EF4-FFF2-40B4-BE49-F238E27FC236}">
                <a16:creationId xmlns="" xmlns:a16="http://schemas.microsoft.com/office/drawing/2014/main" id="{D4ABCA9D-D1B5-48C6-86B3-959C885C5D02}"/>
              </a:ext>
            </a:extLst>
          </p:cNvPr>
          <p:cNvSpPr txBox="1"/>
          <p:nvPr/>
        </p:nvSpPr>
        <p:spPr>
          <a:xfrm>
            <a:off x="1299236" y="3429000"/>
            <a:ext cx="6176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學會看簡章</a:t>
            </a:r>
            <a:r>
              <a:rPr lang="en-US" altLang="zh-TW" sz="4000" dirty="0">
                <a:solidFill>
                  <a:srgbClr val="2F1932"/>
                </a:solidFill>
                <a:latin typeface="微軟正黑體"/>
              </a:rPr>
              <a:t>-</a:t>
            </a: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很重要喔</a:t>
            </a:r>
            <a:endParaRPr lang="en-US" altLang="zh-TW" sz="4000" dirty="0">
              <a:solidFill>
                <a:srgbClr val="2F1932"/>
              </a:solidFill>
              <a:latin typeface="微軟正黑體"/>
            </a:endParaRPr>
          </a:p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簡章</a:t>
            </a:r>
            <a:r>
              <a:rPr lang="en-US" altLang="zh-TW" sz="4000" dirty="0">
                <a:solidFill>
                  <a:srgbClr val="2F1932"/>
                </a:solidFill>
                <a:latin typeface="微軟正黑體"/>
              </a:rPr>
              <a:t>=</a:t>
            </a: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使用說明書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31720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69380" y="548580"/>
            <a:ext cx="69847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en-US" altLang="zh-TW" sz="48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二、時間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、學測數據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、申請入學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三步驟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defTabSz="713019"/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要會看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簡章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defTabSz="713019"/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落點分析並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驗算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defTabSz="713019"/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擬定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713019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562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99392"/>
            <a:ext cx="9159492" cy="454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5FC14457-DB96-4A50-9E8C-349AE8747F1E}"/>
              </a:ext>
            </a:extLst>
          </p:cNvPr>
          <p:cNvGrpSpPr/>
          <p:nvPr/>
        </p:nvGrpSpPr>
        <p:grpSpPr>
          <a:xfrm>
            <a:off x="8532440" y="6129070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sp>
        <p:nvSpPr>
          <p:cNvPr id="21" name="圓角矩形 7">
            <a:extLst>
              <a:ext uri="{FF2B5EF4-FFF2-40B4-BE49-F238E27FC236}">
                <a16:creationId xmlns="" xmlns:a16="http://schemas.microsoft.com/office/drawing/2014/main" id="{FCD54AE3-A31E-4BB2-82AA-F7170E396D68}"/>
              </a:ext>
            </a:extLst>
          </p:cNvPr>
          <p:cNvSpPr/>
          <p:nvPr/>
        </p:nvSpPr>
        <p:spPr>
          <a:xfrm>
            <a:off x="1763688" y="116633"/>
            <a:ext cx="1255522" cy="1872208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2" name="直線圖說文字 2 (加上強調線) 8">
            <a:extLst>
              <a:ext uri="{FF2B5EF4-FFF2-40B4-BE49-F238E27FC236}">
                <a16:creationId xmlns="" xmlns:a16="http://schemas.microsoft.com/office/drawing/2014/main" id="{40819F09-BEE8-48F9-8C61-C41ED1D3A712}"/>
              </a:ext>
            </a:extLst>
          </p:cNvPr>
          <p:cNvSpPr/>
          <p:nvPr/>
        </p:nvSpPr>
        <p:spPr>
          <a:xfrm>
            <a:off x="1173727" y="2060848"/>
            <a:ext cx="2067537" cy="118559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solidFill>
            <a:srgbClr val="FFFFC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713019">
              <a:defRPr/>
            </a:pPr>
            <a:r>
              <a:rPr lang="en-US" altLang="zh-TW" sz="2800" b="1" dirty="0" smtClean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</a:t>
            </a:r>
            <a:r>
              <a:rPr lang="zh-TW" altLang="en-US" sz="2800" b="1" dirty="0" smtClean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第一階段</a:t>
            </a:r>
            <a:r>
              <a:rPr lang="zh-TW" altLang="en-US" sz="2800" b="1" dirty="0" smtClean="0">
                <a:solidFill>
                  <a:srgbClr val="2F1932"/>
                </a:solidFill>
                <a:latin typeface="微軟正黑體"/>
                <a:ea typeface="微軟正黑體"/>
              </a:rPr>
              <a:t>先</a:t>
            </a:r>
            <a:r>
              <a:rPr lang="zh-TW" altLang="en-US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篩選</a:t>
            </a:r>
            <a:endParaRPr lang="en-US" altLang="zh-TW" sz="2800" b="1" dirty="0">
              <a:solidFill>
                <a:srgbClr val="2F1932"/>
              </a:solidFill>
              <a:latin typeface="微軟正黑體"/>
              <a:ea typeface="微軟正黑體"/>
            </a:endParaRPr>
          </a:p>
          <a:p>
            <a:pPr defTabSz="713019">
              <a:defRPr/>
            </a:pPr>
            <a:r>
              <a:rPr lang="en-US" altLang="zh-TW" b="1" dirty="0">
                <a:solidFill>
                  <a:srgbClr val="2F1932"/>
                </a:solidFill>
                <a:latin typeface="微軟正黑體"/>
                <a:ea typeface="微軟正黑體"/>
              </a:rPr>
              <a:t>(</a:t>
            </a:r>
            <a:r>
              <a:rPr lang="zh-TW" altLang="en-US" b="1" dirty="0">
                <a:solidFill>
                  <a:srgbClr val="2F1932"/>
                </a:solidFill>
                <a:latin typeface="微軟正黑體"/>
                <a:ea typeface="微軟正黑體"/>
              </a:rPr>
              <a:t>先檢定、</a:t>
            </a:r>
            <a:r>
              <a:rPr lang="zh-TW" altLang="en-US" b="1" dirty="0" smtClean="0">
                <a:solidFill>
                  <a:srgbClr val="2F1932"/>
                </a:solidFill>
                <a:latin typeface="微軟正黑體"/>
                <a:ea typeface="微軟正黑體"/>
              </a:rPr>
              <a:t>後</a:t>
            </a:r>
            <a:r>
              <a:rPr lang="zh-TW" altLang="en-US" b="1" dirty="0">
                <a:solidFill>
                  <a:srgbClr val="2F1932"/>
                </a:solidFill>
                <a:latin typeface="微軟正黑體"/>
                <a:ea typeface="微軟正黑體"/>
              </a:rPr>
              <a:t>倍率</a:t>
            </a:r>
            <a:r>
              <a:rPr lang="en-US" altLang="zh-TW" b="1" dirty="0" smtClean="0">
                <a:solidFill>
                  <a:srgbClr val="2F1932"/>
                </a:solidFill>
                <a:latin typeface="微軟正黑體"/>
                <a:ea typeface="微軟正黑體"/>
              </a:rPr>
              <a:t>)</a:t>
            </a:r>
            <a:endParaRPr lang="en-US" altLang="zh-TW" b="1" dirty="0">
              <a:solidFill>
                <a:srgbClr val="2F1932"/>
              </a:solidFill>
              <a:latin typeface="微軟正黑體"/>
              <a:ea typeface="微軟正黑體"/>
            </a:endParaRPr>
          </a:p>
          <a:p>
            <a:pPr defTabSz="713019">
              <a:defRPr/>
            </a:pPr>
            <a:endParaRPr lang="zh-TW" altLang="en-US" sz="1200" dirty="0">
              <a:solidFill>
                <a:srgbClr val="2F1932"/>
              </a:solidFill>
              <a:latin typeface="微軟正黑體"/>
              <a:ea typeface="微軟正黑體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="" xmlns:a16="http://schemas.microsoft.com/office/drawing/2014/main" id="{2657366F-53AC-4E83-B1DB-22DEC7DF16CD}"/>
              </a:ext>
            </a:extLst>
          </p:cNvPr>
          <p:cNvSpPr/>
          <p:nvPr/>
        </p:nvSpPr>
        <p:spPr>
          <a:xfrm>
            <a:off x="1167740" y="548680"/>
            <a:ext cx="523940" cy="151216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4" name="圓角矩形 10">
            <a:extLst>
              <a:ext uri="{FF2B5EF4-FFF2-40B4-BE49-F238E27FC236}">
                <a16:creationId xmlns="" xmlns:a16="http://schemas.microsoft.com/office/drawing/2014/main" id="{9159A98E-941C-404A-B8C7-89F5DFC38107}"/>
              </a:ext>
            </a:extLst>
          </p:cNvPr>
          <p:cNvSpPr/>
          <p:nvPr/>
        </p:nvSpPr>
        <p:spPr>
          <a:xfrm>
            <a:off x="6588222" y="151101"/>
            <a:ext cx="2555777" cy="1803271"/>
          </a:xfrm>
          <a:prstGeom prst="roundRect">
            <a:avLst/>
          </a:prstGeom>
          <a:noFill/>
          <a:ln w="254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6" name="圓角矩形 12">
            <a:extLst>
              <a:ext uri="{FF2B5EF4-FFF2-40B4-BE49-F238E27FC236}">
                <a16:creationId xmlns="" xmlns:a16="http://schemas.microsoft.com/office/drawing/2014/main" id="{06338EFC-E51B-4B07-A3F9-C3E495ACCA7E}"/>
              </a:ext>
            </a:extLst>
          </p:cNvPr>
          <p:cNvSpPr/>
          <p:nvPr/>
        </p:nvSpPr>
        <p:spPr>
          <a:xfrm>
            <a:off x="3018548" y="99658"/>
            <a:ext cx="3569675" cy="1961190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7" name="直線圖說文字 2 (加上強調線) 13">
            <a:extLst>
              <a:ext uri="{FF2B5EF4-FFF2-40B4-BE49-F238E27FC236}">
                <a16:creationId xmlns="" xmlns:a16="http://schemas.microsoft.com/office/drawing/2014/main" id="{E5F5A3C0-FEC3-41F6-B896-83C26E993EE7}"/>
              </a:ext>
            </a:extLst>
          </p:cNvPr>
          <p:cNvSpPr/>
          <p:nvPr/>
        </p:nvSpPr>
        <p:spPr>
          <a:xfrm>
            <a:off x="3836445" y="2060848"/>
            <a:ext cx="1933879" cy="103067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solidFill>
            <a:srgbClr val="99CC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713019">
              <a:defRPr/>
            </a:pPr>
            <a:r>
              <a:rPr lang="en-US" altLang="zh-TW" sz="2800" b="1" dirty="0" smtClean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</a:t>
            </a:r>
            <a:r>
              <a:rPr lang="zh-TW" altLang="en-US" sz="2800" b="1" dirty="0" smtClean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第二階段才甄試</a:t>
            </a:r>
            <a:endParaRPr lang="en-US" altLang="zh-TW" sz="2800" b="1" dirty="0">
              <a:solidFill>
                <a:srgbClr val="2F1932"/>
              </a:solidFill>
              <a:latin typeface="微軟正黑體"/>
              <a:ea typeface="微軟正黑體"/>
            </a:endParaRPr>
          </a:p>
          <a:p>
            <a:pPr defTabSz="713019">
              <a:defRPr/>
            </a:pPr>
            <a:endParaRPr lang="zh-TW" altLang="en-US" sz="1200" dirty="0">
              <a:solidFill>
                <a:srgbClr val="2F193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直線圖說文字 2 (加上強調線) 14">
            <a:extLst>
              <a:ext uri="{FF2B5EF4-FFF2-40B4-BE49-F238E27FC236}">
                <a16:creationId xmlns="" xmlns:a16="http://schemas.microsoft.com/office/drawing/2014/main" id="{1F76C886-0D6B-4844-85DA-20FC6E4FD9EA}"/>
              </a:ext>
            </a:extLst>
          </p:cNvPr>
          <p:cNvSpPr/>
          <p:nvPr/>
        </p:nvSpPr>
        <p:spPr>
          <a:xfrm>
            <a:off x="6273145" y="2060849"/>
            <a:ext cx="2879898" cy="10306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713019">
              <a:defRPr/>
            </a:pPr>
            <a:r>
              <a:rPr lang="en-US" altLang="zh-TW" sz="2800" b="1" dirty="0" smtClean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</a:t>
            </a:r>
            <a:r>
              <a:rPr lang="zh-TW" altLang="en-US" sz="2800" b="1" dirty="0" smtClean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錄取要</a:t>
            </a:r>
            <a:r>
              <a:rPr lang="zh-TW" altLang="en-US" sz="2800" b="1" dirty="0" smtClean="0">
                <a:solidFill>
                  <a:srgbClr val="2F1932"/>
                </a:solidFill>
                <a:latin typeface="微軟正黑體"/>
                <a:ea typeface="微軟正黑體"/>
              </a:rPr>
              <a:t>算</a:t>
            </a:r>
            <a:r>
              <a:rPr lang="zh-TW" altLang="en-US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總分</a:t>
            </a:r>
            <a:endParaRPr lang="en-US" altLang="zh-TW" sz="2800" b="1" dirty="0">
              <a:solidFill>
                <a:srgbClr val="2F1932"/>
              </a:solidFill>
              <a:latin typeface="微軟正黑體"/>
              <a:ea typeface="微軟正黑體"/>
            </a:endParaRPr>
          </a:p>
          <a:p>
            <a:pPr defTabSz="713019">
              <a:defRPr/>
            </a:pPr>
            <a:r>
              <a:rPr lang="en-US" altLang="zh-TW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學測</a:t>
            </a:r>
            <a:r>
              <a:rPr lang="en-US" altLang="zh-TW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+</a:t>
            </a:r>
            <a:r>
              <a:rPr lang="zh-TW" altLang="en-US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甄選成績</a:t>
            </a:r>
            <a:r>
              <a:rPr lang="en-US" altLang="zh-TW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)</a:t>
            </a:r>
          </a:p>
          <a:p>
            <a:pPr defTabSz="713019">
              <a:defRPr/>
            </a:pPr>
            <a:endParaRPr lang="zh-TW" altLang="en-US" sz="1200" dirty="0">
              <a:solidFill>
                <a:srgbClr val="2F193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610" name="Group 117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74231289"/>
              </p:ext>
            </p:extLst>
          </p:nvPr>
        </p:nvGraphicFramePr>
        <p:xfrm>
          <a:off x="5680" y="0"/>
          <a:ext cx="9130123" cy="6813376"/>
        </p:xfrm>
        <a:graphic>
          <a:graphicData uri="http://schemas.openxmlformats.org/drawingml/2006/table">
            <a:tbl>
              <a:tblPr/>
              <a:tblGrid>
                <a:gridCol w="608388"/>
                <a:gridCol w="787983"/>
                <a:gridCol w="787983"/>
                <a:gridCol w="892339"/>
                <a:gridCol w="859617"/>
                <a:gridCol w="859617"/>
                <a:gridCol w="931252"/>
                <a:gridCol w="644714"/>
                <a:gridCol w="1328341"/>
                <a:gridCol w="1200904"/>
                <a:gridCol w="228985"/>
              </a:tblGrid>
              <a:tr h="411492">
                <a:tc rowSpan="9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成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功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大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學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外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文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系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第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一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階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段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anchorCtr="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科目</a:t>
                      </a:r>
                      <a:endParaRPr lang="zh-TW" altLang="en-US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檢定</a:t>
                      </a:r>
                      <a:endParaRPr lang="zh-TW" altLang="en-US" sz="2400" b="1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篩選倍率</a:t>
                      </a:r>
                      <a:endParaRPr lang="zh-TW" altLang="en-US" sz="2400" b="1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學測成績採計方式</a:t>
                      </a:r>
                      <a:endParaRPr lang="zh-TW" altLang="en-US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9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審查資料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9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11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代碼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022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前標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面試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25%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5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名額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英文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頂標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3.5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*2.00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英文寫作能力測驗</a:t>
                      </a:r>
                      <a:endParaRPr lang="zh-TW" altLang="en-US" sz="2400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28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要求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數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--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--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71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同級分超額篩選方式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62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46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社會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38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一、學測國文、英文、數</a:t>
                      </a:r>
                      <a:r>
                        <a:rPr lang="en-US" altLang="zh-TW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、社會之級分總和　二、學測英文級分　三、學測國文級分。四、學測社會級分。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12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原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住民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國英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社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--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644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費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英聽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0531" name="AutoShape 1091"/>
          <p:cNvSpPr>
            <a:spLocks noChangeArrowheads="1"/>
          </p:cNvSpPr>
          <p:nvPr/>
        </p:nvSpPr>
        <p:spPr bwMode="auto">
          <a:xfrm>
            <a:off x="2733946" y="4984793"/>
            <a:ext cx="2519363" cy="1655764"/>
          </a:xfrm>
          <a:prstGeom prst="wedgeRectCallout">
            <a:avLst>
              <a:gd name="adj1" fmla="val -76602"/>
              <a:gd name="adj2" fmla="val -2067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確定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招生名額</a:t>
            </a:r>
          </a:p>
        </p:txBody>
      </p:sp>
      <p:sp>
        <p:nvSpPr>
          <p:cNvPr id="190532" name="AutoShape 1092"/>
          <p:cNvSpPr>
            <a:spLocks noChangeArrowheads="1"/>
          </p:cNvSpPr>
          <p:nvPr/>
        </p:nvSpPr>
        <p:spPr bwMode="auto">
          <a:xfrm>
            <a:off x="6330924" y="5358814"/>
            <a:ext cx="2808288" cy="1527175"/>
          </a:xfrm>
          <a:prstGeom prst="wedgeRectCallout">
            <a:avLst>
              <a:gd name="adj1" fmla="val -109524"/>
              <a:gd name="adj2" fmla="val -641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先尋找倍數最大的</a:t>
            </a:r>
          </a:p>
        </p:txBody>
      </p:sp>
      <p:sp>
        <p:nvSpPr>
          <p:cNvPr id="190533" name="AutoShape 1093"/>
          <p:cNvSpPr>
            <a:spLocks noChangeArrowheads="1"/>
          </p:cNvSpPr>
          <p:nvPr/>
        </p:nvSpPr>
        <p:spPr bwMode="auto">
          <a:xfrm>
            <a:off x="6295205" y="4481513"/>
            <a:ext cx="2879725" cy="2376487"/>
          </a:xfrm>
          <a:prstGeom prst="wedgeRectCallout">
            <a:avLst>
              <a:gd name="adj1" fmla="val -104519"/>
              <a:gd name="adj2" fmla="val -1441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5.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倍數最小的就是第二階段的名額</a:t>
            </a:r>
          </a:p>
        </p:txBody>
      </p:sp>
      <p:sp>
        <p:nvSpPr>
          <p:cNvPr id="190541" name="AutoShape 1101"/>
          <p:cNvSpPr>
            <a:spLocks noChangeArrowheads="1"/>
          </p:cNvSpPr>
          <p:nvPr/>
        </p:nvSpPr>
        <p:spPr bwMode="auto">
          <a:xfrm>
            <a:off x="0" y="4494980"/>
            <a:ext cx="2140197" cy="2274887"/>
          </a:xfrm>
          <a:prstGeom prst="wedgeRectCallout">
            <a:avLst>
              <a:gd name="adj1" fmla="val 114678"/>
              <a:gd name="adj2" fmla="val -626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先確定是否達到標準</a:t>
            </a:r>
          </a:p>
        </p:txBody>
      </p:sp>
      <p:sp>
        <p:nvSpPr>
          <p:cNvPr id="190543" name="Line 1103"/>
          <p:cNvSpPr>
            <a:spLocks noChangeShapeType="1"/>
          </p:cNvSpPr>
          <p:nvPr/>
        </p:nvSpPr>
        <p:spPr bwMode="auto">
          <a:xfrm rot="10800000" flipV="1">
            <a:off x="2110481" y="2420888"/>
            <a:ext cx="1883146" cy="155498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0611" name="AutoShape 1171"/>
          <p:cNvSpPr>
            <a:spLocks noChangeArrowheads="1"/>
          </p:cNvSpPr>
          <p:nvPr/>
        </p:nvSpPr>
        <p:spPr bwMode="auto">
          <a:xfrm>
            <a:off x="6330924" y="3255937"/>
            <a:ext cx="2808287" cy="1439863"/>
          </a:xfrm>
          <a:prstGeom prst="wedgeRectCallout">
            <a:avLst>
              <a:gd name="adj1" fmla="val -109639"/>
              <a:gd name="adj2" fmla="val -1815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依次倍數篩選</a:t>
            </a:r>
          </a:p>
        </p:txBody>
      </p:sp>
      <p:sp>
        <p:nvSpPr>
          <p:cNvPr id="10" name="AutoShape 89"/>
          <p:cNvSpPr>
            <a:spLocks noChangeArrowheads="1"/>
          </p:cNvSpPr>
          <p:nvPr/>
        </p:nvSpPr>
        <p:spPr bwMode="auto">
          <a:xfrm>
            <a:off x="3101826" y="3336553"/>
            <a:ext cx="2303462" cy="1570037"/>
          </a:xfrm>
          <a:prstGeom prst="wedgeRectCallout">
            <a:avLst>
              <a:gd name="adj1" fmla="val 90778"/>
              <a:gd name="adj2" fmla="val -1589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6.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超額</a:t>
            </a:r>
            <a:endParaRPr kumimoji="1" lang="en-US" altLang="zh-TW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的比法</a:t>
            </a:r>
          </a:p>
        </p:txBody>
      </p:sp>
      <p:sp>
        <p:nvSpPr>
          <p:cNvPr id="11" name="AutoShape 1171"/>
          <p:cNvSpPr>
            <a:spLocks noChangeArrowheads="1"/>
          </p:cNvSpPr>
          <p:nvPr/>
        </p:nvSpPr>
        <p:spPr bwMode="auto">
          <a:xfrm>
            <a:off x="6330924" y="3273374"/>
            <a:ext cx="2808287" cy="1439863"/>
          </a:xfrm>
          <a:prstGeom prst="wedgeRectCallout">
            <a:avLst>
              <a:gd name="adj1" fmla="val -113257"/>
              <a:gd name="adj2" fmla="val 45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依次倍數篩選</a:t>
            </a:r>
          </a:p>
        </p:txBody>
      </p:sp>
    </p:spTree>
    <p:extLst>
      <p:ext uri="{BB962C8B-B14F-4D97-AF65-F5344CB8AC3E}">
        <p14:creationId xmlns:p14="http://schemas.microsoft.com/office/powerpoint/2010/main" val="24898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31" grpId="0" animBg="1"/>
      <p:bldP spid="190532" grpId="0" animBg="1"/>
      <p:bldP spid="190533" grpId="0" animBg="1"/>
      <p:bldP spid="190541" grpId="0" animBg="1"/>
      <p:bldP spid="190543" grpId="0" animBg="1"/>
      <p:bldP spid="190611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872497"/>
              </p:ext>
            </p:extLst>
          </p:nvPr>
        </p:nvGraphicFramePr>
        <p:xfrm>
          <a:off x="5680" y="0"/>
          <a:ext cx="9130123" cy="6691456"/>
        </p:xfrm>
        <a:graphic>
          <a:graphicData uri="http://schemas.openxmlformats.org/drawingml/2006/table">
            <a:tbl>
              <a:tblPr/>
              <a:tblGrid>
                <a:gridCol w="608388"/>
                <a:gridCol w="787983"/>
                <a:gridCol w="787983"/>
                <a:gridCol w="892339"/>
                <a:gridCol w="859617"/>
                <a:gridCol w="859617"/>
                <a:gridCol w="931252"/>
                <a:gridCol w="644714"/>
                <a:gridCol w="1328341"/>
                <a:gridCol w="1200904"/>
                <a:gridCol w="228985"/>
              </a:tblGrid>
              <a:tr h="411492">
                <a:tc rowSpan="9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成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功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大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學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外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文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系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第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二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階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段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anchorCtr="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chemeClr val="tx1"/>
                          </a:solidFill>
                        </a:rPr>
                        <a:t>科目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</a:rPr>
                        <a:t>檢定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</a:rPr>
                        <a:t>篩選倍率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0" dirty="0" smtClean="0">
                          <a:solidFill>
                            <a:srgbClr val="FF0000"/>
                          </a:solidFill>
                        </a:rPr>
                        <a:t>學測成績採計方式</a:t>
                      </a:r>
                      <a:endParaRPr lang="zh-TW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9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審查資料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9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114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代碼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022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前標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面試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25%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5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名額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13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英文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頂標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3.5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*2.00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英文寫作能力測驗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25%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28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要求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數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--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--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71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zh-TW" alt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甄選總成績同分參酌之順序</a:t>
                      </a:r>
                      <a:endParaRPr lang="zh-TW" altLang="en-US" sz="4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62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46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社會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38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r>
                        <a:rPr lang="zh-TW" alt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一、面試</a:t>
                      </a:r>
                      <a:r>
                        <a:rPr lang="zh-TW" altLang="en-US" sz="3600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zh-TW" altLang="en-US" sz="36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zh-TW" alt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二、審查資料</a:t>
                      </a:r>
                      <a:r>
                        <a:rPr lang="zh-TW" altLang="en-US" sz="3600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zh-TW" altLang="en-US" sz="36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zh-TW" alt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三、英文寫作能力測驗</a:t>
                      </a:r>
                      <a:r>
                        <a:rPr lang="zh-TW" altLang="en-US" sz="3600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zh-TW" altLang="en-US" sz="36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zh-TW" alt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四、學測英文級分</a:t>
                      </a:r>
                      <a:endParaRPr lang="zh-TW" altLang="en-US" sz="36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12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原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住民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國英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社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--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644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費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英聽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8744" name="AutoShape 88"/>
          <p:cNvSpPr>
            <a:spLocks noChangeArrowheads="1"/>
          </p:cNvSpPr>
          <p:nvPr/>
        </p:nvSpPr>
        <p:spPr bwMode="auto">
          <a:xfrm>
            <a:off x="755576" y="5157192"/>
            <a:ext cx="2303462" cy="1439863"/>
          </a:xfrm>
          <a:prstGeom prst="wedgeRectCallout">
            <a:avLst>
              <a:gd name="adj1" fmla="val 131112"/>
              <a:gd name="adj2" fmla="val -13291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各科的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加權</a:t>
            </a:r>
          </a:p>
        </p:txBody>
      </p:sp>
      <p:sp>
        <p:nvSpPr>
          <p:cNvPr id="198745" name="AutoShape 89"/>
          <p:cNvSpPr>
            <a:spLocks noChangeArrowheads="1"/>
          </p:cNvSpPr>
          <p:nvPr/>
        </p:nvSpPr>
        <p:spPr bwMode="auto">
          <a:xfrm>
            <a:off x="611560" y="0"/>
            <a:ext cx="2303462" cy="1570039"/>
          </a:xfrm>
          <a:prstGeom prst="wedgeRectCallout">
            <a:avLst>
              <a:gd name="adj1" fmla="val 177614"/>
              <a:gd name="adj2" fmla="val 15376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學科佔的百分比</a:t>
            </a:r>
          </a:p>
        </p:txBody>
      </p:sp>
      <p:sp>
        <p:nvSpPr>
          <p:cNvPr id="198746" name="AutoShape 90"/>
          <p:cNvSpPr>
            <a:spLocks noChangeArrowheads="1"/>
          </p:cNvSpPr>
          <p:nvPr/>
        </p:nvSpPr>
        <p:spPr bwMode="auto">
          <a:xfrm>
            <a:off x="3779912" y="65087"/>
            <a:ext cx="2303462" cy="1439863"/>
          </a:xfrm>
          <a:prstGeom prst="wedgeRectCallout">
            <a:avLst>
              <a:gd name="adj1" fmla="val 67506"/>
              <a:gd name="adj2" fmla="val 4384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其他佔的百分比</a:t>
            </a:r>
          </a:p>
        </p:txBody>
      </p:sp>
      <p:sp>
        <p:nvSpPr>
          <p:cNvPr id="11" name="AutoShape 89"/>
          <p:cNvSpPr>
            <a:spLocks noChangeArrowheads="1"/>
          </p:cNvSpPr>
          <p:nvPr/>
        </p:nvSpPr>
        <p:spPr bwMode="auto">
          <a:xfrm>
            <a:off x="2927126" y="3356992"/>
            <a:ext cx="2303462" cy="1570037"/>
          </a:xfrm>
          <a:prstGeom prst="wedgeRectCallout">
            <a:avLst>
              <a:gd name="adj1" fmla="val 101535"/>
              <a:gd name="adj2" fmla="val -29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超額時的比法</a:t>
            </a:r>
          </a:p>
        </p:txBody>
      </p:sp>
    </p:spTree>
    <p:extLst>
      <p:ext uri="{BB962C8B-B14F-4D97-AF65-F5344CB8AC3E}">
        <p14:creationId xmlns:p14="http://schemas.microsoft.com/office/powerpoint/2010/main" val="33445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44" grpId="0" animBg="1"/>
      <p:bldP spid="198745" grpId="0" animBg="1"/>
      <p:bldP spid="19874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70" name="Group 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34001446"/>
              </p:ext>
            </p:extLst>
          </p:nvPr>
        </p:nvGraphicFramePr>
        <p:xfrm>
          <a:off x="539750" y="127003"/>
          <a:ext cx="8229600" cy="6778628"/>
        </p:xfrm>
        <a:graphic>
          <a:graphicData uri="http://schemas.openxmlformats.org/drawingml/2006/table">
            <a:tbl>
              <a:tblPr/>
              <a:tblGrid>
                <a:gridCol w="4127500"/>
                <a:gridCol w="4102100"/>
              </a:tblGrid>
              <a:tr h="1079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寄發</a:t>
                      </a:r>
                      <a:r>
                        <a:rPr lang="en-US" altLang="zh-TW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或公告</a:t>
                      </a:r>
                      <a:r>
                        <a:rPr lang="en-US" altLang="zh-TW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指定</a:t>
                      </a:r>
                      <a:b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項目甄試通知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114.4.1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3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繳交資料截止</a:t>
                      </a:r>
                      <a:endParaRPr kumimoji="1" lang="en-US" altLang="zh-TW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114.5.6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6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9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指定項目甄試日期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114.5.24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榜示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114.5.29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總成績複查截止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113.5.29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0771" name="AutoShape 67"/>
          <p:cNvSpPr>
            <a:spLocks noChangeArrowheads="1"/>
          </p:cNvSpPr>
          <p:nvPr/>
        </p:nvSpPr>
        <p:spPr bwMode="auto">
          <a:xfrm>
            <a:off x="11958" y="3349021"/>
            <a:ext cx="4055986" cy="1952187"/>
          </a:xfrm>
          <a:prstGeom prst="wedgeRectCallout">
            <a:avLst>
              <a:gd name="adj1" fmla="val 90435"/>
              <a:gd name="adj2" fmla="val -1159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通知第一階段通過與繳交備審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NOPQ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的時間</a:t>
            </a:r>
          </a:p>
        </p:txBody>
      </p:sp>
      <p:sp>
        <p:nvSpPr>
          <p:cNvPr id="200772" name="AutoShape 68"/>
          <p:cNvSpPr>
            <a:spLocks noChangeArrowheads="1"/>
          </p:cNvSpPr>
          <p:nvPr/>
        </p:nvSpPr>
        <p:spPr bwMode="auto">
          <a:xfrm>
            <a:off x="467546" y="260650"/>
            <a:ext cx="2884587" cy="2303599"/>
          </a:xfrm>
          <a:prstGeom prst="wedgeRectCallout">
            <a:avLst>
              <a:gd name="adj1" fmla="val 110357"/>
              <a:gd name="adj2" fmla="val 861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面試日期是否與他校有衝突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577926" y="1700808"/>
            <a:ext cx="2663825" cy="1422400"/>
          </a:xfrm>
          <a:prstGeom prst="wedgeRectCallout">
            <a:avLst>
              <a:gd name="adj1" fmla="val 140731"/>
              <a:gd name="adj2" fmla="val 1658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該校的</a:t>
            </a:r>
            <a:endParaRPr kumimoji="1" lang="en-US" altLang="zh-TW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放榜日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71" grpId="0" animBg="1"/>
      <p:bldP spid="20077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73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9559920"/>
              </p:ext>
            </p:extLst>
          </p:nvPr>
        </p:nvGraphicFramePr>
        <p:xfrm>
          <a:off x="0" y="116632"/>
          <a:ext cx="9144000" cy="6457741"/>
        </p:xfrm>
        <a:graphic>
          <a:graphicData uri="http://schemas.openxmlformats.org/drawingml/2006/table">
            <a:tbl>
              <a:tblPr/>
              <a:tblGrid>
                <a:gridCol w="539552"/>
                <a:gridCol w="576064"/>
                <a:gridCol w="8028384"/>
              </a:tblGrid>
              <a:tr h="401938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指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項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審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資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料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項目：</a:t>
                      </a:r>
                    </a:p>
                    <a:p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修課紀錄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(A)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、課程學習成果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(B)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、多元表現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(F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G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L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M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N)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、學習歷程自述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(O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P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Q)</a:t>
                      </a:r>
                    </a:p>
                    <a:p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說明：</a:t>
                      </a:r>
                    </a:p>
                    <a:p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(1)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各項資料限高中時期所有；就讀動機、未來學習計畫與生涯規劃建議以英文撰寫。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(2)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英語能力檢定證明請提供英檢測驗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例如</a:t>
                      </a:r>
                      <a:r>
                        <a:rPr kumimoji="1" lang="en-US" altLang="zh-TW" sz="2400" b="0" i="0" kern="1200" dirty="0" err="1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TOEFLibt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IELTS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GEPT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TOEIC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等等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)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之成績單或證書。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(3)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學生可於審查資料中針對個人特質、能力、多元學習、成長及學習歷程、優秀表現、活動或競賽參與等各方面加以說明。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3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甄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明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一、英語寫作能力為筆試，統一安排於面試當日中午時間舉行。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上午場面試之考生須考完筆試再離開，下午場面試之考生中午先參加筆試、下午才進行面試。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)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二、面試語言以英文為主，中文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/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第二外語為輔。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三、於招生名額內優先錄取低收入戶及中低收入戶考生，至多</a:t>
                      </a:r>
                      <a:r>
                        <a:rPr kumimoji="1" lang="en-US" altLang="zh-TW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2</a:t>
                      </a:r>
                      <a:r>
                        <a:rPr kumimoji="1" lang="zh-TW" alt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名。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733" name="AutoShape 53"/>
          <p:cNvSpPr>
            <a:spLocks noChangeArrowheads="1"/>
          </p:cNvSpPr>
          <p:nvPr/>
        </p:nvSpPr>
        <p:spPr bwMode="auto">
          <a:xfrm>
            <a:off x="1187624" y="4549426"/>
            <a:ext cx="6120680" cy="2305051"/>
          </a:xfrm>
          <a:prstGeom prst="wedgeRectCallout">
            <a:avLst>
              <a:gd name="adj1" fmla="val -54123"/>
              <a:gd name="adj2" fmla="val -104442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審查資料的內容</a:t>
            </a:r>
            <a:endParaRPr kumimoji="1" lang="en-US" altLang="zh-TW" sz="4000" b="1" dirty="0" smtClean="0">
              <a:solidFill>
                <a:srgbClr val="3333FF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詳細的內容最好直接要到該科系的網頁查詢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)</a:t>
            </a:r>
            <a:endParaRPr kumimoji="1" lang="zh-TW" altLang="en-US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99734" name="AutoShape 54"/>
          <p:cNvSpPr>
            <a:spLocks noChangeArrowheads="1"/>
          </p:cNvSpPr>
          <p:nvPr/>
        </p:nvSpPr>
        <p:spPr bwMode="auto">
          <a:xfrm>
            <a:off x="1187624" y="1772816"/>
            <a:ext cx="3816350" cy="1568451"/>
          </a:xfrm>
          <a:prstGeom prst="wedgeRectCallout">
            <a:avLst>
              <a:gd name="adj1" fmla="val -38346"/>
              <a:gd name="adj2" fmla="val 105766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面試時間</a:t>
            </a:r>
            <a:endParaRPr kumimoji="1" lang="en-US" altLang="zh-TW" sz="4000" b="1" dirty="0" smtClean="0">
              <a:solidFill>
                <a:srgbClr val="3333FF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的安排</a:t>
            </a:r>
          </a:p>
        </p:txBody>
      </p:sp>
    </p:spTree>
    <p:extLst>
      <p:ext uri="{BB962C8B-B14F-4D97-AF65-F5344CB8AC3E}">
        <p14:creationId xmlns:p14="http://schemas.microsoft.com/office/powerpoint/2010/main" val="21050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33" grpId="0" animBg="1"/>
      <p:bldP spid="1997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845" name="Group 3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36506242"/>
              </p:ext>
            </p:extLst>
          </p:nvPr>
        </p:nvGraphicFramePr>
        <p:xfrm>
          <a:off x="0" y="-100473"/>
          <a:ext cx="9114958" cy="7129873"/>
        </p:xfrm>
        <a:graphic>
          <a:graphicData uri="http://schemas.openxmlformats.org/drawingml/2006/table">
            <a:tbl>
              <a:tblPr/>
              <a:tblGrid>
                <a:gridCol w="555748"/>
                <a:gridCol w="699831"/>
                <a:gridCol w="701546"/>
                <a:gridCol w="933108"/>
                <a:gridCol w="933108"/>
                <a:gridCol w="389367"/>
                <a:gridCol w="1089198"/>
                <a:gridCol w="845630"/>
                <a:gridCol w="1502100"/>
                <a:gridCol w="1220249"/>
                <a:gridCol w="245073"/>
              </a:tblGrid>
              <a:tr h="1056871"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國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醫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 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系 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第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一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階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段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代碼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052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國文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審查資料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20%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141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名額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157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面談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30%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5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要求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無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數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A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i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同級分超額篩選方式</a:t>
                      </a:r>
                      <a:endParaRPr kumimoji="1" lang="en-US" altLang="zh-TW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33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人數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471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社會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410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一、學測國文、英文、數學</a:t>
                      </a:r>
                      <a:r>
                        <a:rPr lang="en-US" altLang="zh-TW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、自然之級分總和　</a:t>
                      </a:r>
                      <a:endParaRPr lang="en-US" altLang="zh-TW" sz="24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二、學測自然級分　</a:t>
                      </a:r>
                      <a:endParaRPr lang="en-US" altLang="zh-TW" sz="24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三、學測英文級分　</a:t>
                      </a:r>
                      <a:endParaRPr lang="en-US" altLang="zh-TW" sz="24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四、學測數學</a:t>
                      </a:r>
                      <a:r>
                        <a:rPr lang="en-US" altLang="zh-TW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646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原住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民外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加名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14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自然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*1.25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8050" marB="3805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547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費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1100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英聽</a:t>
                      </a:r>
                      <a:r>
                        <a:rPr kumimoji="1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B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級</a:t>
                      </a:r>
                      <a:r>
                        <a:rPr kumimoji="1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2847" name="AutoShape 335"/>
          <p:cNvSpPr>
            <a:spLocks noChangeArrowheads="1"/>
          </p:cNvSpPr>
          <p:nvPr/>
        </p:nvSpPr>
        <p:spPr bwMode="auto">
          <a:xfrm>
            <a:off x="0" y="4725143"/>
            <a:ext cx="1979712" cy="1892997"/>
          </a:xfrm>
          <a:prstGeom prst="wedgeRectCallout">
            <a:avLst>
              <a:gd name="adj1" fmla="val 107264"/>
              <a:gd name="adj2" fmla="val -427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36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先確定是否達到標準</a:t>
            </a:r>
          </a:p>
        </p:txBody>
      </p:sp>
      <p:sp>
        <p:nvSpPr>
          <p:cNvPr id="192848" name="AutoShape 336"/>
          <p:cNvSpPr>
            <a:spLocks noChangeArrowheads="1"/>
          </p:cNvSpPr>
          <p:nvPr/>
        </p:nvSpPr>
        <p:spPr bwMode="auto">
          <a:xfrm>
            <a:off x="0" y="2567448"/>
            <a:ext cx="2519363" cy="1620839"/>
          </a:xfrm>
          <a:prstGeom prst="wedgeRectCallout">
            <a:avLst>
              <a:gd name="adj1" fmla="val 15308"/>
              <a:gd name="adj2" fmla="val -1078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確定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招生名額</a:t>
            </a:r>
          </a:p>
        </p:txBody>
      </p:sp>
      <p:sp>
        <p:nvSpPr>
          <p:cNvPr id="192849" name="AutoShape 337"/>
          <p:cNvSpPr>
            <a:spLocks noChangeArrowheads="1"/>
          </p:cNvSpPr>
          <p:nvPr/>
        </p:nvSpPr>
        <p:spPr bwMode="auto">
          <a:xfrm>
            <a:off x="4572000" y="2204863"/>
            <a:ext cx="2808287" cy="1555751"/>
          </a:xfrm>
          <a:prstGeom prst="wedgeRectCallout">
            <a:avLst>
              <a:gd name="adj1" fmla="val -63466"/>
              <a:gd name="adj2" fmla="val 11541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再尋找倍數最大的</a:t>
            </a:r>
          </a:p>
        </p:txBody>
      </p:sp>
      <p:sp>
        <p:nvSpPr>
          <p:cNvPr id="192851" name="AutoShape 339"/>
          <p:cNvSpPr>
            <a:spLocks noChangeArrowheads="1"/>
          </p:cNvSpPr>
          <p:nvPr/>
        </p:nvSpPr>
        <p:spPr bwMode="auto">
          <a:xfrm>
            <a:off x="5940424" y="-31824"/>
            <a:ext cx="2879725" cy="2417763"/>
          </a:xfrm>
          <a:prstGeom prst="wedgeRectCallout">
            <a:avLst>
              <a:gd name="adj1" fmla="val -108480"/>
              <a:gd name="adj2" fmla="val 409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倍數最小的就是第二階段的名額</a:t>
            </a:r>
          </a:p>
        </p:txBody>
      </p:sp>
      <p:sp>
        <p:nvSpPr>
          <p:cNvPr id="192852" name="Line 340"/>
          <p:cNvSpPr>
            <a:spLocks noChangeShapeType="1"/>
          </p:cNvSpPr>
          <p:nvPr/>
        </p:nvSpPr>
        <p:spPr bwMode="auto">
          <a:xfrm rot="10800000" flipV="1">
            <a:off x="1961852" y="2385939"/>
            <a:ext cx="1818060" cy="90142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2826344" y="2227758"/>
            <a:ext cx="2303463" cy="1570039"/>
          </a:xfrm>
          <a:prstGeom prst="wedgeRectCallout">
            <a:avLst>
              <a:gd name="adj1" fmla="val 86907"/>
              <a:gd name="adj2" fmla="val -2620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5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超額時的比法</a:t>
            </a:r>
          </a:p>
        </p:txBody>
      </p:sp>
    </p:spTree>
    <p:extLst>
      <p:ext uri="{BB962C8B-B14F-4D97-AF65-F5344CB8AC3E}">
        <p14:creationId xmlns:p14="http://schemas.microsoft.com/office/powerpoint/2010/main" val="26296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47" grpId="0" animBg="1"/>
      <p:bldP spid="192848" grpId="0" animBg="1"/>
      <p:bldP spid="192849" grpId="0" animBg="1"/>
      <p:bldP spid="192851" grpId="0" animBg="1"/>
      <p:bldP spid="192852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889506"/>
              </p:ext>
            </p:extLst>
          </p:nvPr>
        </p:nvGraphicFramePr>
        <p:xfrm>
          <a:off x="0" y="15"/>
          <a:ext cx="9114958" cy="7364186"/>
        </p:xfrm>
        <a:graphic>
          <a:graphicData uri="http://schemas.openxmlformats.org/drawingml/2006/table">
            <a:tbl>
              <a:tblPr/>
              <a:tblGrid>
                <a:gridCol w="555748"/>
                <a:gridCol w="699831"/>
                <a:gridCol w="701546"/>
                <a:gridCol w="933108"/>
                <a:gridCol w="933108"/>
                <a:gridCol w="389367"/>
                <a:gridCol w="1089198"/>
                <a:gridCol w="845630"/>
                <a:gridCol w="1502100"/>
                <a:gridCol w="1220249"/>
                <a:gridCol w="245073"/>
              </a:tblGrid>
              <a:tr h="1056871">
                <a:tc rowSpan="8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國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醫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 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系 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第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二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階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段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代碼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052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國文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8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審查資料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20%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8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278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名額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152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62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面談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30%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5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要求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無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數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A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443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人數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456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社會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甄選總成績同分參酌之順序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原住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民外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加名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14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自然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*1.25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8050" marB="3805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540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一、面談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二、學測國英數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自之級分總和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三、學測自然級分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四、學測英文級分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286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費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1100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英聽</a:t>
                      </a:r>
                      <a:r>
                        <a:rPr kumimoji="1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B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級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51" name="AutoShape 91"/>
          <p:cNvSpPr>
            <a:spLocks noChangeArrowheads="1"/>
          </p:cNvSpPr>
          <p:nvPr/>
        </p:nvSpPr>
        <p:spPr bwMode="auto">
          <a:xfrm>
            <a:off x="0" y="5517233"/>
            <a:ext cx="2303462" cy="1700212"/>
          </a:xfrm>
          <a:prstGeom prst="wedgeRectCallout">
            <a:avLst>
              <a:gd name="adj1" fmla="val 148537"/>
              <a:gd name="adj2" fmla="val -2611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各科的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加權</a:t>
            </a:r>
          </a:p>
        </p:txBody>
      </p:sp>
      <p:sp>
        <p:nvSpPr>
          <p:cNvPr id="194652" name="AutoShape 92"/>
          <p:cNvSpPr>
            <a:spLocks noChangeArrowheads="1"/>
          </p:cNvSpPr>
          <p:nvPr/>
        </p:nvSpPr>
        <p:spPr bwMode="auto">
          <a:xfrm>
            <a:off x="3635896" y="908721"/>
            <a:ext cx="2303462" cy="1627187"/>
          </a:xfrm>
          <a:prstGeom prst="wedgeRectCallout">
            <a:avLst>
              <a:gd name="adj1" fmla="val 41574"/>
              <a:gd name="adj2" fmla="val 11032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學科佔的百分比</a:t>
            </a:r>
          </a:p>
        </p:txBody>
      </p:sp>
      <p:sp>
        <p:nvSpPr>
          <p:cNvPr id="194653" name="AutoShape 93"/>
          <p:cNvSpPr>
            <a:spLocks noChangeArrowheads="1"/>
          </p:cNvSpPr>
          <p:nvPr/>
        </p:nvSpPr>
        <p:spPr bwMode="auto">
          <a:xfrm>
            <a:off x="2303462" y="1340768"/>
            <a:ext cx="2303462" cy="1655764"/>
          </a:xfrm>
          <a:prstGeom prst="wedgeRectCallout">
            <a:avLst>
              <a:gd name="adj1" fmla="val 184649"/>
              <a:gd name="adj2" fmla="val -6123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其他佔的百分比</a:t>
            </a:r>
          </a:p>
        </p:txBody>
      </p:sp>
      <p:sp>
        <p:nvSpPr>
          <p:cNvPr id="7" name="AutoShape 93"/>
          <p:cNvSpPr>
            <a:spLocks noChangeArrowheads="1"/>
          </p:cNvSpPr>
          <p:nvPr/>
        </p:nvSpPr>
        <p:spPr bwMode="auto">
          <a:xfrm>
            <a:off x="2447764" y="3502756"/>
            <a:ext cx="2376264" cy="2028785"/>
          </a:xfrm>
          <a:prstGeom prst="wedgeRectCallout">
            <a:avLst>
              <a:gd name="adj1" fmla="val 108361"/>
              <a:gd name="adj2" fmla="val -390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甄選總成績同分參酌之順序</a:t>
            </a:r>
          </a:p>
        </p:txBody>
      </p:sp>
    </p:spTree>
    <p:extLst>
      <p:ext uri="{BB962C8B-B14F-4D97-AF65-F5344CB8AC3E}">
        <p14:creationId xmlns:p14="http://schemas.microsoft.com/office/powerpoint/2010/main" val="11189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1" grpId="0" animBg="1"/>
      <p:bldP spid="194652" grpId="0" animBg="1"/>
      <p:bldP spid="19465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757" name="Group 1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7391471"/>
              </p:ext>
            </p:extLst>
          </p:nvPr>
        </p:nvGraphicFramePr>
        <p:xfrm>
          <a:off x="9526" y="44624"/>
          <a:ext cx="9109074" cy="6766411"/>
        </p:xfrm>
        <a:graphic>
          <a:graphicData uri="http://schemas.openxmlformats.org/drawingml/2006/table">
            <a:tbl>
              <a:tblPr/>
              <a:tblGrid>
                <a:gridCol w="1440730"/>
                <a:gridCol w="1728192"/>
                <a:gridCol w="648072"/>
                <a:gridCol w="648072"/>
                <a:gridCol w="4644008"/>
              </a:tblGrid>
              <a:tr h="119910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寄發</a:t>
                      </a:r>
                      <a:endParaRPr kumimoji="1" lang="en-US" altLang="zh-TW" sz="2300" b="0" i="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甄試</a:t>
                      </a:r>
                      <a:endParaRPr kumimoji="1" lang="en-US" altLang="zh-TW" sz="2300" b="0" i="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通知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114.3.27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指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項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容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審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查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資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料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項目：修課紀錄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(A)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、課程學習成果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(D)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、多元表現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(F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G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I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M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N)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、學習歷程自述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(P)</a:t>
                      </a:r>
                    </a:p>
                    <a:p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說明：考量公平性，不採計外部連結資料。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3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繳交</a:t>
                      </a:r>
                      <a:endParaRPr kumimoji="1" lang="en-US" altLang="zh-TW" sz="2900" b="0" i="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截止</a:t>
                      </a:r>
                      <a:endParaRPr kumimoji="1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114.5.7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4096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指定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甄試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日期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114.5.24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至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114.5.25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10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面談著重學生的人文素養、責任感、獨立性思考、同理心、語言溝通能力。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甄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試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明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753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榜示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114.5.28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</a:rPr>
                        <a:t>成績複查</a:t>
                      </a:r>
                      <a:endParaRPr lang="en-US" altLang="zh-TW" sz="2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</a:rPr>
                        <a:t>截止</a:t>
                      </a:r>
                      <a:endParaRPr lang="zh-TW" alt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solidFill>
                            <a:schemeClr val="bg1"/>
                          </a:solidFill>
                        </a:rPr>
                        <a:t>114.5.29</a:t>
                      </a:r>
                      <a:endParaRPr lang="en-US" altLang="zh-TW" sz="2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759" name="AutoShape 175"/>
          <p:cNvSpPr>
            <a:spLocks noChangeArrowheads="1"/>
          </p:cNvSpPr>
          <p:nvPr/>
        </p:nvSpPr>
        <p:spPr bwMode="auto">
          <a:xfrm>
            <a:off x="1331640" y="5589240"/>
            <a:ext cx="2592288" cy="1238888"/>
          </a:xfrm>
          <a:prstGeom prst="wedgeRectCallout">
            <a:avLst>
              <a:gd name="adj1" fmla="val 74991"/>
              <a:gd name="adj2" fmla="val -23231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審查資料的內容</a:t>
            </a:r>
          </a:p>
        </p:txBody>
      </p:sp>
      <p:sp>
        <p:nvSpPr>
          <p:cNvPr id="195762" name="AutoShape 178"/>
          <p:cNvSpPr>
            <a:spLocks noChangeArrowheads="1"/>
          </p:cNvSpPr>
          <p:nvPr/>
        </p:nvSpPr>
        <p:spPr bwMode="auto">
          <a:xfrm>
            <a:off x="5295492" y="3100467"/>
            <a:ext cx="2808287" cy="1912709"/>
          </a:xfrm>
          <a:prstGeom prst="wedgeRectCallout">
            <a:avLst>
              <a:gd name="adj1" fmla="val -133702"/>
              <a:gd name="adj2" fmla="val -180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面試日期是否與其他大學衝突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AutoShape 178"/>
          <p:cNvSpPr>
            <a:spLocks noChangeArrowheads="1"/>
          </p:cNvSpPr>
          <p:nvPr/>
        </p:nvSpPr>
        <p:spPr bwMode="auto">
          <a:xfrm>
            <a:off x="5479642" y="5589240"/>
            <a:ext cx="2439987" cy="1257176"/>
          </a:xfrm>
          <a:prstGeom prst="wedgeRectCallout">
            <a:avLst>
              <a:gd name="adj1" fmla="val -151388"/>
              <a:gd name="adj2" fmla="val -452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該校的</a:t>
            </a:r>
            <a:endParaRPr kumimoji="1" lang="en-US" altLang="zh-TW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放榜日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auto">
          <a:xfrm>
            <a:off x="4932040" y="488249"/>
            <a:ext cx="3535193" cy="2004647"/>
          </a:xfrm>
          <a:prstGeom prst="wedgeRectCallout">
            <a:avLst>
              <a:gd name="adj1" fmla="val -109806"/>
              <a:gd name="adj2" fmla="val -27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通知第一階段通過與繳交備審的時間</a:t>
            </a:r>
          </a:p>
        </p:txBody>
      </p:sp>
    </p:spTree>
    <p:extLst>
      <p:ext uri="{BB962C8B-B14F-4D97-AF65-F5344CB8AC3E}">
        <p14:creationId xmlns:p14="http://schemas.microsoft.com/office/powerpoint/2010/main" val="6764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59" grpId="0" animBg="1"/>
      <p:bldP spid="195762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="" xmlns:a16="http://schemas.microsoft.com/office/drawing/2014/main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975A7913-B87D-49BC-95E4-4B8A83D461EA}"/>
              </a:ext>
            </a:extLst>
          </p:cNvPr>
          <p:cNvGrpSpPr/>
          <p:nvPr/>
        </p:nvGrpSpPr>
        <p:grpSpPr>
          <a:xfrm>
            <a:off x="223847" y="1650448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="" xmlns:a16="http://schemas.microsoft.com/office/drawing/2014/main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9269C1CF-8F5A-4D8C-8031-7E7963A1071B}"/>
              </a:ext>
            </a:extLst>
          </p:cNvPr>
          <p:cNvSpPr txBox="1"/>
          <p:nvPr/>
        </p:nvSpPr>
        <p:spPr>
          <a:xfrm>
            <a:off x="1200442" y="1674416"/>
            <a:ext cx="754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第二步 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 使用落點分析</a:t>
            </a:r>
            <a:endParaRPr lang="zh-TW" altLang="en-US" sz="4000" b="1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773" y="2914149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2">
            <a:extLst>
              <a:ext uri="{FF2B5EF4-FFF2-40B4-BE49-F238E27FC236}">
                <a16:creationId xmlns="" xmlns:a16="http://schemas.microsoft.com/office/drawing/2014/main" id="{D4ABCA9D-D1B5-48C6-86B3-959C885C5D02}"/>
              </a:ext>
            </a:extLst>
          </p:cNvPr>
          <p:cNvSpPr txBox="1"/>
          <p:nvPr/>
        </p:nvSpPr>
        <p:spPr>
          <a:xfrm>
            <a:off x="1419798" y="2558422"/>
            <a:ext cx="6176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善用免費的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/>
              </a:rPr>
              <a:t>落點</a:t>
            </a: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，再加上自己的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/>
              </a:rPr>
              <a:t>驗算</a:t>
            </a: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，會更方便預測。</a:t>
            </a:r>
            <a:endParaRPr lang="en-US" altLang="zh-TW" sz="4000" dirty="0" smtClean="0">
              <a:solidFill>
                <a:srgbClr val="2F1932"/>
              </a:solidFill>
              <a:latin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207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4248472"/>
          </a:xfrm>
        </p:spPr>
        <p:txBody>
          <a:bodyPr/>
          <a:lstStyle/>
          <a:p>
            <a:pPr algn="ctr"/>
            <a:r>
              <a:rPr lang="zh-TW" altLang="en-US" sz="6000" dirty="0" smtClean="0"/>
              <a:t>落點分析：</a:t>
            </a:r>
            <a:r>
              <a:rPr lang="zh-TW" altLang="en-US" sz="6000" dirty="0" smtClean="0">
                <a:hlinkClick r:id="rId2"/>
              </a:rPr>
              <a:t>交叉</a:t>
            </a:r>
            <a:r>
              <a:rPr lang="zh-TW" altLang="en-US" sz="6000" dirty="0">
                <a:hlinkClick r:id="rId2"/>
              </a:rPr>
              <a:t>查</a:t>
            </a:r>
            <a:r>
              <a:rPr lang="zh-TW" altLang="en-US" sz="6000" dirty="0" smtClean="0">
                <a:hlinkClick r:id="rId2"/>
              </a:rPr>
              <a:t>榜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en-US" sz="6000" dirty="0" smtClean="0"/>
              <a:t>免費的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4000" dirty="0">
                <a:hlinkClick r:id="rId2"/>
              </a:rPr>
              <a:t>https://www.com.tw/p.html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87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227687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  <a:endParaRPr lang="en-US" altLang="zh-TW" sz="6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3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/>
          <a:lstStyle/>
          <a:p>
            <a:r>
              <a:rPr lang="en-US" altLang="zh-TW" sz="4000" dirty="0">
                <a:solidFill>
                  <a:srgbClr val="FFFF00"/>
                </a:solidFill>
              </a:rPr>
              <a:t>【</a:t>
            </a:r>
            <a:r>
              <a:rPr lang="en-US" altLang="zh-TW" sz="4000" dirty="0" smtClean="0">
                <a:solidFill>
                  <a:srgbClr val="FFFF00"/>
                </a:solidFill>
              </a:rPr>
              <a:t>114</a:t>
            </a:r>
            <a:r>
              <a:rPr lang="zh-TW" altLang="en-US" sz="4000" dirty="0" smtClean="0">
                <a:solidFill>
                  <a:srgbClr val="FFFF00"/>
                </a:solidFill>
              </a:rPr>
              <a:t>學</a:t>
            </a:r>
            <a:r>
              <a:rPr lang="zh-TW" altLang="en-US" sz="4000" dirty="0">
                <a:solidFill>
                  <a:srgbClr val="FFFF00"/>
                </a:solidFill>
              </a:rPr>
              <a:t>測</a:t>
            </a:r>
            <a:r>
              <a:rPr lang="en-US" altLang="zh-TW" sz="4000" dirty="0">
                <a:solidFill>
                  <a:srgbClr val="FFFF00"/>
                </a:solidFill>
              </a:rPr>
              <a:t>】</a:t>
            </a:r>
            <a:r>
              <a:rPr lang="zh-TW" altLang="en-US" sz="4000" dirty="0">
                <a:solidFill>
                  <a:srgbClr val="FFFF00"/>
                </a:solidFill>
              </a:rPr>
              <a:t>簡單</a:t>
            </a:r>
            <a:r>
              <a:rPr lang="en-US" altLang="zh-TW" sz="4000" dirty="0">
                <a:solidFill>
                  <a:srgbClr val="FFFF00"/>
                </a:solidFill>
              </a:rPr>
              <a:t>3</a:t>
            </a:r>
            <a:r>
              <a:rPr lang="zh-TW" altLang="en-US" sz="4000" dirty="0">
                <a:solidFill>
                  <a:srgbClr val="FFFF00"/>
                </a:solidFill>
              </a:rPr>
              <a:t>步驟，</a:t>
            </a:r>
            <a:r>
              <a:rPr lang="zh-TW" altLang="en-US" sz="4000" dirty="0" smtClean="0">
                <a:solidFill>
                  <a:srgbClr val="FFFF00"/>
                </a:solidFill>
              </a:rPr>
              <a:t>自己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驗算</a:t>
            </a:r>
            <a:r>
              <a:rPr lang="zh-TW" altLang="en-US" sz="4000" dirty="0" smtClean="0">
                <a:solidFill>
                  <a:srgbClr val="FFFF00"/>
                </a:solidFill>
              </a:rPr>
              <a:t>落點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000" dirty="0"/>
              <a:t>拿到</a:t>
            </a:r>
            <a:r>
              <a:rPr lang="en-US" altLang="zh-TW" sz="4000" dirty="0" smtClean="0"/>
              <a:t>114</a:t>
            </a:r>
            <a:r>
              <a:rPr lang="zh-TW" altLang="en-US" sz="4000" dirty="0" smtClean="0"/>
              <a:t>學</a:t>
            </a:r>
            <a:r>
              <a:rPr lang="zh-TW" altLang="en-US" sz="4000" dirty="0"/>
              <a:t>測成績後，你也可以由學測科目組合的級分推算自已的成績落點。首先，必須準備自己報考學測科目組合</a:t>
            </a:r>
            <a:r>
              <a:rPr lang="en-US" altLang="zh-TW" sz="4000" dirty="0" smtClean="0"/>
              <a:t>114</a:t>
            </a:r>
            <a:r>
              <a:rPr lang="zh-TW" altLang="en-US" sz="4000" dirty="0" smtClean="0"/>
              <a:t>年</a:t>
            </a:r>
            <a:r>
              <a:rPr lang="zh-TW" altLang="en-US" sz="4000" dirty="0"/>
              <a:t>和</a:t>
            </a:r>
            <a:r>
              <a:rPr lang="en-US" altLang="zh-TW" sz="4000" dirty="0" smtClean="0"/>
              <a:t>113</a:t>
            </a:r>
            <a:r>
              <a:rPr lang="zh-TW" altLang="en-US" sz="4000" dirty="0" smtClean="0"/>
              <a:t>年</a:t>
            </a:r>
            <a:r>
              <a:rPr lang="zh-TW" altLang="en-US" sz="4000" dirty="0"/>
              <a:t>的級分累計人數表，再將兩者相比對，就可以找出自己在選填志願時的可能落點所在。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步驟</a:t>
            </a:r>
            <a:r>
              <a:rPr lang="en-US" altLang="zh-TW" sz="4800" b="1" dirty="0"/>
              <a:t>1</a:t>
            </a:r>
            <a:r>
              <a:rPr lang="zh-TW" altLang="en-US" sz="4800" b="1" dirty="0"/>
              <a:t>：下載人數累計</a:t>
            </a:r>
            <a:r>
              <a:rPr lang="zh-TW" altLang="en-US" sz="4800" b="1" dirty="0" smtClean="0"/>
              <a:t>表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放在學校首頁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b="1" dirty="0">
                <a:hlinkClick r:id="rId2" action="ppaction://hlinkfile"/>
              </a:rPr>
              <a:t>★</a:t>
            </a:r>
            <a:r>
              <a:rPr lang="en-US" altLang="zh-TW" sz="2800" dirty="0" smtClean="0">
                <a:hlinkClick r:id="rId2" action="ppaction://hlinkfile"/>
              </a:rPr>
              <a:t>114</a:t>
            </a:r>
            <a:r>
              <a:rPr lang="zh-TW" altLang="en-US" sz="2800" dirty="0" smtClean="0">
                <a:hlinkClick r:id="rId2" action="ppaction://hlinkfile"/>
              </a:rPr>
              <a:t>學</a:t>
            </a:r>
            <a:r>
              <a:rPr lang="zh-TW" altLang="en-US" sz="2800" dirty="0">
                <a:hlinkClick r:id="rId2" action="ppaction://hlinkfile"/>
              </a:rPr>
              <a:t>測</a:t>
            </a:r>
            <a:r>
              <a:rPr lang="zh-TW" altLang="en-US" sz="2800" dirty="0" smtClean="0">
                <a:hlinkClick r:id="rId2" action="ppaction://hlinkfile"/>
              </a:rPr>
              <a:t>「</a:t>
            </a:r>
            <a:r>
              <a:rPr lang="en-US" altLang="zh-TW" sz="2800" dirty="0">
                <a:hlinkClick r:id="rId2" action="ppaction://hlinkfile"/>
              </a:rPr>
              <a:t>1</a:t>
            </a:r>
            <a:r>
              <a:rPr lang="zh-TW" altLang="en-US" sz="2800" dirty="0" smtClean="0">
                <a:hlinkClick r:id="rId2" action="ppaction://hlinkfile"/>
              </a:rPr>
              <a:t>至</a:t>
            </a:r>
            <a:r>
              <a:rPr lang="en-US" altLang="zh-TW" sz="2800" dirty="0">
                <a:hlinkClick r:id="rId2" action="ppaction://hlinkfile"/>
              </a:rPr>
              <a:t>4</a:t>
            </a:r>
            <a:r>
              <a:rPr lang="zh-TW" altLang="en-US" sz="2800" dirty="0">
                <a:hlinkClick r:id="rId2" action="ppaction://hlinkfile"/>
              </a:rPr>
              <a:t>科不同科目組合級分人數百分比累計表」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b="1" dirty="0">
                <a:hlinkClick r:id="rId3" action="ppaction://hlinkfile"/>
              </a:rPr>
              <a:t>★</a:t>
            </a:r>
            <a:r>
              <a:rPr lang="en-US" altLang="zh-TW" sz="2800" dirty="0" smtClean="0">
                <a:hlinkClick r:id="rId3" action="ppaction://hlinkfile"/>
              </a:rPr>
              <a:t>113</a:t>
            </a:r>
            <a:r>
              <a:rPr lang="zh-TW" altLang="en-US" sz="2800" dirty="0" smtClean="0">
                <a:hlinkClick r:id="rId3" action="ppaction://hlinkfile"/>
              </a:rPr>
              <a:t>學</a:t>
            </a:r>
            <a:r>
              <a:rPr lang="zh-TW" altLang="en-US" sz="2800" dirty="0">
                <a:hlinkClick r:id="rId3" action="ppaction://hlinkfile"/>
              </a:rPr>
              <a:t>測</a:t>
            </a:r>
            <a:r>
              <a:rPr lang="zh-TW" altLang="en-US" sz="2800" dirty="0" smtClean="0">
                <a:hlinkClick r:id="rId3" action="ppaction://hlinkfile"/>
              </a:rPr>
              <a:t>「</a:t>
            </a:r>
            <a:r>
              <a:rPr lang="en-US" altLang="zh-TW" sz="2800" dirty="0">
                <a:hlinkClick r:id="rId3" action="ppaction://hlinkfile"/>
              </a:rPr>
              <a:t>1</a:t>
            </a:r>
            <a:r>
              <a:rPr lang="zh-TW" altLang="en-US" sz="2800" dirty="0" smtClean="0">
                <a:hlinkClick r:id="rId3" action="ppaction://hlinkfile"/>
              </a:rPr>
              <a:t>至</a:t>
            </a:r>
            <a:r>
              <a:rPr lang="en-US" altLang="zh-TW" sz="2800" dirty="0">
                <a:hlinkClick r:id="rId3" action="ppaction://hlinkfile"/>
              </a:rPr>
              <a:t>4</a:t>
            </a:r>
            <a:r>
              <a:rPr lang="zh-TW" altLang="en-US" sz="2800" dirty="0">
                <a:hlinkClick r:id="rId3" action="ppaction://hlinkfile"/>
              </a:rPr>
              <a:t>科不同科目組合級分人數百分比累計表」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3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02233"/>
          </a:xfrm>
        </p:spPr>
        <p:txBody>
          <a:bodyPr/>
          <a:lstStyle/>
          <a:p>
            <a:pPr algn="ctr"/>
            <a:r>
              <a:rPr lang="zh-TW" altLang="en-US" sz="5400" b="1" dirty="0" smtClean="0"/>
              <a:t>步驟</a:t>
            </a:r>
            <a:r>
              <a:rPr lang="en-US" altLang="zh-TW" sz="5400" b="1" dirty="0"/>
              <a:t>2</a:t>
            </a:r>
            <a:r>
              <a:rPr lang="zh-TW" altLang="en-US" sz="5400" b="1" dirty="0" smtClean="0"/>
              <a:t>：</a:t>
            </a:r>
            <a:r>
              <a:rPr lang="zh-TW" altLang="en-US" sz="5400" b="1" dirty="0"/>
              <a:t>找出去年級</a:t>
            </a:r>
            <a:r>
              <a:rPr lang="zh-TW" altLang="en-US" sz="5400" b="1" dirty="0" smtClean="0"/>
              <a:t>分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en-US" altLang="zh-TW" sz="5400" b="1" dirty="0" smtClean="0"/>
              <a:t>(</a:t>
            </a:r>
            <a:r>
              <a:rPr lang="zh-TW" altLang="en-US" sz="5400" b="1" dirty="0" smtClean="0">
                <a:hlinkClick r:id="rId2"/>
              </a:rPr>
              <a:t>大學推甄委員會</a:t>
            </a:r>
            <a:r>
              <a:rPr lang="en-US" altLang="zh-TW" sz="5400" b="1" dirty="0" smtClean="0"/>
              <a:t>)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2276872"/>
            <a:ext cx="7924800" cy="4114800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再來</a:t>
            </a:r>
            <a:r>
              <a:rPr lang="zh-TW" altLang="en-US" sz="4800" dirty="0"/>
              <a:t>，看看自己的學測級分累計人數為多少，再找出</a:t>
            </a:r>
            <a:r>
              <a:rPr lang="en-US" altLang="zh-TW" sz="4800" dirty="0" smtClean="0"/>
              <a:t>113</a:t>
            </a:r>
            <a:r>
              <a:rPr lang="zh-TW" altLang="en-US" sz="4800" dirty="0" smtClean="0"/>
              <a:t>年</a:t>
            </a:r>
            <a:r>
              <a:rPr lang="zh-TW" altLang="en-US" sz="4800" dirty="0"/>
              <a:t>最相近的累計人數值，就可得知自己</a:t>
            </a:r>
            <a:r>
              <a:rPr lang="en-US" altLang="zh-TW" sz="4800" dirty="0" smtClean="0"/>
              <a:t>114</a:t>
            </a:r>
            <a:r>
              <a:rPr lang="zh-TW" altLang="en-US" sz="4800" dirty="0" smtClean="0"/>
              <a:t>學</a:t>
            </a:r>
            <a:r>
              <a:rPr lang="zh-TW" altLang="en-US" sz="4800" dirty="0"/>
              <a:t>測級分約等於</a:t>
            </a:r>
            <a:r>
              <a:rPr lang="en-US" altLang="zh-TW" sz="4800" dirty="0" smtClean="0"/>
              <a:t>113</a:t>
            </a:r>
            <a:r>
              <a:rPr lang="zh-TW" altLang="en-US" sz="4800" dirty="0" smtClean="0"/>
              <a:t>年</a:t>
            </a:r>
            <a:r>
              <a:rPr lang="zh-TW" altLang="en-US" sz="4800" dirty="0"/>
              <a:t>的幾級分了</a:t>
            </a:r>
            <a:r>
              <a:rPr lang="zh-TW" altLang="en-US" sz="4800" dirty="0" smtClean="0"/>
              <a:t>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658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410200" cy="6858000"/>
          </a:xfrm>
        </p:spPr>
      </p:pic>
      <p:sp>
        <p:nvSpPr>
          <p:cNvPr id="18435" name="文字方塊 3"/>
          <p:cNvSpPr txBox="1">
            <a:spLocks noChangeArrowheads="1"/>
          </p:cNvSpPr>
          <p:nvPr/>
        </p:nvSpPr>
        <p:spPr bwMode="auto">
          <a:xfrm>
            <a:off x="1692275" y="2924175"/>
            <a:ext cx="2592388" cy="3698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0" y="106363"/>
            <a:ext cx="1512888" cy="3178175"/>
          </a:xfrm>
          <a:prstGeom prst="wedgeRoundRectCallout">
            <a:avLst>
              <a:gd name="adj1" fmla="val 59121"/>
              <a:gd name="adj2" fmla="val 4477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dirty="0">
                <a:solidFill>
                  <a:srgbClr val="FFFFFF"/>
                </a:solidFill>
              </a:rPr>
              <a:t>你的級分累計人數</a:t>
            </a:r>
          </a:p>
        </p:txBody>
      </p:sp>
      <p:sp>
        <p:nvSpPr>
          <p:cNvPr id="18437" name="文字方塊 6"/>
          <p:cNvSpPr txBox="1">
            <a:spLocks noChangeArrowheads="1"/>
          </p:cNvSpPr>
          <p:nvPr/>
        </p:nvSpPr>
        <p:spPr bwMode="auto">
          <a:xfrm>
            <a:off x="4437063" y="2133600"/>
            <a:ext cx="2590800" cy="3683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624763" y="93663"/>
            <a:ext cx="1512887" cy="3178175"/>
          </a:xfrm>
          <a:prstGeom prst="wedgeRoundRectCallout">
            <a:avLst>
              <a:gd name="adj1" fmla="val -83318"/>
              <a:gd name="adj2" fmla="val 1791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dirty="0">
                <a:solidFill>
                  <a:srgbClr val="FFFFFF"/>
                </a:solidFill>
              </a:rPr>
              <a:t>該科系的級分累計人數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37063" y="375230"/>
            <a:ext cx="648072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2089" y="375231"/>
            <a:ext cx="6480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114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875"/>
            <a:ext cx="5410200" cy="6858000"/>
          </a:xfrm>
        </p:spPr>
      </p:pic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107950" y="3227388"/>
            <a:ext cx="2592388" cy="3683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460" name="文字方塊 6"/>
          <p:cNvSpPr txBox="1">
            <a:spLocks noChangeArrowheads="1"/>
          </p:cNvSpPr>
          <p:nvPr/>
        </p:nvSpPr>
        <p:spPr bwMode="auto">
          <a:xfrm>
            <a:off x="2843213" y="2163763"/>
            <a:ext cx="2665412" cy="3698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461" name="文字方塊 1"/>
          <p:cNvSpPr txBox="1">
            <a:spLocks noChangeArrowheads="1"/>
          </p:cNvSpPr>
          <p:nvPr/>
        </p:nvSpPr>
        <p:spPr bwMode="auto">
          <a:xfrm>
            <a:off x="5651500" y="1398588"/>
            <a:ext cx="165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夢幻</a:t>
            </a:r>
          </a:p>
        </p:txBody>
      </p:sp>
      <p:sp>
        <p:nvSpPr>
          <p:cNvPr id="19462" name="文字方塊 8"/>
          <p:cNvSpPr txBox="1">
            <a:spLocks noChangeArrowheads="1"/>
          </p:cNvSpPr>
          <p:nvPr/>
        </p:nvSpPr>
        <p:spPr bwMode="auto">
          <a:xfrm>
            <a:off x="5724525" y="2057400"/>
            <a:ext cx="16557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smtClean="0">
                <a:solidFill>
                  <a:srgbClr val="3333FF"/>
                </a:solidFill>
                <a:latin typeface="Arial" pitchFamily="34" charset="0"/>
                <a:ea typeface="文鼎海報體" pitchFamily="49" charset="-120"/>
              </a:rPr>
              <a:t>務實</a:t>
            </a:r>
          </a:p>
        </p:txBody>
      </p:sp>
      <p:sp>
        <p:nvSpPr>
          <p:cNvPr id="19463" name="文字方塊 9"/>
          <p:cNvSpPr txBox="1">
            <a:spLocks noChangeArrowheads="1"/>
          </p:cNvSpPr>
          <p:nvPr/>
        </p:nvSpPr>
        <p:spPr bwMode="auto">
          <a:xfrm>
            <a:off x="5940425" y="2705100"/>
            <a:ext cx="16557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保守</a:t>
            </a:r>
          </a:p>
        </p:txBody>
      </p:sp>
      <p:sp>
        <p:nvSpPr>
          <p:cNvPr id="3" name="向上箭號 2"/>
          <p:cNvSpPr/>
          <p:nvPr/>
        </p:nvSpPr>
        <p:spPr>
          <a:xfrm>
            <a:off x="6954838" y="1174750"/>
            <a:ext cx="504825" cy="88265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7027863" y="2468563"/>
            <a:ext cx="468312" cy="8556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1520" y="332666"/>
            <a:ext cx="648072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033700" y="316642"/>
            <a:ext cx="6480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114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步驟</a:t>
            </a:r>
            <a:r>
              <a:rPr lang="en-US" altLang="zh-TW" sz="4400" b="1" dirty="0"/>
              <a:t>3</a:t>
            </a:r>
            <a:r>
              <a:rPr lang="zh-TW" altLang="en-US" sz="4400" b="1" dirty="0" smtClean="0"/>
              <a:t>：判斷夢幻、務實、保守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2132856"/>
            <a:ext cx="7924800" cy="358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rgbClr val="FF0000"/>
                </a:solidFill>
              </a:rPr>
              <a:t>夢幻* ？</a:t>
            </a:r>
            <a:r>
              <a:rPr lang="en-US" altLang="zh-TW" sz="6000" b="1" dirty="0">
                <a:solidFill>
                  <a:srgbClr val="FF0000"/>
                </a:solidFill>
              </a:rPr>
              <a:t>(-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1,-2)</a:t>
            </a:r>
            <a:endParaRPr lang="en-US" altLang="zh-TW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/>
              <a:t>務實* ？</a:t>
            </a:r>
            <a:r>
              <a:rPr lang="en-US" altLang="zh-TW" sz="6000" b="1" dirty="0" smtClean="0"/>
              <a:t>(-1,0</a:t>
            </a:r>
            <a:r>
              <a:rPr lang="en-US" altLang="zh-TW" sz="6000" b="1" dirty="0"/>
              <a:t>,+1)</a:t>
            </a:r>
            <a:r>
              <a:rPr lang="zh-TW" altLang="en-US" sz="6000" b="1" dirty="0"/>
              <a:t>    </a:t>
            </a:r>
            <a:endParaRPr lang="en-US" altLang="zh-TW" sz="6000" b="1" dirty="0"/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chemeClr val="tx2"/>
                </a:solidFill>
              </a:rPr>
              <a:t>保險* ？ </a:t>
            </a:r>
            <a:r>
              <a:rPr lang="en-US" altLang="zh-TW" sz="6000" b="1" dirty="0" smtClean="0">
                <a:solidFill>
                  <a:schemeClr val="tx2"/>
                </a:solidFill>
              </a:rPr>
              <a:t>(+1,+2,+3)</a:t>
            </a:r>
            <a:endParaRPr lang="zh-TW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="" xmlns:a16="http://schemas.microsoft.com/office/drawing/2014/main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975A7913-B87D-49BC-95E4-4B8A83D461EA}"/>
              </a:ext>
            </a:extLst>
          </p:cNvPr>
          <p:cNvGrpSpPr/>
          <p:nvPr/>
        </p:nvGrpSpPr>
        <p:grpSpPr>
          <a:xfrm>
            <a:off x="223847" y="1650448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="" xmlns:a16="http://schemas.microsoft.com/office/drawing/2014/main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9269C1CF-8F5A-4D8C-8031-7E7963A1071B}"/>
              </a:ext>
            </a:extLst>
          </p:cNvPr>
          <p:cNvSpPr txBox="1"/>
          <p:nvPr/>
        </p:nvSpPr>
        <p:spPr>
          <a:xfrm>
            <a:off x="1200442" y="1674416"/>
            <a:ext cx="754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第三步 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 擬定好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策略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”</a:t>
            </a:r>
            <a:endParaRPr lang="zh-TW" altLang="en-US" sz="4000" b="1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7333" y="2558422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2">
            <a:extLst>
              <a:ext uri="{FF2B5EF4-FFF2-40B4-BE49-F238E27FC236}">
                <a16:creationId xmlns="" xmlns:a16="http://schemas.microsoft.com/office/drawing/2014/main" id="{D4ABCA9D-D1B5-48C6-86B3-959C885C5D02}"/>
              </a:ext>
            </a:extLst>
          </p:cNvPr>
          <p:cNvSpPr txBox="1"/>
          <p:nvPr/>
        </p:nvSpPr>
        <p:spPr>
          <a:xfrm>
            <a:off x="671542" y="2558422"/>
            <a:ext cx="7284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2F1932"/>
                </a:solidFill>
                <a:latin typeface="微軟正黑體"/>
              </a:rPr>
              <a:t>每個人都可以申請大學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/>
              </a:rPr>
              <a:t>六個</a:t>
            </a:r>
            <a:r>
              <a:rPr lang="zh-TW" altLang="en-US" sz="3600" dirty="0" smtClean="0">
                <a:solidFill>
                  <a:srgbClr val="2F1932"/>
                </a:solidFill>
                <a:latin typeface="微軟正黑體"/>
              </a:rPr>
              <a:t>科系，科大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/>
              </a:rPr>
              <a:t>六個</a:t>
            </a:r>
            <a:r>
              <a:rPr lang="zh-TW" altLang="en-US" sz="3600" dirty="0" smtClean="0">
                <a:solidFill>
                  <a:srgbClr val="2F1932"/>
                </a:solidFill>
                <a:latin typeface="微軟正黑體"/>
              </a:rPr>
              <a:t>科系，但是最後我們只能選擇</a:t>
            </a:r>
            <a:r>
              <a:rPr lang="zh-TW" altLang="en-US" sz="3600" b="1" dirty="0" smtClean="0">
                <a:solidFill>
                  <a:srgbClr val="CC00CC"/>
                </a:solidFill>
                <a:latin typeface="微軟正黑體"/>
              </a:rPr>
              <a:t>一個科系</a:t>
            </a:r>
            <a:r>
              <a:rPr lang="zh-TW" altLang="en-US" sz="3600" dirty="0" smtClean="0">
                <a:solidFill>
                  <a:srgbClr val="2F1932"/>
                </a:solidFill>
                <a:latin typeface="微軟正黑體"/>
              </a:rPr>
              <a:t>就讀。所以第一階段大學、科大最好要</a:t>
            </a:r>
            <a:endParaRPr lang="en-US" altLang="zh-TW" sz="3600" dirty="0" smtClean="0">
              <a:solidFill>
                <a:srgbClr val="2F1932"/>
              </a:solidFill>
              <a:latin typeface="微軟正黑體"/>
            </a:endParaRPr>
          </a:p>
          <a:p>
            <a:pPr hangingPunct="0">
              <a:lnSpc>
                <a:spcPct val="150000"/>
              </a:lnSpc>
            </a:pPr>
            <a:r>
              <a:rPr lang="zh-TW" altLang="en-US" sz="3600" dirty="0">
                <a:solidFill>
                  <a:srgbClr val="2F1932"/>
                </a:solidFill>
                <a:latin typeface="微軟正黑體"/>
              </a:rPr>
              <a:t> </a:t>
            </a:r>
            <a:r>
              <a:rPr lang="zh-TW" altLang="en-US" sz="3600" dirty="0" smtClean="0">
                <a:solidFill>
                  <a:srgbClr val="2F1932"/>
                </a:solidFill>
                <a:latin typeface="微軟正黑體"/>
              </a:rPr>
              <a:t>   各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/>
              </a:rPr>
              <a:t>過三個</a:t>
            </a:r>
            <a:r>
              <a:rPr lang="zh-TW" altLang="en-US" sz="3600" dirty="0" smtClean="0">
                <a:latin typeface="微軟正黑體"/>
              </a:rPr>
              <a:t>比較穩</a:t>
            </a:r>
            <a:r>
              <a:rPr lang="zh-TW" altLang="en-US" sz="3600" dirty="0" smtClean="0">
                <a:solidFill>
                  <a:srgbClr val="2F1932"/>
                </a:solidFill>
                <a:latin typeface="微軟正黑體"/>
              </a:rPr>
              <a:t>。</a:t>
            </a:r>
            <a:endParaRPr lang="en-US" altLang="zh-TW" sz="3600" dirty="0" smtClean="0">
              <a:solidFill>
                <a:srgbClr val="2F1932"/>
              </a:solidFill>
              <a:latin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207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395536" y="836715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u="sng" dirty="0" smtClean="0">
                <a:solidFill>
                  <a:srgbClr val="3333FF"/>
                </a:solidFill>
              </a:rPr>
              <a:t>  </a:t>
            </a:r>
            <a:r>
              <a:rPr lang="zh-TW" altLang="en-US" sz="4400" dirty="0" smtClean="0">
                <a:solidFill>
                  <a:srgbClr val="3333FF"/>
                </a:solidFill>
              </a:rPr>
              <a:t>選填技巧</a:t>
            </a: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1844837"/>
            <a:ext cx="8136136" cy="475138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zh-TW" altLang="en-US" sz="3600" dirty="0"/>
              <a:t>以落點預測評估大約的</a:t>
            </a:r>
            <a:r>
              <a:rPr lang="zh-TW" altLang="en-US" sz="3600" dirty="0" smtClean="0">
                <a:solidFill>
                  <a:srgbClr val="FF0000"/>
                </a:solidFill>
                <a:hlinkClick r:id="rId2"/>
              </a:rPr>
              <a:t>學系群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zh-TW" altLang="en-US" sz="3600" dirty="0" smtClean="0"/>
              <a:t>以</a:t>
            </a:r>
            <a:r>
              <a:rPr lang="zh-TW" altLang="en-US" sz="3600" dirty="0">
                <a:hlinkClick r:id="rId3" action="ppaction://hlinkfile"/>
              </a:rPr>
              <a:t>紀錄單</a:t>
            </a:r>
            <a:r>
              <a:rPr lang="zh-TW" altLang="en-US" sz="3600" dirty="0"/>
              <a:t>來評估</a:t>
            </a:r>
            <a:r>
              <a:rPr lang="zh-TW" altLang="en-US" sz="3600" dirty="0" smtClean="0"/>
              <a:t>各校系的機率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zh-TW" altLang="en-US" sz="3600" dirty="0" smtClean="0"/>
              <a:t>衡量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間校系的機會，要確定</a:t>
            </a:r>
            <a:r>
              <a:rPr lang="zh-TW" altLang="en-US" sz="3600" b="1" u="sng" dirty="0" smtClean="0">
                <a:solidFill>
                  <a:srgbClr val="7030A0"/>
                </a:solidFill>
              </a:rPr>
              <a:t>策略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夢幻 *</a:t>
            </a:r>
            <a:r>
              <a:rPr lang="en-US" altLang="zh-TW" sz="3600" dirty="0" smtClean="0"/>
              <a:t>?</a:t>
            </a:r>
            <a:r>
              <a:rPr lang="zh-TW" altLang="en-US" sz="3600" dirty="0" smtClean="0"/>
              <a:t>             務實*</a:t>
            </a:r>
            <a:r>
              <a:rPr lang="en-US" altLang="zh-TW" sz="3600" dirty="0" smtClean="0"/>
              <a:t>?</a:t>
            </a:r>
            <a:r>
              <a:rPr lang="zh-TW" altLang="en-US" sz="3600" dirty="0" smtClean="0"/>
              <a:t>             保險*</a:t>
            </a:r>
            <a:r>
              <a:rPr lang="en-US" altLang="zh-TW" sz="3600" dirty="0" smtClean="0"/>
              <a:t>?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826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7544" y="1196757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dirty="0" smtClean="0">
                <a:solidFill>
                  <a:srgbClr val="3333FF"/>
                </a:solidFill>
              </a:rPr>
              <a:t> 策略</a:t>
            </a:r>
            <a:r>
              <a:rPr lang="en-US" altLang="zh-TW" sz="4400" dirty="0" smtClean="0">
                <a:solidFill>
                  <a:srgbClr val="3333FF"/>
                </a:solidFill>
              </a:rPr>
              <a:t>1</a:t>
            </a:r>
            <a:endParaRPr lang="zh-TW" altLang="en-US" sz="4400" dirty="0" smtClean="0">
              <a:solidFill>
                <a:srgbClr val="3333FF"/>
              </a:solidFill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2204877"/>
            <a:ext cx="8064896" cy="4319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/>
              <a:t>一</a:t>
            </a:r>
            <a:r>
              <a:rPr lang="zh-TW" altLang="en-US" sz="4000" dirty="0"/>
              <a:t>、</a:t>
            </a:r>
            <a:r>
              <a:rPr lang="zh-TW" altLang="en-US" sz="4000" dirty="0" smtClean="0">
                <a:solidFill>
                  <a:srgbClr val="FF0000"/>
                </a:solidFill>
              </a:rPr>
              <a:t>考的不好：</a:t>
            </a:r>
            <a:r>
              <a:rPr lang="zh-TW" altLang="en-US" sz="4000" dirty="0" smtClean="0"/>
              <a:t>因為考不好，所以要挑戰夢幻，買樂透，夢幻要多一點，</a:t>
            </a:r>
            <a:r>
              <a:rPr lang="zh-TW" altLang="en-US" sz="4000" dirty="0"/>
              <a:t>如果</a:t>
            </a:r>
            <a:r>
              <a:rPr lang="zh-TW" altLang="en-US" sz="4000" dirty="0" smtClean="0"/>
              <a:t>夢幻上了心裡也爽</a:t>
            </a:r>
            <a:r>
              <a:rPr lang="zh-TW" altLang="en-US" sz="4000" dirty="0"/>
              <a:t>一點， </a:t>
            </a:r>
            <a:r>
              <a:rPr lang="zh-TW" altLang="en-US" sz="4000" dirty="0">
                <a:solidFill>
                  <a:srgbClr val="0000FF"/>
                </a:solidFill>
              </a:rPr>
              <a:t>也可以</a:t>
            </a:r>
            <a:r>
              <a:rPr lang="zh-TW" altLang="en-US" sz="4000" dirty="0" smtClean="0">
                <a:solidFill>
                  <a:srgbClr val="0000FF"/>
                </a:solidFill>
              </a:rPr>
              <a:t>做為</a:t>
            </a:r>
            <a:r>
              <a:rPr lang="zh-TW" altLang="en-US" sz="4000" dirty="0">
                <a:solidFill>
                  <a:srgbClr val="0000FF"/>
                </a:solidFill>
              </a:rPr>
              <a:t>分科</a:t>
            </a:r>
            <a:r>
              <a:rPr lang="zh-TW" altLang="en-US" sz="4000" dirty="0" smtClean="0">
                <a:solidFill>
                  <a:srgbClr val="0000FF"/>
                </a:solidFill>
              </a:rPr>
              <a:t>考</a:t>
            </a:r>
            <a:r>
              <a:rPr lang="zh-TW" altLang="en-US" sz="4000" dirty="0">
                <a:solidFill>
                  <a:srgbClr val="0000FF"/>
                </a:solidFill>
              </a:rPr>
              <a:t>志願的底線</a:t>
            </a:r>
            <a:r>
              <a:rPr lang="zh-TW" altLang="en-US" sz="4000" dirty="0" smtClean="0">
                <a:solidFill>
                  <a:srgbClr val="0000FF"/>
                </a:solidFill>
              </a:rPr>
              <a:t>。</a:t>
            </a:r>
            <a:endParaRPr lang="en-US" altLang="zh-TW" sz="4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3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務實*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保險*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1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or</a:t>
            </a:r>
            <a:endParaRPr lang="en-US" altLang="zh-TW" sz="4000" b="1" dirty="0">
              <a:solidFill>
                <a:srgbClr val="CC00FF"/>
              </a:solidFill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4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務實</a:t>
            </a:r>
            <a:r>
              <a:rPr lang="zh-TW" altLang="en-US" sz="4000" b="1" dirty="0">
                <a:solidFill>
                  <a:srgbClr val="CC00FF"/>
                </a:solidFill>
              </a:rPr>
              <a:t>*</a:t>
            </a:r>
            <a:r>
              <a:rPr lang="en-US" altLang="zh-TW" sz="4000" b="1" dirty="0">
                <a:solidFill>
                  <a:srgbClr val="CC00FF"/>
                </a:solidFill>
              </a:rPr>
              <a:t>2</a:t>
            </a:r>
            <a:r>
              <a:rPr lang="zh-TW" altLang="en-US" sz="4000" b="1" dirty="0">
                <a:solidFill>
                  <a:srgbClr val="CC00FF"/>
                </a:solidFill>
              </a:rPr>
              <a:t>      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保險*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0</a:t>
            </a:r>
            <a:endParaRPr lang="en-US" altLang="zh-TW" sz="4000" b="1" dirty="0">
              <a:solidFill>
                <a:srgbClr val="CC00FF"/>
              </a:solidFill>
            </a:endParaRPr>
          </a:p>
          <a:p>
            <a:pPr marL="0" indent="0">
              <a:buNone/>
            </a:pPr>
            <a:endParaRPr lang="en-US" altLang="zh-TW" sz="36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545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7544" y="1196757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dirty="0">
                <a:solidFill>
                  <a:srgbClr val="3333FF"/>
                </a:solidFill>
              </a:rPr>
              <a:t> </a:t>
            </a:r>
            <a:r>
              <a:rPr lang="zh-TW" altLang="en-US" sz="4400" dirty="0" smtClean="0">
                <a:solidFill>
                  <a:srgbClr val="3333FF"/>
                </a:solidFill>
              </a:rPr>
              <a:t>策略</a:t>
            </a:r>
            <a:r>
              <a:rPr lang="en-US" altLang="zh-TW" sz="4400" dirty="0" smtClean="0">
                <a:solidFill>
                  <a:srgbClr val="3333FF"/>
                </a:solidFill>
              </a:rPr>
              <a:t>2</a:t>
            </a:r>
            <a:endParaRPr lang="zh-TW" altLang="en-US" sz="4400" dirty="0" smtClean="0">
              <a:solidFill>
                <a:srgbClr val="3333FF"/>
              </a:solidFill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2204877"/>
            <a:ext cx="7776864" cy="4319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/>
              <a:t>二</a:t>
            </a:r>
            <a:r>
              <a:rPr lang="zh-TW" altLang="en-US" sz="4000" dirty="0" smtClean="0"/>
              <a:t>、</a:t>
            </a:r>
            <a:r>
              <a:rPr lang="zh-TW" altLang="en-US" sz="4000" dirty="0" smtClean="0">
                <a:solidFill>
                  <a:srgbClr val="FF0000"/>
                </a:solidFill>
              </a:rPr>
              <a:t>考的很滿意：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/>
              <a:t>因為分數滿意，要確定可以用這個分數，因此保險要多一點，確保有上，夢幻不宜太多，但是沒有，又不好。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>
                <a:solidFill>
                  <a:srgbClr val="CC00FF"/>
                </a:solidFill>
              </a:rPr>
              <a:t>1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務實*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保險*</a:t>
            </a:r>
            <a:r>
              <a:rPr lang="en-US" altLang="zh-TW" sz="4000" b="1" dirty="0">
                <a:solidFill>
                  <a:srgbClr val="CC00FF"/>
                </a:solidFill>
              </a:rPr>
              <a:t>3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</a:t>
            </a: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604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489"/>
            <a:ext cx="8467328" cy="1154099"/>
          </a:xfrm>
        </p:spPr>
        <p:txBody>
          <a:bodyPr>
            <a:noAutofit/>
          </a:bodyPr>
          <a:lstStyle/>
          <a:p>
            <a:r>
              <a:rPr lang="zh-TW" altLang="zh-TW" sz="5400" dirty="0"/>
              <a:t>學測成績出來後</a:t>
            </a:r>
            <a:r>
              <a:rPr lang="en-US" altLang="zh-TW" sz="5400" dirty="0" smtClean="0"/>
              <a:t>….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256584"/>
          </a:xfrm>
        </p:spPr>
        <p:txBody>
          <a:bodyPr>
            <a:noAutofit/>
          </a:bodyPr>
          <a:lstStyle/>
          <a:p>
            <a:pPr lvl="0"/>
            <a:r>
              <a:rPr lang="zh-TW" altLang="zh-TW" sz="4800" dirty="0"/>
              <a:t>分數出來之後：</a:t>
            </a:r>
            <a:r>
              <a:rPr lang="zh-TW" altLang="zh-TW" sz="4800" dirty="0" smtClean="0">
                <a:solidFill>
                  <a:srgbClr val="FFFF00"/>
                </a:solidFill>
              </a:rPr>
              <a:t>請</a:t>
            </a:r>
            <a:r>
              <a:rPr lang="zh-TW" altLang="en-US" sz="4800" dirty="0">
                <a:solidFill>
                  <a:srgbClr val="FFFF00"/>
                </a:solidFill>
              </a:rPr>
              <a:t>冷靜</a:t>
            </a:r>
            <a:r>
              <a:rPr lang="zh-TW" altLang="zh-TW" sz="4800" dirty="0" smtClean="0">
                <a:solidFill>
                  <a:srgbClr val="FFFF00"/>
                </a:solidFill>
              </a:rPr>
              <a:t>自己</a:t>
            </a:r>
            <a:r>
              <a:rPr lang="zh-TW" altLang="zh-TW" sz="4800" dirty="0">
                <a:solidFill>
                  <a:srgbClr val="FFFF00"/>
                </a:solidFill>
              </a:rPr>
              <a:t>的</a:t>
            </a:r>
            <a:r>
              <a:rPr lang="zh-TW" altLang="zh-TW" sz="4800" dirty="0" smtClean="0">
                <a:solidFill>
                  <a:srgbClr val="FFFF00"/>
                </a:solidFill>
              </a:rPr>
              <a:t>心</a:t>
            </a:r>
            <a:r>
              <a:rPr lang="zh-TW" altLang="en-US" sz="4800" dirty="0" smtClean="0">
                <a:solidFill>
                  <a:srgbClr val="FFFF00"/>
                </a:solidFill>
              </a:rPr>
              <a:t>情</a:t>
            </a:r>
            <a:r>
              <a:rPr lang="zh-TW" altLang="zh-TW" sz="4800" dirty="0" smtClean="0"/>
              <a:t>，</a:t>
            </a:r>
            <a:r>
              <a:rPr lang="zh-TW" altLang="zh-TW" sz="4800" b="1" dirty="0">
                <a:solidFill>
                  <a:srgbClr val="FFFF00"/>
                </a:solidFill>
              </a:rPr>
              <a:t>真誠的面對這個分數</a:t>
            </a:r>
            <a:r>
              <a:rPr lang="zh-TW" altLang="zh-TW" sz="4800" dirty="0" smtClean="0"/>
              <a:t>，</a:t>
            </a:r>
            <a:r>
              <a:rPr lang="zh-TW" altLang="en-US" sz="4800" dirty="0" smtClean="0"/>
              <a:t>不論是</a:t>
            </a:r>
            <a:r>
              <a:rPr lang="zh-TW" altLang="zh-TW" sz="4800" dirty="0" smtClean="0">
                <a:solidFill>
                  <a:schemeClr val="tx2"/>
                </a:solidFill>
              </a:rPr>
              <a:t>進步</a:t>
            </a:r>
            <a:r>
              <a:rPr lang="zh-TW" altLang="zh-TW" sz="4800" dirty="0"/>
              <a:t>或</a:t>
            </a:r>
            <a:r>
              <a:rPr lang="zh-TW" altLang="zh-TW" sz="4800" dirty="0" smtClean="0">
                <a:solidFill>
                  <a:schemeClr val="tx2"/>
                </a:solidFill>
              </a:rPr>
              <a:t>退步</a:t>
            </a:r>
            <a:r>
              <a:rPr lang="zh-TW" altLang="zh-TW" sz="4800" dirty="0" smtClean="0"/>
              <a:t>或</a:t>
            </a:r>
            <a:r>
              <a:rPr lang="zh-TW" altLang="zh-TW" sz="4800" dirty="0">
                <a:solidFill>
                  <a:schemeClr val="tx2"/>
                </a:solidFill>
              </a:rPr>
              <a:t>差不多</a:t>
            </a:r>
            <a:r>
              <a:rPr lang="zh-TW" altLang="zh-TW" sz="4800" dirty="0" smtClean="0"/>
              <a:t>，</a:t>
            </a:r>
            <a:r>
              <a:rPr lang="zh-TW" altLang="en-US" sz="4800" dirty="0" smtClean="0"/>
              <a:t>這個</a:t>
            </a:r>
            <a:r>
              <a:rPr lang="zh-TW" altLang="zh-TW" sz="4800" dirty="0" smtClean="0"/>
              <a:t>分數</a:t>
            </a:r>
            <a:r>
              <a:rPr lang="zh-TW" altLang="en-US" sz="4800" dirty="0" smtClean="0"/>
              <a:t>都是現在你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妳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這段日子</a:t>
            </a:r>
            <a:r>
              <a:rPr lang="en-US" altLang="zh-TW" sz="4800" dirty="0" smtClean="0">
                <a:solidFill>
                  <a:srgbClr val="FF0000"/>
                </a:solidFill>
              </a:rPr>
              <a:t>”</a:t>
            </a:r>
            <a:r>
              <a:rPr lang="zh-TW" altLang="en-US" sz="4800" dirty="0" smtClean="0">
                <a:solidFill>
                  <a:srgbClr val="FF0000"/>
                </a:solidFill>
              </a:rPr>
              <a:t>因</a:t>
            </a:r>
            <a:r>
              <a:rPr lang="en-US" altLang="zh-TW" sz="4800" dirty="0" smtClean="0">
                <a:solidFill>
                  <a:srgbClr val="FF0000"/>
                </a:solidFill>
              </a:rPr>
              <a:t>”</a:t>
            </a:r>
            <a:r>
              <a:rPr lang="zh-TW" altLang="en-US" sz="4800" dirty="0" smtClean="0"/>
              <a:t>生出來的</a:t>
            </a:r>
            <a:r>
              <a:rPr lang="en-US" altLang="zh-TW" sz="4800" dirty="0" smtClean="0"/>
              <a:t>”</a:t>
            </a:r>
            <a:r>
              <a:rPr lang="zh-TW" altLang="en-US" sz="4800" dirty="0" smtClean="0">
                <a:solidFill>
                  <a:srgbClr val="FF0000"/>
                </a:solidFill>
              </a:rPr>
              <a:t>果</a:t>
            </a:r>
            <a:r>
              <a:rPr lang="en-US" altLang="zh-TW" sz="4800" dirty="0" smtClean="0"/>
              <a:t>”</a:t>
            </a:r>
            <a:r>
              <a:rPr lang="zh-TW" altLang="en-US" sz="4800" dirty="0" smtClean="0"/>
              <a:t>，不論如何都要接受</a:t>
            </a:r>
            <a:r>
              <a:rPr lang="zh-TW" altLang="en-US" sz="4800" dirty="0"/>
              <a:t>它</a:t>
            </a:r>
            <a:r>
              <a:rPr lang="zh-TW" altLang="en-US" sz="4800" dirty="0" smtClean="0"/>
              <a:t>，因為這就是一個真實的成果。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5662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7544" y="1196757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dirty="0">
                <a:solidFill>
                  <a:srgbClr val="3333FF"/>
                </a:solidFill>
              </a:rPr>
              <a:t> </a:t>
            </a:r>
            <a:r>
              <a:rPr lang="zh-TW" altLang="en-US" sz="4400" dirty="0" smtClean="0">
                <a:solidFill>
                  <a:srgbClr val="3333FF"/>
                </a:solidFill>
              </a:rPr>
              <a:t>策略</a:t>
            </a:r>
            <a:r>
              <a:rPr lang="en-US" altLang="zh-TW" sz="4400" dirty="0">
                <a:solidFill>
                  <a:srgbClr val="3333FF"/>
                </a:solidFill>
              </a:rPr>
              <a:t>3</a:t>
            </a:r>
            <a:endParaRPr lang="zh-TW" altLang="en-US" sz="4400" dirty="0" smtClean="0">
              <a:solidFill>
                <a:srgbClr val="3333FF"/>
              </a:solidFill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2204877"/>
            <a:ext cx="8136904" cy="4319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/>
              <a:t>三</a:t>
            </a:r>
            <a:r>
              <a:rPr lang="zh-TW" altLang="en-US" sz="4000" dirty="0" smtClean="0"/>
              <a:t>、</a:t>
            </a:r>
            <a:r>
              <a:rPr lang="zh-TW" altLang="en-US" sz="4000" dirty="0" smtClean="0">
                <a:solidFill>
                  <a:srgbClr val="FF0000"/>
                </a:solidFill>
              </a:rPr>
              <a:t>考的跟模擬考差不多：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/>
              <a:t>務實和保險可以確保有上，希望至少有上三個，如果想</a:t>
            </a:r>
            <a:r>
              <a:rPr lang="zh-TW" altLang="en-US" sz="4000" dirty="0"/>
              <a:t>早點上大學，一定</a:t>
            </a:r>
            <a:r>
              <a:rPr lang="zh-TW" altLang="en-US" sz="4000" dirty="0" smtClean="0"/>
              <a:t>要確定</a:t>
            </a:r>
            <a:r>
              <a:rPr lang="zh-TW" altLang="en-US" sz="4000" b="1" u="sng" dirty="0" smtClean="0">
                <a:solidFill>
                  <a:srgbClr val="7030A0"/>
                </a:solidFill>
              </a:rPr>
              <a:t>科系</a:t>
            </a:r>
            <a:r>
              <a:rPr lang="zh-TW" altLang="en-US" sz="4000" dirty="0" smtClean="0"/>
              <a:t>是可以接受的。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CC00FF"/>
                </a:solidFill>
              </a:rPr>
              <a:t>夢幻 </a:t>
            </a:r>
            <a:r>
              <a:rPr lang="zh-TW" altLang="en-US" sz="4000" b="1" dirty="0">
                <a:solidFill>
                  <a:srgbClr val="CC00FF"/>
                </a:solidFill>
              </a:rPr>
              <a:t>*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務實*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保險*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endParaRPr lang="en-US" altLang="zh-TW" sz="36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690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067547"/>
              </p:ext>
            </p:extLst>
          </p:nvPr>
        </p:nvGraphicFramePr>
        <p:xfrm>
          <a:off x="971600" y="836710"/>
          <a:ext cx="7632849" cy="5124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440160"/>
                <a:gridCol w="1944216"/>
                <a:gridCol w="1728192"/>
                <a:gridCol w="1296145"/>
              </a:tblGrid>
              <a:tr h="10249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德光</a:t>
                      </a:r>
                      <a:r>
                        <a:rPr lang="zh-TW" altLang="en-US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歷年</a:t>
                      </a:r>
                      <a:endParaRPr lang="en-US" altLang="zh-TW" sz="320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r>
                        <a:rPr lang="zh-TW" altLang="en-US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大學甄試</a:t>
                      </a:r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志願通過第一階段比率</a:t>
                      </a:r>
                      <a:endParaRPr lang="zh-TW" altLang="en-US" sz="3200" b="1" i="0" u="none" strike="noStrike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2499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升學年度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全部送出志願數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</a:t>
                      </a:r>
                      <a:endParaRPr lang="en-US" altLang="zh-TW" sz="3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通過數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9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641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1639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2.34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2.82</a:t>
                      </a:r>
                      <a:endParaRPr lang="zh-TW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9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685</a:t>
                      </a:r>
                      <a:endParaRPr lang="en-US" altLang="zh-TW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1577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2.58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2.96</a:t>
                      </a:r>
                      <a:endParaRPr lang="zh-TW" altLang="en-US" sz="3200" b="0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9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endParaRPr lang="en-US" altLang="zh-TW" sz="32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793</a:t>
                      </a:r>
                      <a:endParaRPr lang="en-US" altLang="zh-TW" sz="32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1875</a:t>
                      </a:r>
                      <a:endParaRPr lang="en-US" altLang="zh-TW" sz="3200" b="1" i="0" u="none" strike="noStrike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2.52</a:t>
                      </a:r>
                      <a:endParaRPr lang="en-US" altLang="zh-TW" sz="32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2.88</a:t>
                      </a:r>
                      <a:endParaRPr lang="zh-TW" alt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矩形圖說文字 1"/>
          <p:cNvSpPr/>
          <p:nvPr/>
        </p:nvSpPr>
        <p:spPr>
          <a:xfrm>
            <a:off x="2555776" y="332656"/>
            <a:ext cx="2736304" cy="2232248"/>
          </a:xfrm>
          <a:prstGeom prst="wedgeRectCallout">
            <a:avLst>
              <a:gd name="adj1" fmla="val -30580"/>
              <a:gd name="adj2" fmla="val 77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prstClr val="white"/>
                </a:solidFill>
              </a:rPr>
              <a:t>第二類組大爆發</a:t>
            </a:r>
            <a:endParaRPr lang="zh-TW" alt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55462"/>
              </p:ext>
            </p:extLst>
          </p:nvPr>
        </p:nvGraphicFramePr>
        <p:xfrm>
          <a:off x="971561" y="836619"/>
          <a:ext cx="7777165" cy="197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800" u="none" strike="noStrike" dirty="0" smtClean="0">
                          <a:effectLst/>
                        </a:rPr>
                        <a:t>A</a:t>
                      </a:r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800" u="none" strike="noStrike" dirty="0" smtClean="0">
                          <a:effectLst/>
                        </a:rPr>
                        <a:t>B</a:t>
                      </a:r>
                      <a:endParaRPr lang="zh-TW" altLang="en-US" sz="2800" b="0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12</a:t>
                      </a:r>
                      <a:endParaRPr lang="zh-TW" altLang="en-US" sz="4000" dirty="0"/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12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A+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00016"/>
              </p:ext>
            </p:extLst>
          </p:nvPr>
        </p:nvGraphicFramePr>
        <p:xfrm>
          <a:off x="323528" y="3081848"/>
          <a:ext cx="8496944" cy="3817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503"/>
                <a:gridCol w="1699388"/>
                <a:gridCol w="2659913"/>
                <a:gridCol w="2512140"/>
              </a:tblGrid>
              <a:tr h="563176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              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篩選倍率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最低上榜的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你的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30">
                <a:tc rowSpan="4"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</a:t>
                      </a:r>
                      <a:endParaRPr lang="en-US" altLang="zh-TW" sz="28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中山大學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資訊工程</a:t>
                      </a:r>
                      <a:endParaRPr lang="en-US" altLang="zh-TW" sz="28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學系</a:t>
                      </a:r>
                    </a:p>
                    <a:p>
                      <a:pPr algn="l" fontAlgn="b"/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11(65,930)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11(66,967)</a:t>
                      </a:r>
                      <a:endParaRPr lang="zh-TW" altLang="en-US" sz="28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12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11(23,166)</a:t>
                      </a: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12(20,063)</a:t>
                      </a:r>
                    </a:p>
                    <a:p>
                      <a:pPr algn="ctr" fontAlgn="b"/>
                      <a:r>
                        <a:rPr lang="en-US" altLang="zh-TW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13(13,367)</a:t>
                      </a:r>
                      <a:endParaRPr lang="zh-TW" alt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81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49(9,574)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50(9,852)</a:t>
                      </a:r>
                      <a:endParaRPr lang="zh-TW" alt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81"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</a:p>
                    <a:p>
                      <a:pPr algn="ctr" fontAlgn="b"/>
                      <a:r>
                        <a:rPr lang="en-US" altLang="zh-TW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24(10,803)</a:t>
                      </a:r>
                      <a:endParaRPr lang="zh-TW" alt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24(12,161)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475656" y="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C00000"/>
                </a:solidFill>
              </a:rPr>
              <a:t>113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    </a:t>
            </a:r>
            <a:r>
              <a:rPr lang="en-US" altLang="zh-TW" sz="4400" b="1" dirty="0" smtClean="0">
                <a:solidFill>
                  <a:srgbClr val="C00000"/>
                </a:solidFill>
              </a:rPr>
              <a:t>A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生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2699" r="25000" b="26349"/>
          <a:stretch/>
        </p:blipFill>
        <p:spPr bwMode="auto">
          <a:xfrm>
            <a:off x="0" y="664701"/>
            <a:ext cx="9158536" cy="61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使用政高系統選填志願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02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540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開始寫</a:t>
            </a:r>
            <a:r>
              <a:rPr lang="zh-TW" altLang="en-US" dirty="0" smtClean="0">
                <a:solidFill>
                  <a:srgbClr val="FF0000"/>
                </a:solidFill>
              </a:rPr>
              <a:t>作業吧</a:t>
            </a:r>
            <a:r>
              <a:rPr lang="en-US" altLang="zh-TW" dirty="0" smtClean="0">
                <a:solidFill>
                  <a:srgbClr val="FF0000"/>
                </a:solidFill>
              </a:rPr>
              <a:t>!!!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5" y="620687"/>
            <a:ext cx="8967665" cy="633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21446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26809"/>
              </p:ext>
            </p:extLst>
          </p:nvPr>
        </p:nvGraphicFramePr>
        <p:xfrm>
          <a:off x="467551" y="3297100"/>
          <a:ext cx="8438129" cy="3271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2218576"/>
                <a:gridCol w="1296144"/>
                <a:gridCol w="4189657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國立中興大學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115291" y="2529587"/>
            <a:ext cx="129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全通過</a:t>
            </a:r>
          </a:p>
        </p:txBody>
      </p:sp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73409" y="322026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59" grpId="0" autoUpdateAnimBg="0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3517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J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81382"/>
              </p:ext>
            </p:extLst>
          </p:nvPr>
        </p:nvGraphicFramePr>
        <p:xfrm>
          <a:off x="107504" y="3041543"/>
          <a:ext cx="8905678" cy="3467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409"/>
                <a:gridCol w="2141406"/>
                <a:gridCol w="2252042"/>
                <a:gridCol w="3737821"/>
              </a:tblGrid>
              <a:tr h="743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交通管理科學系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A10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都市計劃學系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A35  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A11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工業設計學系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國立中山大學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海洋科學系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A7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應用化學系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建築學系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245985" y="4986405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</p:nvPr>
        </p:nvGraphicFramePr>
        <p:xfrm>
          <a:off x="971550" y="836617"/>
          <a:ext cx="7777164" cy="1971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72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62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 dirty="0">
                          <a:effectLst/>
                        </a:rPr>
                        <a:t>  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95288" y="3330577"/>
          <a:ext cx="8280400" cy="3135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36"/>
                <a:gridCol w="2520121"/>
                <a:gridCol w="1728083"/>
                <a:gridCol w="216010"/>
                <a:gridCol w="648031"/>
                <a:gridCol w="792038"/>
                <a:gridCol w="792038"/>
                <a:gridCol w="864043"/>
              </a:tblGrid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國立臺灣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師範大學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  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國立臺灣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師範大學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  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國立中央大學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英美語文學系                                                           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國立政治大學    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英國語文學系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/>
                        </a:rPr>
                        <a:t>國立成功大學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外國語文學系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國立彰化師範大學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輔導與諮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商學系</a:t>
                      </a:r>
                      <a:endParaRPr lang="en-US" altLang="zh-TW" sz="240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輔導與諮商組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8019" name="文字方塊 14"/>
          <p:cNvSpPr txBox="1">
            <a:spLocks noChangeArrowheads="1"/>
          </p:cNvSpPr>
          <p:nvPr/>
        </p:nvSpPr>
        <p:spPr bwMode="auto">
          <a:xfrm>
            <a:off x="1116169" y="115889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79388" y="3325813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79388" y="3857627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76213" y="5949951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73038" y="4338639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33300"/>
              </p:ext>
            </p:extLst>
          </p:nvPr>
        </p:nvGraphicFramePr>
        <p:xfrm>
          <a:off x="404893" y="4811556"/>
          <a:ext cx="8271562" cy="86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1562"/>
              </a:tblGrid>
              <a:tr h="86297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33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10844"/>
              </p:ext>
            </p:extLst>
          </p:nvPr>
        </p:nvGraphicFramePr>
        <p:xfrm>
          <a:off x="404900" y="5243603"/>
          <a:ext cx="8208963" cy="436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8963"/>
              </a:tblGrid>
              <a:tr h="43625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通過總級分篩選</a:t>
                      </a:r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32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0757" name="文字方塊 15"/>
          <p:cNvSpPr txBox="1">
            <a:spLocks noChangeArrowheads="1"/>
          </p:cNvSpPr>
          <p:nvPr/>
        </p:nvSpPr>
        <p:spPr bwMode="auto">
          <a:xfrm>
            <a:off x="5580083" y="2714643"/>
            <a:ext cx="2952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2" name="五角星形 11"/>
          <p:cNvSpPr/>
          <p:nvPr/>
        </p:nvSpPr>
        <p:spPr>
          <a:xfrm>
            <a:off x="7" y="3801993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70757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498111"/>
              </p:ext>
            </p:extLst>
          </p:nvPr>
        </p:nvGraphicFramePr>
        <p:xfrm>
          <a:off x="971550" y="828449"/>
          <a:ext cx="7777164" cy="1725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55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8988" name="文字方塊 14"/>
          <p:cNvSpPr txBox="1">
            <a:spLocks noChangeArrowheads="1"/>
          </p:cNvSpPr>
          <p:nvPr/>
        </p:nvSpPr>
        <p:spPr bwMode="auto">
          <a:xfrm>
            <a:off x="1116013" y="115889"/>
            <a:ext cx="2303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288" y="3330588"/>
          <a:ext cx="8280400" cy="2997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36"/>
                <a:gridCol w="1944508"/>
                <a:gridCol w="3167737"/>
                <a:gridCol w="792038"/>
                <a:gridCol w="792038"/>
                <a:gridCol w="864043"/>
              </a:tblGrid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世新大學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廣播電視電影學電視組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保守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實踐大學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服裝設計學系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臺北校區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東亞語文學系韓語組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輔仁大學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織品服裝學系織品設計組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東吳大學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心理系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國立成功大學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歷史系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79388" y="3325813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79388" y="3860801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79388" y="4364039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179388" y="4883151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193684" y="5407025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49959"/>
              </p:ext>
            </p:extLst>
          </p:nvPr>
        </p:nvGraphicFramePr>
        <p:xfrm>
          <a:off x="3131843" y="5819812"/>
          <a:ext cx="5606331" cy="86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6331"/>
              </a:tblGrid>
              <a:tr h="86297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未通過英文項目篩選最低級分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33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5940152" y="255022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6" name="五角星形 15"/>
          <p:cNvSpPr/>
          <p:nvPr/>
        </p:nvSpPr>
        <p:spPr>
          <a:xfrm>
            <a:off x="7" y="3801993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71759" grpId="0" autoUpdateAnimBg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</p:nvPr>
        </p:nvGraphicFramePr>
        <p:xfrm>
          <a:off x="971550" y="836617"/>
          <a:ext cx="7777164" cy="1971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72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9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12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6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6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44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116013" y="115889"/>
            <a:ext cx="2303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288" y="3330588"/>
          <a:ext cx="8280400" cy="2997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36"/>
                <a:gridCol w="1944508"/>
                <a:gridCol w="3959775"/>
                <a:gridCol w="792038"/>
                <a:gridCol w="864043"/>
              </a:tblGrid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靜宜大學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保守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銘傳大學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觀光事業學系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桃園校區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0" i="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義守大學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醫務管理學系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社會發展學系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b="0" i="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國立宜蘭大學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應用經濟與管理學系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國立聯合大學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經營管理學系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52406" y="332581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52406" y="385127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52406" y="4368797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152406" y="5805487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10933"/>
              </p:ext>
            </p:extLst>
          </p:nvPr>
        </p:nvGraphicFramePr>
        <p:xfrm>
          <a:off x="1116030" y="5405655"/>
          <a:ext cx="7515987" cy="436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5987"/>
              </a:tblGrid>
              <a:tr h="43625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未通過英文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 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33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18874"/>
              </p:ext>
            </p:extLst>
          </p:nvPr>
        </p:nvGraphicFramePr>
        <p:xfrm>
          <a:off x="1146114" y="4949614"/>
          <a:ext cx="7467600" cy="862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600"/>
              </a:tblGrid>
              <a:tr h="86298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4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5580063" y="2714643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6" name="五角星形 15"/>
          <p:cNvSpPr/>
          <p:nvPr/>
        </p:nvSpPr>
        <p:spPr>
          <a:xfrm>
            <a:off x="-50041" y="576884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4" grpId="0"/>
      <p:bldP spid="71759" grpId="0" autoUpdateAnimBg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256584"/>
          </a:xfrm>
        </p:spPr>
        <p:txBody>
          <a:bodyPr>
            <a:noAutofit/>
          </a:bodyPr>
          <a:lstStyle/>
          <a:p>
            <a:pPr lvl="0"/>
            <a:r>
              <a:rPr lang="zh-TW" altLang="en-US" sz="4000" dirty="0" smtClean="0"/>
              <a:t>就先用這個分數算算看可以到哪個學校哪個科系</a:t>
            </a:r>
            <a:r>
              <a:rPr lang="zh-TW" altLang="zh-TW" sz="4000" dirty="0" smtClean="0"/>
              <a:t>，</a:t>
            </a:r>
            <a:r>
              <a:rPr lang="zh-TW" altLang="en-US" sz="4000" dirty="0" smtClean="0"/>
              <a:t>看看</a:t>
            </a:r>
            <a:r>
              <a:rPr lang="zh-TW" altLang="zh-TW" sz="4000" dirty="0" smtClean="0">
                <a:solidFill>
                  <a:srgbClr val="FF0000"/>
                </a:solidFill>
              </a:rPr>
              <a:t>是否</a:t>
            </a:r>
            <a:r>
              <a:rPr lang="zh-TW" altLang="zh-TW" sz="4000" dirty="0">
                <a:solidFill>
                  <a:srgbClr val="FF0000"/>
                </a:solidFill>
              </a:rPr>
              <a:t>會</a:t>
            </a:r>
            <a:r>
              <a:rPr lang="zh-TW" altLang="zh-TW" sz="4000" dirty="0" smtClean="0">
                <a:solidFill>
                  <a:srgbClr val="FF0000"/>
                </a:solidFill>
              </a:rPr>
              <a:t>遺憾</a:t>
            </a:r>
            <a:r>
              <a:rPr lang="zh-TW" altLang="en-US" sz="4000" dirty="0" smtClean="0">
                <a:solidFill>
                  <a:srgbClr val="FF0000"/>
                </a:solidFill>
              </a:rPr>
              <a:t>後悔</a:t>
            </a:r>
            <a:r>
              <a:rPr lang="zh-TW" altLang="zh-TW" sz="4000" dirty="0" smtClean="0"/>
              <a:t>，</a:t>
            </a:r>
            <a:r>
              <a:rPr lang="zh-TW" altLang="zh-TW" sz="4000" dirty="0"/>
              <a:t>如果不會，就</a:t>
            </a:r>
            <a:r>
              <a:rPr lang="zh-TW" altLang="zh-TW" sz="4000" dirty="0" smtClean="0"/>
              <a:t>試</a:t>
            </a:r>
            <a:r>
              <a:rPr lang="zh-TW" altLang="en-US" sz="4000" dirty="0" smtClean="0"/>
              <a:t>著</a:t>
            </a:r>
            <a:r>
              <a:rPr lang="zh-TW" altLang="zh-TW" sz="4000" dirty="0"/>
              <a:t>申請看看吧。如果心裡有</a:t>
            </a:r>
            <a:r>
              <a:rPr lang="zh-TW" altLang="zh-TW" sz="4000" dirty="0">
                <a:solidFill>
                  <a:schemeClr val="tx2"/>
                </a:solidFill>
              </a:rPr>
              <a:t>百般的</a:t>
            </a:r>
            <a:r>
              <a:rPr lang="zh-TW" altLang="zh-TW" sz="4000" dirty="0" smtClean="0">
                <a:solidFill>
                  <a:schemeClr val="tx2"/>
                </a:solidFill>
              </a:rPr>
              <a:t>掙扎</a:t>
            </a:r>
            <a:r>
              <a:rPr lang="zh-TW" altLang="en-US" sz="4000" dirty="0" smtClean="0">
                <a:solidFill>
                  <a:schemeClr val="tx2"/>
                </a:solidFill>
              </a:rPr>
              <a:t>與奮鬥</a:t>
            </a:r>
            <a:r>
              <a:rPr lang="zh-TW" altLang="en-US" sz="4000" dirty="0" smtClean="0"/>
              <a:t>的想法</a:t>
            </a:r>
            <a:r>
              <a:rPr lang="zh-TW" altLang="zh-TW" sz="4000" dirty="0" smtClean="0"/>
              <a:t>，</a:t>
            </a:r>
            <a:r>
              <a:rPr lang="zh-TW" altLang="zh-TW" sz="4000" dirty="0"/>
              <a:t>給</a:t>
            </a:r>
            <a:r>
              <a:rPr lang="zh-TW" altLang="zh-TW" sz="4000" dirty="0" smtClean="0"/>
              <a:t>自己</a:t>
            </a:r>
            <a:r>
              <a:rPr lang="zh-TW" altLang="en-US" sz="4000" dirty="0" smtClean="0"/>
              <a:t>一點</a:t>
            </a:r>
            <a:r>
              <a:rPr lang="zh-TW" altLang="zh-TW" sz="4000" dirty="0" smtClean="0"/>
              <a:t>時間</a:t>
            </a:r>
            <a:r>
              <a:rPr lang="zh-TW" altLang="zh-TW" sz="4000" dirty="0"/>
              <a:t>，好好的思考</a:t>
            </a:r>
            <a:r>
              <a:rPr lang="zh-TW" altLang="zh-TW" sz="4000" dirty="0" smtClean="0"/>
              <a:t>，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仍有分科的第二次機會</a:t>
            </a:r>
            <a:r>
              <a:rPr lang="zh-TW" altLang="en-US" sz="4000" b="1" dirty="0">
                <a:solidFill>
                  <a:srgbClr val="FFFF00"/>
                </a:solidFill>
              </a:rPr>
              <a:t>，</a:t>
            </a:r>
            <a:r>
              <a:rPr lang="zh-TW" altLang="zh-TW" sz="4000" b="1" dirty="0" smtClean="0">
                <a:solidFill>
                  <a:srgbClr val="FFFF00"/>
                </a:solidFill>
              </a:rPr>
              <a:t>有</a:t>
            </a:r>
            <a:r>
              <a:rPr lang="zh-TW" altLang="zh-TW" sz="4000" b="1" dirty="0">
                <a:solidFill>
                  <a:srgbClr val="FFFF00"/>
                </a:solidFill>
              </a:rPr>
              <a:t>捨才</a:t>
            </a:r>
            <a:r>
              <a:rPr lang="zh-TW" altLang="zh-TW" sz="4000" b="1" dirty="0" smtClean="0">
                <a:solidFill>
                  <a:srgbClr val="FFFF00"/>
                </a:solidFill>
              </a:rPr>
              <a:t>有得</a:t>
            </a:r>
            <a:r>
              <a:rPr lang="zh-TW" altLang="en-US" sz="4000" dirty="0" smtClean="0"/>
              <a:t>。即使真的要重考，對一輩子的人生也只是一年而已。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1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3089"/>
              </p:ext>
            </p:extLst>
          </p:nvPr>
        </p:nvGraphicFramePr>
        <p:xfrm>
          <a:off x="971561" y="836619"/>
          <a:ext cx="7777165" cy="197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49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48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116024" y="11588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五選四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27437"/>
              </p:ext>
            </p:extLst>
          </p:nvPr>
        </p:nvGraphicFramePr>
        <p:xfrm>
          <a:off x="51655" y="3035460"/>
          <a:ext cx="9080986" cy="3566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929"/>
                <a:gridCol w="1944216"/>
                <a:gridCol w="2952328"/>
                <a:gridCol w="3408513"/>
              </a:tblGrid>
              <a:tr h="37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馬偕醫學院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聽力暨語言治療學系語言組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英＋自／２４，國＋總／７５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中山醫學大學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語言治療與聽力學系聽力組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英＋數＋自＋總／１０９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臺灣師範大學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健康促進與衛生教育學系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英／２７</a:t>
                      </a:r>
                      <a:endParaRPr lang="zh-TW" altLang="en-US" sz="20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臺北醫學大學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食品安全學系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數＋社／１７，英＋自／２５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亞洲大學 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聽力暨語言治療學系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國１０，自８，英１１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國立臺北教育大學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總５６，國＋數／２２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9224" y="4512975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29783" y="3056125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36207" y="5272551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" name="矩形 1"/>
          <p:cNvSpPr/>
          <p:nvPr/>
        </p:nvSpPr>
        <p:spPr>
          <a:xfrm>
            <a:off x="963127" y="3407715"/>
            <a:ext cx="758489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未通過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倍率篩選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通過國＋英＋數＋自篩選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最低級分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級分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34365"/>
              </p:ext>
            </p:extLst>
          </p:nvPr>
        </p:nvGraphicFramePr>
        <p:xfrm>
          <a:off x="842794" y="4091829"/>
          <a:ext cx="7560444" cy="336811"/>
        </p:xfrm>
        <a:graphic>
          <a:graphicData uri="http://schemas.openxmlformats.org/drawingml/2006/table">
            <a:tbl>
              <a:tblPr/>
              <a:tblGrid>
                <a:gridCol w="7560444"/>
              </a:tblGrid>
              <a:tr h="33681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未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倍率篩選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篩選英</a:t>
                      </a:r>
                      <a:r>
                        <a:rPr lang="en-US" altLang="zh-TW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自最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46183"/>
              </p:ext>
            </p:extLst>
          </p:nvPr>
        </p:nvGraphicFramePr>
        <p:xfrm>
          <a:off x="821167" y="6237312"/>
          <a:ext cx="7552556" cy="361549"/>
        </p:xfrm>
        <a:graphic>
          <a:graphicData uri="http://schemas.openxmlformats.org/drawingml/2006/table">
            <a:tbl>
              <a:tblPr/>
              <a:tblGrid>
                <a:gridCol w="7552556"/>
              </a:tblGrid>
              <a:tr h="36154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r>
                        <a:rPr lang="en-US" altLang="zh-TW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社總</a:t>
                      </a:r>
                      <a:r>
                        <a:rPr lang="en-US" altLang="zh-TW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篩選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最低級分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012160" y="256492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5" name="五角星形 14"/>
          <p:cNvSpPr/>
          <p:nvPr/>
        </p:nvSpPr>
        <p:spPr>
          <a:xfrm>
            <a:off x="77569" y="4517410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2" grpId="0" animBg="1"/>
      <p:bldP spid="71759" grpId="0" autoUpdateAnimBg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83126"/>
              </p:ext>
            </p:extLst>
          </p:nvPr>
        </p:nvGraphicFramePr>
        <p:xfrm>
          <a:off x="971561" y="836619"/>
          <a:ext cx="7777165" cy="197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7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37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A+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116024" y="11588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五選四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49010"/>
              </p:ext>
            </p:extLst>
          </p:nvPr>
        </p:nvGraphicFramePr>
        <p:xfrm>
          <a:off x="323662" y="3347323"/>
          <a:ext cx="8438129" cy="346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1570499"/>
                <a:gridCol w="2952334"/>
                <a:gridCol w="3181544"/>
              </a:tblGrid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東吳大學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外國語文學系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法國語文學系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義大利語文學系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</a:t>
                      </a:r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中教育大學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嘉義</a:t>
                      </a:r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外國語言學</a:t>
                      </a:r>
                      <a:r>
                        <a:rPr lang="zh-TW" altLang="en-US" sz="23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系應用</a:t>
                      </a:r>
                      <a:r>
                        <a:rPr lang="zh-TW" altLang="en-US" sz="23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外語組</a:t>
                      </a:r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59384" y="3295506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759993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43058"/>
              </p:ext>
            </p:extLst>
          </p:nvPr>
        </p:nvGraphicFramePr>
        <p:xfrm>
          <a:off x="1075220" y="5430155"/>
          <a:ext cx="7560444" cy="509571"/>
        </p:xfrm>
        <a:graphic>
          <a:graphicData uri="http://schemas.openxmlformats.org/drawingml/2006/table">
            <a:tbl>
              <a:tblPr/>
              <a:tblGrid>
                <a:gridCol w="7560444"/>
              </a:tblGrid>
              <a:tr h="50957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200" b="1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b="1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</a:t>
                      </a:r>
                      <a:r>
                        <a:rPr lang="zh-TW" altLang="en-US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本項目篩選最低級分</a:t>
                      </a:r>
                      <a:r>
                        <a:rPr lang="en-US" altLang="zh-TW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31485"/>
              </p:ext>
            </p:extLst>
          </p:nvPr>
        </p:nvGraphicFramePr>
        <p:xfrm>
          <a:off x="1127112" y="6237312"/>
          <a:ext cx="7560444" cy="518457"/>
        </p:xfrm>
        <a:graphic>
          <a:graphicData uri="http://schemas.openxmlformats.org/drawingml/2006/table">
            <a:tbl>
              <a:tblPr/>
              <a:tblGrid>
                <a:gridCol w="7560444"/>
              </a:tblGrid>
              <a:tr h="51845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倍率篩選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48024" y="3869273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66328" y="4379507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48024" y="4906935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4" name="五角星形 13"/>
          <p:cNvSpPr/>
          <p:nvPr/>
        </p:nvSpPr>
        <p:spPr>
          <a:xfrm>
            <a:off x="-54423" y="4343901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59" grpId="0" autoUpdateAnimBg="0"/>
      <p:bldP spid="9" grpId="0"/>
      <p:bldP spid="10" grpId="0"/>
      <p:bldP spid="11" grpId="0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538785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9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G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74751"/>
              </p:ext>
            </p:extLst>
          </p:nvPr>
        </p:nvGraphicFramePr>
        <p:xfrm>
          <a:off x="107504" y="2708920"/>
          <a:ext cx="8928992" cy="3715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229"/>
                <a:gridCol w="2047059"/>
                <a:gridCol w="2160240"/>
                <a:gridCol w="417646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會計學系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B14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7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企業管理學系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B15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國際經營與貿易學系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A9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國立中央大學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經濟學系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金融與合作經營學系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A9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財政學系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A9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7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五角星形 15"/>
          <p:cNvSpPr/>
          <p:nvPr/>
        </p:nvSpPr>
        <p:spPr>
          <a:xfrm>
            <a:off x="210136" y="314242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047478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12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H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0438"/>
              </p:ext>
            </p:extLst>
          </p:nvPr>
        </p:nvGraphicFramePr>
        <p:xfrm>
          <a:off x="742003" y="2564906"/>
          <a:ext cx="8438129" cy="4109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872208"/>
                <a:gridCol w="2448272"/>
                <a:gridCol w="3541585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B20</a:t>
                      </a:r>
                      <a:endParaRPr lang="zh-TW" altLang="en-US" sz="27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B33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B33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澳洲墨爾本皇家理工大學商學與創新雙學士學位學程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B16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金融與國際企業學系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B23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國立嘉義大學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B12</a:t>
                      </a:r>
                      <a:endParaRPr lang="zh-TW" altLang="en-US" sz="27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五角星形 16"/>
          <p:cNvSpPr/>
          <p:nvPr/>
        </p:nvSpPr>
        <p:spPr>
          <a:xfrm>
            <a:off x="539553" y="4897966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80054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4868"/>
              </p:ext>
            </p:extLst>
          </p:nvPr>
        </p:nvGraphicFramePr>
        <p:xfrm>
          <a:off x="467551" y="3297100"/>
          <a:ext cx="8438129" cy="3271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2218576"/>
                <a:gridCol w="1296144"/>
                <a:gridCol w="4189657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國立中興大學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115291" y="2529587"/>
            <a:ext cx="129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全通過</a:t>
            </a:r>
          </a:p>
        </p:txBody>
      </p:sp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73409" y="322026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59" grpId="0" autoUpdateAnimBg="0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980215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27073"/>
              </p:ext>
            </p:extLst>
          </p:nvPr>
        </p:nvGraphicFramePr>
        <p:xfrm>
          <a:off x="467551" y="3297099"/>
          <a:ext cx="8438129" cy="340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800200"/>
                <a:gridCol w="2736304"/>
                <a:gridCol w="3325561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化學系化學組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化學系材料化學組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A14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化學系化學組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中國醫藥大學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生物科技學系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化學學系材料化學組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 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587366" y="3226658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20782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J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55723"/>
              </p:ext>
            </p:extLst>
          </p:nvPr>
        </p:nvGraphicFramePr>
        <p:xfrm>
          <a:off x="467551" y="3297101"/>
          <a:ext cx="8438129" cy="3455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2146568"/>
                <a:gridCol w="2016224"/>
                <a:gridCol w="3541585"/>
              </a:tblGrid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交通管理科學系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A10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都市計劃學系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A35  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A11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工業設計學系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國立中山大學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海洋科學系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A7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應用化學系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建築學系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11567" y="5589244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59861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68911"/>
              </p:ext>
            </p:extLst>
          </p:nvPr>
        </p:nvGraphicFramePr>
        <p:xfrm>
          <a:off x="395536" y="2932967"/>
          <a:ext cx="8629959" cy="3891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496086"/>
                <a:gridCol w="3096344"/>
                <a:gridCol w="2677489"/>
              </a:tblGrid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化學工程與材料工程學系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資訊工程學系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光電科學與工程學系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資訊工程學系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國英數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A28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通訊工程學系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A25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國立臺灣海洋大學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海洋工程科技學士學位學程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r>
                        <a:rPr lang="zh-TW" altLang="en-US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自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數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endParaRPr lang="zh-TW" alt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15178" y="550783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88538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3282"/>
              </p:ext>
            </p:extLst>
          </p:nvPr>
        </p:nvGraphicFramePr>
        <p:xfrm>
          <a:off x="467551" y="3297097"/>
          <a:ext cx="8438129" cy="3058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512168"/>
                <a:gridCol w="3312368"/>
                <a:gridCol w="3037529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土木工程學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系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A18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工業與系統工程學系工程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組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A19</a:t>
                      </a:r>
                      <a:endParaRPr lang="zh-TW" altLang="en-US" sz="29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土木工程學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系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A15</a:t>
                      </a:r>
                      <a:r>
                        <a:rPr lang="en-US" altLang="zh-TW" sz="2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en-US" sz="2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航空太空工程學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系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建築專業學院學士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班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世新大學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圖文傳播學系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國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9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當年標準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115284" y="2529587"/>
            <a:ext cx="2088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全未通過</a:t>
            </a:r>
          </a:p>
        </p:txBody>
      </p:sp>
    </p:spTree>
    <p:extLst>
      <p:ext uri="{BB962C8B-B14F-4D97-AF65-F5344CB8AC3E}">
        <p14:creationId xmlns:p14="http://schemas.microsoft.com/office/powerpoint/2010/main" val="7309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 txBox="1">
            <a:spLocks noChangeArrowheads="1"/>
          </p:cNvSpPr>
          <p:nvPr/>
        </p:nvSpPr>
        <p:spPr bwMode="auto">
          <a:xfrm>
            <a:off x="612791" y="1916115"/>
            <a:ext cx="8062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科技校院日間部四年制申請入學</a:t>
            </a:r>
            <a:r>
              <a:rPr lang="zh-TW" altLang="en-US" sz="6000" b="1" smtClean="0">
                <a:solidFill>
                  <a:srgbClr val="3333FF"/>
                </a:solidFill>
                <a:ea typeface="標楷體" pitchFamily="65" charset="-120"/>
              </a:rPr>
              <a:t>簡介</a:t>
            </a:r>
          </a:p>
        </p:txBody>
      </p:sp>
    </p:spTree>
    <p:extLst>
      <p:ext uri="{BB962C8B-B14F-4D97-AF65-F5344CB8AC3E}">
        <p14:creationId xmlns:p14="http://schemas.microsoft.com/office/powerpoint/2010/main" val="10082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2420888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二、時間規劃</a:t>
            </a:r>
            <a:endParaRPr lang="en-US" altLang="zh-TW" dirty="0" smtClean="0">
              <a:solidFill>
                <a:prstClr val="black"/>
              </a:solidFill>
            </a:endParaRPr>
          </a:p>
          <a:p>
            <a:endParaRPr lang="en-US" altLang="zh-TW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標題 1"/>
          <p:cNvSpPr>
            <a:spLocks noGrp="1"/>
          </p:cNvSpPr>
          <p:nvPr>
            <p:ph type="title"/>
          </p:nvPr>
        </p:nvSpPr>
        <p:spPr>
          <a:xfrm>
            <a:off x="1258890" y="663579"/>
            <a:ext cx="7634287" cy="754063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3333FF"/>
                </a:solidFill>
              </a:rPr>
              <a:t>科技校院日間部四年制：</a:t>
            </a:r>
            <a:r>
              <a:rPr lang="en-US" altLang="zh-TW" sz="4000" dirty="0">
                <a:solidFill>
                  <a:srgbClr val="FF0000"/>
                </a:solidFill>
              </a:rPr>
              <a:t>6</a:t>
            </a:r>
            <a:r>
              <a:rPr lang="zh-TW" altLang="en-US" sz="4000" dirty="0" smtClean="0">
                <a:solidFill>
                  <a:srgbClr val="FF0000"/>
                </a:solidFill>
              </a:rPr>
              <a:t>個校系</a:t>
            </a:r>
          </a:p>
        </p:txBody>
      </p:sp>
      <p:sp>
        <p:nvSpPr>
          <p:cNvPr id="133123" name="內容版面配置區 2"/>
          <p:cNvSpPr>
            <a:spLocks noGrp="1"/>
          </p:cNvSpPr>
          <p:nvPr>
            <p:ph idx="1"/>
          </p:nvPr>
        </p:nvSpPr>
        <p:spPr>
          <a:xfrm>
            <a:off x="755650" y="1600201"/>
            <a:ext cx="7931150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找出</a:t>
            </a:r>
            <a:r>
              <a:rPr lang="zh-TW" altLang="en-US" sz="3600" dirty="0" smtClean="0">
                <a:solidFill>
                  <a:srgbClr val="FF0000"/>
                </a:solidFill>
              </a:rPr>
              <a:t>有興趣的學校科系</a:t>
            </a:r>
            <a:r>
              <a:rPr lang="zh-TW" altLang="en-US" sz="3600" dirty="0" smtClean="0"/>
              <a:t>為大方向</a:t>
            </a:r>
            <a:endParaRPr lang="en-US" altLang="zh-TW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/>
              <a:t>使用</a:t>
            </a:r>
            <a:r>
              <a:rPr lang="zh-TW" altLang="en-US" sz="3600" b="1" dirty="0">
                <a:solidFill>
                  <a:srgbClr val="FF0000"/>
                </a:solidFill>
              </a:rPr>
              <a:t>落點分析</a:t>
            </a:r>
            <a:r>
              <a:rPr lang="zh-TW" altLang="en-US" sz="3600" dirty="0"/>
              <a:t>將級分換算成百分比數。</a:t>
            </a:r>
            <a:endParaRPr lang="en-US" altLang="zh-TW" sz="36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篩選列出想選填的校系</a:t>
            </a:r>
            <a:endParaRPr lang="en-US" altLang="zh-TW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確定申請入學的</a:t>
            </a:r>
            <a:r>
              <a: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TW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個志願</a:t>
            </a:r>
          </a:p>
        </p:txBody>
      </p:sp>
    </p:spTree>
    <p:extLst>
      <p:ext uri="{BB962C8B-B14F-4D97-AF65-F5344CB8AC3E}">
        <p14:creationId xmlns:p14="http://schemas.microsoft.com/office/powerpoint/2010/main" val="18611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</p:nvPr>
        </p:nvGraphicFramePr>
        <p:xfrm>
          <a:off x="971550" y="836617"/>
          <a:ext cx="7777164" cy="1971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72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en-US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95288" y="3068642"/>
          <a:ext cx="8353424" cy="3518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632"/>
                <a:gridCol w="3223894"/>
                <a:gridCol w="1758463"/>
                <a:gridCol w="1198603"/>
                <a:gridCol w="1511832"/>
              </a:tblGrid>
              <a:tr h="822960"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前一年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換算後的成績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國立高雄第一科技大學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應用德語系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93.33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9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國立高雄應用科技大學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93.33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企業管理系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79.05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74.29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05"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32" name="文字方塊 14"/>
          <p:cNvSpPr txBox="1">
            <a:spLocks noChangeArrowheads="1"/>
          </p:cNvSpPr>
          <p:nvPr/>
        </p:nvSpPr>
        <p:spPr bwMode="auto">
          <a:xfrm>
            <a:off x="1116029" y="115889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kumimoji="1" lang="zh-TW"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30182" y="400526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30182" y="450056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</p:spTree>
    <p:extLst>
      <p:ext uri="{BB962C8B-B14F-4D97-AF65-F5344CB8AC3E}">
        <p14:creationId xmlns:p14="http://schemas.microsoft.com/office/powerpoint/2010/main" val="12321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90529" y="3068648"/>
          <a:ext cx="8424861" cy="3681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485"/>
                <a:gridCol w="2368843"/>
                <a:gridCol w="2952302"/>
                <a:gridCol w="1142623"/>
                <a:gridCol w="1089608"/>
              </a:tblGrid>
              <a:tr h="840856">
                <a:tc>
                  <a:txBody>
                    <a:bodyPr/>
                    <a:lstStyle/>
                    <a:p>
                      <a:endParaRPr lang="zh-TW" altLang="en-US" sz="19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前一年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換算後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的成績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南臺科技大學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電機工程系控制與晶片組</a:t>
                      </a:r>
                      <a:endParaRPr lang="zh-TW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44.44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51.11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2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國立勤益科技大學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資訊工程系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86.67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國立虎尾科技大學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材料科學與工程系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71.67</a:t>
                      </a: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60</a:t>
                      </a:r>
                      <a:endParaRPr lang="zh-TW" altLang="en-US" sz="29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工業管理系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93.33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86.67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國立高雄科技大學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化學工程與材料工程系</a:t>
                      </a:r>
                      <a:endParaRPr lang="en-US" altLang="zh-TW" sz="23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3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（建工校區）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83.33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73.33</a:t>
                      </a:r>
                      <a:endParaRPr lang="zh-TW" altLang="en-US" sz="2900" b="1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8030" name="文字方塊 14"/>
          <p:cNvSpPr txBox="1">
            <a:spLocks noChangeArrowheads="1"/>
          </p:cNvSpPr>
          <p:nvPr/>
        </p:nvSpPr>
        <p:spPr bwMode="auto">
          <a:xfrm>
            <a:off x="1116029" y="85725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1" lang="zh-TW"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00013" y="3860800"/>
            <a:ext cx="10080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19063" y="4506913"/>
            <a:ext cx="10080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8" name="內容版面配置區 12"/>
          <p:cNvGraphicFramePr>
            <a:graphicFrameLocks/>
          </p:cNvGraphicFramePr>
          <p:nvPr/>
        </p:nvGraphicFramePr>
        <p:xfrm>
          <a:off x="900113" y="793761"/>
          <a:ext cx="7777164" cy="1970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3"/>
              </a:tblGrid>
              <a:tr h="11067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2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9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6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36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41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07950" y="2792418"/>
          <a:ext cx="8856662" cy="3907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720"/>
                <a:gridCol w="2386265"/>
                <a:gridCol w="3300220"/>
                <a:gridCol w="1155376"/>
                <a:gridCol w="1080081"/>
              </a:tblGrid>
              <a:tr h="840883">
                <a:tc>
                  <a:txBody>
                    <a:bodyPr/>
                    <a:lstStyle/>
                    <a:p>
                      <a:endParaRPr lang="zh-TW" altLang="en-US" sz="19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前一年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</a:p>
                  </a:txBody>
                  <a:tcPr marL="91448" marR="9144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換算後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的成績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材料科學與工程系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88.57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90.48</a:t>
                      </a:r>
                      <a:endParaRPr lang="en-US" altLang="zh-TW" sz="2900" b="0" i="0" u="none" strike="noStrike" dirty="0">
                        <a:solidFill>
                          <a:srgbClr val="3333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國立雲林科技大學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環境與安全衛生工程系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70.48</a:t>
                      </a:r>
                      <a:endParaRPr lang="en-US" altLang="zh-TW" sz="29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90.48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國立臺北科技大學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材料及資源工程系材料組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87.62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90.48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化學工程與材料工程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</a:t>
                      </a:r>
                      <a:endParaRPr lang="en-US" altLang="zh-TW" sz="23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建工校區）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83.33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90.00</a:t>
                      </a:r>
                      <a:endParaRPr lang="en-US" altLang="zh-TW" sz="2900" b="0" i="0" u="none" strike="noStrike" dirty="0">
                        <a:solidFill>
                          <a:srgbClr val="3333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嘉藥學校財團法人嘉南藥理大學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藥學系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84.44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90.00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9054" name="文字方塊 14"/>
          <p:cNvSpPr txBox="1">
            <a:spLocks noChangeArrowheads="1"/>
          </p:cNvSpPr>
          <p:nvPr/>
        </p:nvSpPr>
        <p:spPr bwMode="auto">
          <a:xfrm>
            <a:off x="1116024" y="85725"/>
            <a:ext cx="309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1" lang="zh-TW"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73063" y="2943227"/>
            <a:ext cx="14398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全通過</a:t>
            </a:r>
          </a:p>
        </p:txBody>
      </p:sp>
      <p:graphicFrame>
        <p:nvGraphicFramePr>
          <p:cNvPr id="8" name="內容版面配置區 12"/>
          <p:cNvGraphicFramePr>
            <a:graphicFrameLocks/>
          </p:cNvGraphicFramePr>
          <p:nvPr/>
        </p:nvGraphicFramePr>
        <p:xfrm>
          <a:off x="1116013" y="793753"/>
          <a:ext cx="7777164" cy="1773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3"/>
              </a:tblGrid>
              <a:tr h="11254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54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52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+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4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249289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3019"/>
            <a:r>
              <a:rPr lang="zh-TW" altLang="en-US" sz="6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五、結語</a:t>
            </a:r>
            <a:endParaRPr lang="zh-TW" altLang="en-US" sz="66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4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772816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2/27-3/03 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請學生進入政高系統確定自己的學測成績及校排百分比資料正確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3/3-3/14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0800</a:t>
            </a:r>
            <a:r>
              <a:rPr lang="zh-TW" altLang="en-US" sz="3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  大學、科</a:t>
            </a:r>
            <a:r>
              <a:rPr lang="zh-TW" altLang="en-US" sz="3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大申請</a:t>
            </a:r>
            <a:r>
              <a:rPr lang="zh-TW" altLang="zh-TW" sz="3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</a:t>
            </a:r>
            <a:r>
              <a:rPr lang="zh-TW" altLang="en-US" sz="3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政高系統關閉</a:t>
            </a:r>
            <a:endParaRPr lang="en-US" altLang="zh-TW" sz="3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3/14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1200</a:t>
            </a: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發下申請資料紙本家長簽名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3/17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收回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家長簽名紙本  </a:t>
            </a:r>
            <a:endPara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3/19</a:t>
            </a: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送出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3/27</a:t>
            </a: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教育部</a:t>
            </a:r>
            <a:r>
              <a:rPr lang="zh-TW" altLang="zh-TW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公告</a:t>
            </a:r>
            <a:r>
              <a:rPr lang="zh-TW" altLang="zh-TW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申請第一階段篩選</a:t>
            </a:r>
            <a:r>
              <a:rPr lang="zh-TW" altLang="zh-TW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75856" y="472437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個人申請時間表</a:t>
            </a:r>
            <a:endParaRPr lang="zh-TW" alt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187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="" xmlns:a16="http://schemas.microsoft.com/office/drawing/2014/main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975A7913-B87D-49BC-95E4-4B8A83D461EA}"/>
              </a:ext>
            </a:extLst>
          </p:cNvPr>
          <p:cNvGrpSpPr/>
          <p:nvPr/>
        </p:nvGrpSpPr>
        <p:grpSpPr>
          <a:xfrm>
            <a:off x="223847" y="1650448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="" xmlns:a16="http://schemas.microsoft.com/office/drawing/2014/main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9269C1CF-8F5A-4D8C-8031-7E7963A1071B}"/>
              </a:ext>
            </a:extLst>
          </p:cNvPr>
          <p:cNvSpPr txBox="1"/>
          <p:nvPr/>
        </p:nvSpPr>
        <p:spPr>
          <a:xfrm>
            <a:off x="987751" y="2378221"/>
            <a:ext cx="7545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>
                <a:latin typeface="微軟正黑體" panose="020B0604030504040204" pitchFamily="34" charset="-120"/>
              </a:rPr>
              <a:t>第一步 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 一定要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會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看</a:t>
            </a:r>
            <a:r>
              <a:rPr lang="en-US" altLang="zh-TW" sz="4000" b="1" dirty="0" smtClean="0"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簡章</a:t>
            </a:r>
            <a:r>
              <a:rPr lang="en-US" altLang="zh-TW" sz="4000" b="1" dirty="0" smtClean="0">
                <a:latin typeface="微軟正黑體" panose="020B0604030504040204" pitchFamily="34" charset="-120"/>
              </a:rPr>
              <a:t>”</a:t>
            </a:r>
            <a:endParaRPr lang="en-US" altLang="zh-TW" sz="4000" b="1" dirty="0"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>
                <a:latin typeface="微軟正黑體" panose="020B0604030504040204" pitchFamily="34" charset="-120"/>
              </a:rPr>
              <a:t>第二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步  使用</a:t>
            </a:r>
            <a:r>
              <a:rPr lang="zh-TW" altLang="en-US" sz="4000" b="1" dirty="0">
                <a:latin typeface="微軟正黑體" panose="020B0604030504040204" pitchFamily="34" charset="-120"/>
              </a:rPr>
              <a:t>落點分析並驗算</a:t>
            </a:r>
            <a:endParaRPr lang="en-US" altLang="zh-TW" sz="4000" b="1" dirty="0"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 smtClean="0">
                <a:latin typeface="微軟正黑體" panose="020B0604030504040204" pitchFamily="34" charset="-120"/>
              </a:rPr>
              <a:t>第三步  擬定</a:t>
            </a:r>
            <a:r>
              <a:rPr lang="zh-TW" altLang="en-US" sz="4000" b="1" dirty="0">
                <a:latin typeface="微軟正黑體" panose="020B0604030504040204" pitchFamily="34" charset="-120"/>
              </a:rPr>
              <a:t>好</a:t>
            </a:r>
            <a:r>
              <a:rPr lang="en-US" altLang="zh-TW" sz="4000" b="1" dirty="0"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策略</a:t>
            </a:r>
            <a:r>
              <a:rPr lang="en-US" altLang="zh-TW" sz="4000" b="1" dirty="0">
                <a:latin typeface="微軟正黑體" panose="020B0604030504040204" pitchFamily="34" charset="-120"/>
              </a:rPr>
              <a:t>”</a:t>
            </a:r>
            <a:endParaRPr lang="zh-TW" altLang="en-US" sz="4000" b="1" dirty="0"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確定六個志願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都能符合你的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策略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就送出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去吧，人生沒有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100%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的。</a:t>
            </a:r>
            <a:endParaRPr lang="en-US" altLang="zh-TW" sz="4000" b="1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彈性的接納生命的不確定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性。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5001" y="2378221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77113" y="447037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個人申請三步驟</a:t>
            </a:r>
            <a:endParaRPr lang="zh-TW" alt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6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620688"/>
            <a:ext cx="45365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hlinkClick r:id="rId2"/>
              </a:rPr>
              <a:t>「</a:t>
            </a:r>
            <a:r>
              <a:rPr lang="en-US" altLang="zh-TW" sz="3600" dirty="0" smtClean="0">
                <a:solidFill>
                  <a:srgbClr val="FFFFFF"/>
                </a:solidFill>
                <a:hlinkClick r:id="rId2"/>
              </a:rPr>
              <a:t>2025</a:t>
            </a:r>
            <a:r>
              <a:rPr lang="zh-TW" altLang="en-US" sz="3600" dirty="0" smtClean="0">
                <a:solidFill>
                  <a:srgbClr val="FFFFFF"/>
                </a:solidFill>
                <a:hlinkClick r:id="rId2"/>
              </a:rPr>
              <a:t>大學</a:t>
            </a:r>
            <a:r>
              <a:rPr lang="zh-TW" altLang="en-US" sz="3600" dirty="0">
                <a:solidFill>
                  <a:srgbClr val="FFFFFF"/>
                </a:solidFill>
                <a:hlinkClick r:id="rId2"/>
              </a:rPr>
              <a:t>暨技職校院多元入學博覽會</a:t>
            </a:r>
            <a:r>
              <a:rPr lang="zh-TW" altLang="en-US" sz="3600" dirty="0" smtClean="0">
                <a:solidFill>
                  <a:srgbClr val="FFFFFF"/>
                </a:solidFill>
                <a:hlinkClick r:id="rId2"/>
              </a:rPr>
              <a:t>」</a:t>
            </a:r>
            <a:endParaRPr lang="en-US" altLang="zh-TW" sz="3600" dirty="0" smtClean="0">
              <a:solidFill>
                <a:srgbClr val="FFFFFF"/>
              </a:solidFill>
            </a:endParaRPr>
          </a:p>
          <a:p>
            <a:r>
              <a:rPr lang="en-US" altLang="zh-TW" sz="3600" dirty="0"/>
              <a:t>3</a:t>
            </a:r>
            <a:r>
              <a:rPr lang="zh-TW" altLang="en-US" sz="3600" dirty="0" smtClean="0"/>
              <a:t>月</a:t>
            </a:r>
            <a:r>
              <a:rPr lang="en-US" altLang="zh-TW" sz="3600" dirty="0" smtClean="0"/>
              <a:t>1~2</a:t>
            </a:r>
            <a:r>
              <a:rPr lang="zh-TW" altLang="en-US" sz="3600" dirty="0" smtClean="0"/>
              <a:t>日</a:t>
            </a:r>
            <a:r>
              <a:rPr lang="zh-TW" altLang="en-US" sz="3600" dirty="0"/>
              <a:t>上午</a:t>
            </a:r>
            <a:r>
              <a:rPr lang="en-US" altLang="zh-TW" sz="3600" dirty="0"/>
              <a:t>10</a:t>
            </a:r>
            <a:r>
              <a:rPr lang="zh-TW" altLang="en-US" sz="3600" dirty="0"/>
              <a:t>點到下午</a:t>
            </a:r>
            <a:r>
              <a:rPr lang="en-US" altLang="zh-TW" sz="3600" dirty="0"/>
              <a:t>5</a:t>
            </a:r>
            <a:r>
              <a:rPr lang="zh-TW" altLang="en-US" sz="3600" dirty="0"/>
              <a:t>點</a:t>
            </a:r>
            <a:endParaRPr lang="en-US" altLang="zh-TW" sz="3600" dirty="0">
              <a:solidFill>
                <a:srgbClr val="FFFFFF"/>
              </a:solidFill>
            </a:endParaRPr>
          </a:p>
          <a:p>
            <a:r>
              <a:rPr lang="zh-TW" altLang="en-US" sz="3600" dirty="0"/>
              <a:t>南區：高雄新光三越左營店</a:t>
            </a:r>
            <a:r>
              <a:rPr lang="en-US" altLang="zh-TW" sz="3600" dirty="0"/>
              <a:t>10</a:t>
            </a:r>
            <a:r>
              <a:rPr lang="zh-TW" altLang="en-US" sz="3600" dirty="0" smtClean="0"/>
              <a:t>樓</a:t>
            </a:r>
            <a:endParaRPr lang="en-US" altLang="zh-TW" sz="3600" dirty="0" smtClean="0"/>
          </a:p>
          <a:p>
            <a:r>
              <a:rPr lang="en-US" altLang="zh-TW" sz="3600" dirty="0" smtClean="0"/>
              <a:t>(</a:t>
            </a:r>
            <a:r>
              <a:rPr lang="zh-TW" altLang="en-US" sz="3600" dirty="0"/>
              <a:t>高雄市左營區高鐵路</a:t>
            </a:r>
            <a:r>
              <a:rPr lang="en-US" altLang="zh-TW" sz="3600" dirty="0"/>
              <a:t>123</a:t>
            </a:r>
            <a:r>
              <a:rPr lang="zh-TW" altLang="en-US" sz="3600" dirty="0"/>
              <a:t>號</a:t>
            </a:r>
            <a:r>
              <a:rPr lang="en-US" altLang="zh-TW" sz="36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68" y="548680"/>
            <a:ext cx="4124325" cy="588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700808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/>
              <a:t>2025</a:t>
            </a:r>
            <a:r>
              <a:rPr lang="zh-TW" altLang="en-US" sz="4000" b="1" dirty="0"/>
              <a:t>年</a:t>
            </a:r>
            <a:r>
              <a:rPr lang="en-US" altLang="zh-TW" sz="4000" b="1" dirty="0"/>
              <a:t>3</a:t>
            </a:r>
            <a:r>
              <a:rPr lang="zh-TW" altLang="en-US" sz="4000" b="1" dirty="0"/>
              <a:t>月</a:t>
            </a:r>
            <a:r>
              <a:rPr lang="en-US" altLang="zh-TW" sz="4000" b="1" dirty="0"/>
              <a:t>8~9</a:t>
            </a:r>
            <a:r>
              <a:rPr lang="zh-TW" altLang="en-US" sz="4000" b="1" dirty="0"/>
              <a:t>日</a:t>
            </a:r>
            <a:br>
              <a:rPr lang="zh-TW" altLang="en-US" sz="4000" b="1" dirty="0"/>
            </a:br>
            <a:r>
              <a:rPr lang="en-US" altLang="zh-TW" sz="4000" b="1" dirty="0"/>
              <a:t>@</a:t>
            </a:r>
            <a:r>
              <a:rPr lang="zh-TW" altLang="en-US" sz="4000" b="1" dirty="0"/>
              <a:t>成功大學光復校園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585946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31640" y="3212976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單車</a:t>
            </a:r>
            <a:r>
              <a:rPr lang="zh-TW" altLang="en-US" sz="2800" dirty="0"/>
              <a:t>節是全台最豐富的</a:t>
            </a:r>
            <a:r>
              <a:rPr lang="zh-TW" altLang="en-US" sz="2800" dirty="0" smtClean="0"/>
              <a:t>大學校系</a:t>
            </a:r>
            <a:r>
              <a:rPr lang="zh-TW" altLang="en-US" sz="2800" dirty="0"/>
              <a:t>博</a:t>
            </a:r>
            <a:r>
              <a:rPr lang="zh-TW" altLang="en-US" sz="2800" dirty="0" smtClean="0"/>
              <a:t>覽會</a:t>
            </a:r>
            <a:r>
              <a:rPr lang="zh-TW" altLang="en-US" sz="2800" dirty="0"/>
              <a:t>，由</a:t>
            </a:r>
            <a:r>
              <a:rPr lang="zh-TW" altLang="en-US" sz="2800" dirty="0" smtClean="0"/>
              <a:t>成大的</a:t>
            </a:r>
            <a:r>
              <a:rPr lang="zh-TW" altLang="en-US" sz="2800" dirty="0"/>
              <a:t>學生來組織活動並主導進行。</a:t>
            </a:r>
          </a:p>
        </p:txBody>
      </p:sp>
    </p:spTree>
    <p:extLst>
      <p:ext uri="{BB962C8B-B14F-4D97-AF65-F5344CB8AC3E}">
        <p14:creationId xmlns:p14="http://schemas.microsoft.com/office/powerpoint/2010/main" val="91771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="" xmlns:a16="http://schemas.microsoft.com/office/drawing/2014/main" id="{2AEF2FA7-F464-48B2-A43D-B225056FCF85}"/>
              </a:ext>
            </a:extLst>
          </p:cNvPr>
          <p:cNvSpPr/>
          <p:nvPr/>
        </p:nvSpPr>
        <p:spPr bwMode="auto">
          <a:xfrm>
            <a:off x="646209" y="1628800"/>
            <a:ext cx="7022135" cy="441596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9269C1CF-8F5A-4D8C-8031-7E7963A1071B}"/>
              </a:ext>
            </a:extLst>
          </p:cNvPr>
          <p:cNvSpPr txBox="1"/>
          <p:nvPr/>
        </p:nvSpPr>
        <p:spPr>
          <a:xfrm>
            <a:off x="1444827" y="1628800"/>
            <a:ext cx="75459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長大     就是</a:t>
            </a:r>
            <a:r>
              <a:rPr lang="en-US" altLang="zh-TW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--</a:t>
            </a:r>
          </a:p>
          <a:p>
            <a:pPr defTabSz="713019"/>
            <a:r>
              <a:rPr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選擇 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             </a:t>
            </a:r>
            <a:r>
              <a:rPr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負責</a:t>
            </a:r>
            <a:endParaRPr lang="en-US" altLang="zh-TW" sz="54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即使選錯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了</a:t>
            </a:r>
            <a:endParaRPr lang="en-US" altLang="zh-TW" sz="5400" b="1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將來</a:t>
            </a:r>
            <a:endParaRPr lang="en-US" altLang="zh-TW" sz="5400" b="1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也</a:t>
            </a: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要負責找回對的路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5001" y="2378221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58945"/>
              </p:ext>
            </p:extLst>
          </p:nvPr>
        </p:nvGraphicFramePr>
        <p:xfrm>
          <a:off x="827584" y="404667"/>
          <a:ext cx="7272808" cy="2657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二月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一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二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三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TW" alt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四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</a:rPr>
                        <a:t>26</a:t>
                      </a:r>
                      <a:endParaRPr lang="zh-TW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28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49903" y="3212976"/>
            <a:ext cx="8875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2/05      </a:t>
            </a:r>
            <a:r>
              <a:rPr lang="zh-TW" altLang="en-US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</a:t>
            </a:r>
            <a:endParaRPr lang="en-US" altLang="zh-TW" sz="3600" dirty="0" smtClean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2/21</a:t>
            </a:r>
            <a:r>
              <a:rPr lang="zh-TW" altLang="en-US" sz="36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公布</a:t>
            </a:r>
            <a:r>
              <a:rPr lang="zh-TW" altLang="en-US" sz="36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</a:t>
            </a:r>
            <a:r>
              <a:rPr lang="zh-TW" altLang="en-US" sz="36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百分比</a:t>
            </a:r>
            <a:endParaRPr lang="en-US" altLang="zh-TW" sz="3600" b="1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2/25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學測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成績單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2/26 1830 </a:t>
            </a:r>
            <a:r>
              <a:rPr lang="zh-TW" altLang="en-US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600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、繁星說明</a:t>
            </a:r>
            <a:r>
              <a:rPr lang="zh-TW" altLang="en-US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en-US" altLang="zh-TW" sz="3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3200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3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2/27-3/03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學生進入政高系統確定自己的學測成績及校排百分比資料正確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4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2060848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即日起就可以開始約時間了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/>
              <a:t>負責</a:t>
            </a:r>
            <a:r>
              <a:rPr lang="zh-TW" altLang="en-US" sz="4400" dirty="0"/>
              <a:t>的輔導老師</a:t>
            </a:r>
            <a:endParaRPr lang="en-US" altLang="zh-TW" sz="4400" dirty="0" smtClean="0"/>
          </a:p>
          <a:p>
            <a:r>
              <a:rPr lang="en-US" altLang="zh-TW" sz="4400" dirty="0" smtClean="0"/>
              <a:t>S301</a:t>
            </a:r>
            <a:r>
              <a:rPr lang="zh-TW" altLang="en-US" sz="4400" dirty="0" smtClean="0"/>
              <a:t>、</a:t>
            </a:r>
            <a:r>
              <a:rPr lang="en-US" altLang="zh-TW" sz="4400" dirty="0" smtClean="0"/>
              <a:t>S303  </a:t>
            </a:r>
            <a:r>
              <a:rPr lang="zh-TW" altLang="en-US" sz="4400" dirty="0"/>
              <a:t>郭淑華</a:t>
            </a:r>
            <a:r>
              <a:rPr lang="zh-TW" altLang="en-US" sz="4400" dirty="0" smtClean="0"/>
              <a:t> 分機：</a:t>
            </a:r>
            <a:r>
              <a:rPr lang="en-US" altLang="zh-TW" sz="4400" dirty="0" smtClean="0"/>
              <a:t>713</a:t>
            </a:r>
          </a:p>
          <a:p>
            <a:r>
              <a:rPr lang="en-US" altLang="zh-TW" sz="4400" dirty="0" smtClean="0"/>
              <a:t>S302</a:t>
            </a:r>
            <a:r>
              <a:rPr lang="zh-TW" altLang="en-US" sz="4400" dirty="0" smtClean="0"/>
              <a:t>、</a:t>
            </a:r>
            <a:r>
              <a:rPr lang="en-US" altLang="zh-TW" sz="4400" dirty="0" smtClean="0"/>
              <a:t>S305</a:t>
            </a:r>
            <a:r>
              <a:rPr lang="zh-TW" altLang="en-US" sz="4400" dirty="0" smtClean="0"/>
              <a:t>  王志豪 分機：</a:t>
            </a:r>
            <a:r>
              <a:rPr lang="en-US" altLang="zh-TW" sz="4400" dirty="0" smtClean="0"/>
              <a:t>712</a:t>
            </a:r>
          </a:p>
          <a:p>
            <a:r>
              <a:rPr lang="en-US" altLang="zh-TW" sz="4400" dirty="0" smtClean="0"/>
              <a:t>S304</a:t>
            </a:r>
            <a:r>
              <a:rPr lang="zh-TW" altLang="en-US" sz="4400" dirty="0" smtClean="0"/>
              <a:t>、</a:t>
            </a:r>
            <a:r>
              <a:rPr lang="en-US" altLang="zh-TW" sz="4400" dirty="0" smtClean="0"/>
              <a:t>S306</a:t>
            </a:r>
            <a:r>
              <a:rPr lang="zh-TW" altLang="en-US" sz="4400" dirty="0" smtClean="0"/>
              <a:t>、</a:t>
            </a:r>
            <a:r>
              <a:rPr lang="en-US" altLang="zh-TW" sz="4400" dirty="0" smtClean="0"/>
              <a:t>S307</a:t>
            </a:r>
            <a:r>
              <a:rPr lang="zh-TW" altLang="en-US" sz="4400" dirty="0" smtClean="0"/>
              <a:t>、</a:t>
            </a:r>
            <a:r>
              <a:rPr lang="en-US" altLang="zh-TW" sz="4400" dirty="0" smtClean="0"/>
              <a:t>S308</a:t>
            </a:r>
          </a:p>
          <a:p>
            <a:r>
              <a:rPr lang="zh-TW" altLang="en-US" sz="4400" dirty="0" smtClean="0"/>
              <a:t>                      楊家祺 分機：</a:t>
            </a:r>
            <a:r>
              <a:rPr lang="en-US" altLang="zh-TW" sz="4400" dirty="0" smtClean="0"/>
              <a:t>716</a:t>
            </a:r>
            <a:endParaRPr lang="zh-TW" altLang="en-US" sz="4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491880" y="332656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第</a:t>
            </a:r>
            <a:r>
              <a:rPr lang="zh-TW" altLang="en-US" sz="3200" dirty="0" smtClean="0"/>
              <a:t>一段講完，休息一下</a:t>
            </a:r>
            <a:endParaRPr lang="en-US" altLang="zh-TW" sz="3200" dirty="0" smtClean="0"/>
          </a:p>
          <a:p>
            <a:r>
              <a:rPr lang="zh-TW" altLang="en-US" sz="3200" dirty="0"/>
              <a:t>下</a:t>
            </a:r>
            <a:r>
              <a:rPr lang="zh-TW" altLang="en-US" sz="3200" dirty="0" smtClean="0"/>
              <a:t>一段</a:t>
            </a:r>
            <a:r>
              <a:rPr lang="zh-TW" altLang="en-US" sz="3200" dirty="0" smtClean="0">
                <a:solidFill>
                  <a:srgbClr val="FF0000"/>
                </a:solidFill>
              </a:rPr>
              <a:t>繁星</a:t>
            </a:r>
            <a:r>
              <a:rPr lang="zh-TW" altLang="en-US" sz="3200" dirty="0" smtClean="0"/>
              <a:t>，</a:t>
            </a:r>
            <a:r>
              <a:rPr lang="en-US" altLang="zh-TW" sz="3200" dirty="0" smtClean="0"/>
              <a:t>1935</a:t>
            </a:r>
            <a:r>
              <a:rPr lang="zh-TW" altLang="en-US" sz="3200" dirty="0" smtClean="0"/>
              <a:t>開始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6126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21070"/>
              </p:ext>
            </p:extLst>
          </p:nvPr>
        </p:nvGraphicFramePr>
        <p:xfrm>
          <a:off x="827584" y="404668"/>
          <a:ext cx="7272808" cy="2657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三月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/>
                        <a:t>3</a:t>
                      </a: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六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71DAFF"/>
                          </a:solidFill>
                        </a:rPr>
                        <a:t>14</a:t>
                      </a:r>
                      <a:endParaRPr lang="zh-TW" altLang="en-US" sz="2800" b="1" dirty="0">
                        <a:solidFill>
                          <a:srgbClr val="71DA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zh-TW" alt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CC00CC"/>
                          </a:solidFill>
                        </a:rPr>
                        <a:t>27</a:t>
                      </a:r>
                      <a:endParaRPr lang="zh-TW" altLang="en-US" sz="2800" b="1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67545" y="3212976"/>
            <a:ext cx="8676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3/03</a:t>
            </a:r>
            <a:r>
              <a:rPr lang="zh-TW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繁星擬真選填</a:t>
            </a:r>
            <a:r>
              <a:rPr lang="zh-TW" altLang="en-US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3/05</a:t>
            </a:r>
            <a:r>
              <a:rPr lang="zh-TW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繁星正式</a:t>
            </a:r>
            <a:r>
              <a:rPr lang="zh-TW" altLang="zh-TW" sz="32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endParaRPr lang="en-US" altLang="zh-TW" sz="32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3/14</a:t>
            </a:r>
            <a:r>
              <a:rPr lang="zh-TW" altLang="en-US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0800</a:t>
            </a:r>
            <a:r>
              <a:rPr lang="zh-TW" altLang="en-US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大學科大申請</a:t>
            </a:r>
            <a:r>
              <a:rPr lang="zh-TW" altLang="zh-TW" sz="3200" b="1" dirty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</a:t>
            </a:r>
            <a:r>
              <a:rPr lang="zh-TW" altLang="en-US" sz="3200" b="1" dirty="0" smtClean="0">
                <a:solidFill>
                  <a:srgbClr val="71DA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政高系統關閉</a:t>
            </a:r>
            <a:endParaRPr lang="en-US" altLang="zh-TW" sz="3200" b="1" dirty="0" smtClean="0">
              <a:solidFill>
                <a:srgbClr val="71DA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3/14</a:t>
            </a:r>
            <a:r>
              <a:rPr lang="zh-TW" altLang="en-US" sz="32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1200</a:t>
            </a:r>
            <a:r>
              <a:rPr lang="zh-TW" altLang="en-US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發下申請資料紙本家長簽名</a:t>
            </a:r>
            <a:endParaRPr lang="en-US" altLang="zh-TW" sz="3200" b="1" dirty="0" smtClean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3/17</a:t>
            </a:r>
            <a:r>
              <a:rPr lang="zh-TW" altLang="en-US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收回家長簽名紙本  </a:t>
            </a:r>
            <a:r>
              <a:rPr lang="en-US" altLang="zh-TW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3/19</a:t>
            </a:r>
            <a:r>
              <a:rPr lang="zh-TW" altLang="en-US" sz="32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送出報名</a:t>
            </a:r>
            <a:endParaRPr lang="en-US" altLang="zh-TW" sz="3200" b="1" dirty="0" smtClean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3/18</a:t>
            </a:r>
            <a:r>
              <a:rPr lang="zh-TW" altLang="en-US" sz="3200" b="1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zh-TW" altLang="zh-TW" sz="3200" b="1" dirty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繁星第一階段篩選</a:t>
            </a:r>
            <a:r>
              <a:rPr lang="zh-TW" altLang="zh-TW" sz="3200" b="1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sz="3200" b="1" dirty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3/27</a:t>
            </a:r>
            <a:r>
              <a:rPr lang="zh-TW" altLang="en-US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</a:t>
            </a:r>
            <a:r>
              <a:rPr lang="zh-TW" altLang="zh-TW" sz="32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申請第一階段篩選</a:t>
            </a:r>
            <a:r>
              <a:rPr lang="zh-TW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sz="3200" b="1" dirty="0" smtClean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慎重考慮是否要考分科</a:t>
            </a:r>
            <a:r>
              <a:rPr lang="zh-TW" altLang="en-US" sz="32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的最好時機點</a:t>
            </a:r>
            <a:r>
              <a:rPr lang="en-US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3200" dirty="0" smtClean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五角星形 1"/>
          <p:cNvSpPr/>
          <p:nvPr/>
        </p:nvSpPr>
        <p:spPr>
          <a:xfrm>
            <a:off x="0" y="188640"/>
            <a:ext cx="1080121" cy="9361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08942"/>
              </p:ext>
            </p:extLst>
          </p:nvPr>
        </p:nvGraphicFramePr>
        <p:xfrm>
          <a:off x="827584" y="404668"/>
          <a:ext cx="7272808" cy="2657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900100"/>
                <a:gridCol w="846094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四月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九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zh-TW" altLang="en-US" sz="2800" b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zh-TW" altLang="en-US" sz="2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zh-TW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zh-TW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zh-TW" alt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07504" y="328498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4/06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三學生上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傳上</a:t>
            </a:r>
            <a:r>
              <a:rPr lang="zh-TW" altLang="en-US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課程成果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2359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</a:t>
            </a:r>
            <a:endParaRPr lang="en-US" altLang="zh-TW" sz="3200" b="1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4/08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三學生上傳上</a:t>
            </a:r>
            <a:r>
              <a:rPr lang="zh-TW" altLang="en-US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2359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</a:t>
            </a:r>
            <a:endParaRPr lang="en-US" altLang="zh-TW" sz="3200" b="1" dirty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4/10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學生多元成果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2359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200" b="1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4/14-18</a:t>
            </a:r>
            <a:r>
              <a:rPr lang="zh-TW" altLang="en-US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報名模擬面試</a:t>
            </a:r>
            <a:endParaRPr lang="en-US" altLang="zh-TW" sz="32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4/18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收訖明細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1300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4/14-5/13 1500-1700 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愛心媽媽陪你練口試</a:t>
            </a:r>
            <a:endParaRPr lang="en-US" altLang="zh-TW" sz="3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日開始預約</a:t>
            </a: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84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視圖">
  <a:themeElements>
    <a:clrScheme name="自訂 37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00FF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預設簡報設計">
  <a:themeElements>
    <a:clrScheme name="預設簡報設計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00"/>
      </a:hlink>
      <a:folHlink>
        <a:srgbClr val="FFFF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【PPT】第4章：教育發展與大學學群PART2-20180710">
  <a:themeElements>
    <a:clrScheme name="自訂 1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A89EC5"/>
      </a:accent6>
      <a:hlink>
        <a:srgbClr val="2F1932"/>
      </a:hlink>
      <a:folHlink>
        <a:srgbClr val="0097A7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地平線">
  <a:themeElements>
    <a:clrScheme name="自訂 8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FFFF00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透視圖">
  <a:themeElements>
    <a:clrScheme name="自訂 8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FF"/>
      </a:hlink>
      <a:folHlink>
        <a:srgbClr val="FFFF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佈景主題">
  <a:themeElements>
    <a:clrScheme name="自訂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地平線">
  <a:themeElements>
    <a:clrScheme name="自訂 8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FFFF00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佈景主題">
  <a:themeElements>
    <a:clrScheme name="自訂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【PPT】第4章：教育發展與大學學群PART2-20180710">
  <a:themeElements>
    <a:clrScheme name="自訂 1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A89EC5"/>
      </a:accent6>
      <a:hlink>
        <a:srgbClr val="2F1932"/>
      </a:hlink>
      <a:folHlink>
        <a:srgbClr val="0097A7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5056</Words>
  <Application>Microsoft Office PowerPoint</Application>
  <PresentationFormat>如螢幕大小 (4:3)</PresentationFormat>
  <Paragraphs>1632</Paragraphs>
  <Slides>70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12</vt:i4>
      </vt:variant>
      <vt:variant>
        <vt:lpstr>投影片標題</vt:lpstr>
      </vt:variant>
      <vt:variant>
        <vt:i4>70</vt:i4>
      </vt:variant>
    </vt:vector>
  </HeadingPairs>
  <TitlesOfParts>
    <vt:vector size="82" baseType="lpstr">
      <vt:lpstr>透視圖</vt:lpstr>
      <vt:lpstr>2_透視圖</vt:lpstr>
      <vt:lpstr>4_Office 佈景主題</vt:lpstr>
      <vt:lpstr>3_Office 佈景主題</vt:lpstr>
      <vt:lpstr>地平線</vt:lpstr>
      <vt:lpstr>11_Office 佈景主題</vt:lpstr>
      <vt:lpstr>1_地平線</vt:lpstr>
      <vt:lpstr>12_Office 佈景主題</vt:lpstr>
      <vt:lpstr>【PPT】第4章：教育發展與大學學群PART2-20180710</vt:lpstr>
      <vt:lpstr>預設簡報設計</vt:lpstr>
      <vt:lpstr>1_【PPT】第4章：教育發展與大學學群PART2-20180710</vt:lpstr>
      <vt:lpstr>2_地平線</vt:lpstr>
      <vt:lpstr>PowerPoint 簡報</vt:lpstr>
      <vt:lpstr>PowerPoint 簡報</vt:lpstr>
      <vt:lpstr>PowerPoint 簡報</vt:lpstr>
      <vt:lpstr>學測成績出來後….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提出思考點1： 1.私立大學補助1.75萬： 公立vs私立   學費拉近距離? 2.學校人數多寡與科系的關聯?    例：國立台南大學     5966人             私立輔仁大學   25681人</vt:lpstr>
      <vt:lpstr>提出思考點2： 選校  VS  選系 轉系  VS  轉學 雙主修  VS  輔系 出國  VS  研究所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落點分析：交叉查榜 免費的 https://www.com.tw/p.html</vt:lpstr>
      <vt:lpstr>【114學測】簡單3步驟，自己驗算落點</vt:lpstr>
      <vt:lpstr>步驟1：下載人數累計表</vt:lpstr>
      <vt:lpstr>步驟2：找出去年級分 (大學推甄委員會)</vt:lpstr>
      <vt:lpstr>PowerPoint 簡報</vt:lpstr>
      <vt:lpstr>PowerPoint 簡報</vt:lpstr>
      <vt:lpstr>步驟3：判斷夢幻、務實、保守</vt:lpstr>
      <vt:lpstr>PowerPoint 簡報</vt:lpstr>
      <vt:lpstr>推甄  選填技巧</vt:lpstr>
      <vt:lpstr>推甄 策略1</vt:lpstr>
      <vt:lpstr>推甄 策略2</vt:lpstr>
      <vt:lpstr>推甄 策略3</vt:lpstr>
      <vt:lpstr>PowerPoint 簡報</vt:lpstr>
      <vt:lpstr>PowerPoint 簡報</vt:lpstr>
      <vt:lpstr>PowerPoint 簡報</vt:lpstr>
      <vt:lpstr>開始寫作業吧!!!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科技校院日間部四年制：6個校系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193</cp:revision>
  <dcterms:created xsi:type="dcterms:W3CDTF">2024-02-29T07:48:06Z</dcterms:created>
  <dcterms:modified xsi:type="dcterms:W3CDTF">2025-02-26T08:28:13Z</dcterms:modified>
</cp:coreProperties>
</file>