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05"/>
  </p:notesMasterIdLst>
  <p:handoutMasterIdLst>
    <p:handoutMasterId r:id="rId206"/>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817" r:id="rId39"/>
    <p:sldId id="1350" r:id="rId40"/>
    <p:sldId id="1114" r:id="rId41"/>
    <p:sldId id="1351" r:id="rId42"/>
    <p:sldId id="1069" r:id="rId43"/>
    <p:sldId id="1033" r:id="rId44"/>
    <p:sldId id="823" r:id="rId45"/>
    <p:sldId id="824" r:id="rId46"/>
    <p:sldId id="799" r:id="rId47"/>
    <p:sldId id="1116" r:id="rId48"/>
    <p:sldId id="825" r:id="rId49"/>
    <p:sldId id="826" r:id="rId50"/>
    <p:sldId id="827" r:id="rId51"/>
    <p:sldId id="828" r:id="rId52"/>
    <p:sldId id="829" r:id="rId53"/>
    <p:sldId id="1094" r:id="rId54"/>
    <p:sldId id="1344" r:id="rId55"/>
    <p:sldId id="1020" r:id="rId56"/>
    <p:sldId id="1021" r:id="rId57"/>
    <p:sldId id="1096" r:id="rId58"/>
    <p:sldId id="1117" r:id="rId59"/>
    <p:sldId id="1041" r:id="rId60"/>
    <p:sldId id="737" r:id="rId61"/>
    <p:sldId id="1036" r:id="rId62"/>
    <p:sldId id="1092" r:id="rId63"/>
    <p:sldId id="1126" r:id="rId64"/>
    <p:sldId id="1125" r:id="rId65"/>
    <p:sldId id="1127" r:id="rId66"/>
    <p:sldId id="796" r:id="rId67"/>
    <p:sldId id="937" r:id="rId68"/>
    <p:sldId id="963" r:id="rId69"/>
    <p:sldId id="939" r:id="rId70"/>
    <p:sldId id="964" r:id="rId71"/>
    <p:sldId id="1000" r:id="rId72"/>
    <p:sldId id="973" r:id="rId73"/>
    <p:sldId id="974" r:id="rId74"/>
    <p:sldId id="985" r:id="rId75"/>
    <p:sldId id="997" r:id="rId76"/>
    <p:sldId id="998" r:id="rId77"/>
    <p:sldId id="1001" r:id="rId78"/>
    <p:sldId id="1039" r:id="rId79"/>
    <p:sldId id="831" r:id="rId80"/>
    <p:sldId id="867" r:id="rId81"/>
    <p:sldId id="989" r:id="rId82"/>
    <p:sldId id="869" r:id="rId83"/>
    <p:sldId id="870" r:id="rId84"/>
    <p:sldId id="1128" r:id="rId85"/>
    <p:sldId id="846" r:id="rId86"/>
    <p:sldId id="856" r:id="rId87"/>
    <p:sldId id="1073" r:id="rId88"/>
    <p:sldId id="858" r:id="rId89"/>
    <p:sldId id="857" r:id="rId90"/>
    <p:sldId id="860" r:id="rId91"/>
    <p:sldId id="1075" r:id="rId92"/>
    <p:sldId id="1076" r:id="rId93"/>
    <p:sldId id="1109" r:id="rId94"/>
    <p:sldId id="953" r:id="rId95"/>
    <p:sldId id="1110" r:id="rId96"/>
    <p:sldId id="1111" r:id="rId97"/>
    <p:sldId id="956" r:id="rId98"/>
    <p:sldId id="1339" r:id="rId99"/>
    <p:sldId id="1349" r:id="rId100"/>
    <p:sldId id="1338" r:id="rId101"/>
    <p:sldId id="1337" r:id="rId102"/>
    <p:sldId id="1340" r:id="rId103"/>
    <p:sldId id="1341" r:id="rId104"/>
    <p:sldId id="1342" r:id="rId105"/>
    <p:sldId id="1190" r:id="rId106"/>
    <p:sldId id="1336" r:id="rId107"/>
    <p:sldId id="1328" r:id="rId108"/>
    <p:sldId id="1329" r:id="rId109"/>
    <p:sldId id="1331" r:id="rId110"/>
    <p:sldId id="1330" r:id="rId111"/>
    <p:sldId id="1332" r:id="rId112"/>
    <p:sldId id="1333" r:id="rId113"/>
    <p:sldId id="1334" r:id="rId114"/>
    <p:sldId id="1335" r:id="rId115"/>
    <p:sldId id="415" r:id="rId116"/>
    <p:sldId id="834" r:id="rId117"/>
    <p:sldId id="835" r:id="rId118"/>
    <p:sldId id="896" r:id="rId119"/>
    <p:sldId id="362" r:id="rId120"/>
    <p:sldId id="343" r:id="rId121"/>
    <p:sldId id="344" r:id="rId122"/>
    <p:sldId id="345" r:id="rId123"/>
    <p:sldId id="346" r:id="rId124"/>
    <p:sldId id="331" r:id="rId125"/>
    <p:sldId id="386" r:id="rId126"/>
    <p:sldId id="380" r:id="rId127"/>
    <p:sldId id="1189" r:id="rId128"/>
    <p:sldId id="991" r:id="rId129"/>
    <p:sldId id="838" r:id="rId130"/>
    <p:sldId id="536" r:id="rId131"/>
    <p:sldId id="519" r:id="rId132"/>
    <p:sldId id="1345" r:id="rId133"/>
    <p:sldId id="269" r:id="rId134"/>
    <p:sldId id="897" r:id="rId135"/>
    <p:sldId id="840" r:id="rId136"/>
    <p:sldId id="898" r:id="rId137"/>
    <p:sldId id="1129" r:id="rId138"/>
    <p:sldId id="992" r:id="rId139"/>
    <p:sldId id="993" r:id="rId140"/>
    <p:sldId id="995" r:id="rId141"/>
    <p:sldId id="853" r:id="rId142"/>
    <p:sldId id="461" r:id="rId143"/>
    <p:sldId id="358" r:id="rId144"/>
    <p:sldId id="357" r:id="rId145"/>
    <p:sldId id="356" r:id="rId146"/>
    <p:sldId id="278" r:id="rId147"/>
    <p:sldId id="279" r:id="rId148"/>
    <p:sldId id="410" r:id="rId149"/>
    <p:sldId id="444" r:id="rId150"/>
    <p:sldId id="854" r:id="rId151"/>
    <p:sldId id="907" r:id="rId152"/>
    <p:sldId id="1130" r:id="rId153"/>
    <p:sldId id="1343" r:id="rId154"/>
    <p:sldId id="855" r:id="rId155"/>
    <p:sldId id="1186" r:id="rId156"/>
    <p:sldId id="1187" r:id="rId157"/>
    <p:sldId id="1188" r:id="rId158"/>
    <p:sldId id="1346" r:id="rId159"/>
    <p:sldId id="1145" r:id="rId160"/>
    <p:sldId id="1146" r:id="rId161"/>
    <p:sldId id="1347" r:id="rId162"/>
    <p:sldId id="1046" r:id="rId163"/>
    <p:sldId id="1047" r:id="rId164"/>
    <p:sldId id="1079" r:id="rId165"/>
    <p:sldId id="1151" r:id="rId166"/>
    <p:sldId id="1152" r:id="rId167"/>
    <p:sldId id="1153" r:id="rId168"/>
    <p:sldId id="1067" r:id="rId169"/>
    <p:sldId id="1054" r:id="rId170"/>
    <p:sldId id="1156" r:id="rId171"/>
    <p:sldId id="1056" r:id="rId172"/>
    <p:sldId id="1057" r:id="rId173"/>
    <p:sldId id="1058" r:id="rId174"/>
    <p:sldId id="1160" r:id="rId175"/>
    <p:sldId id="264" r:id="rId176"/>
    <p:sldId id="1121" r:id="rId177"/>
    <p:sldId id="1062" r:id="rId178"/>
    <p:sldId id="1162" r:id="rId179"/>
    <p:sldId id="1101" r:id="rId180"/>
    <p:sldId id="1102" r:id="rId181"/>
    <p:sldId id="1103" r:id="rId182"/>
    <p:sldId id="1104" r:id="rId183"/>
    <p:sldId id="1106" r:id="rId184"/>
    <p:sldId id="1105" r:id="rId185"/>
    <p:sldId id="1107" r:id="rId186"/>
    <p:sldId id="1108" r:id="rId187"/>
    <p:sldId id="1122" r:id="rId188"/>
    <p:sldId id="1063" r:id="rId189"/>
    <p:sldId id="1064" r:id="rId190"/>
    <p:sldId id="1119" r:id="rId191"/>
    <p:sldId id="1348" r:id="rId192"/>
    <p:sldId id="1086" r:id="rId193"/>
    <p:sldId id="1087" r:id="rId194"/>
    <p:sldId id="1088" r:id="rId195"/>
    <p:sldId id="859" r:id="rId196"/>
    <p:sldId id="1123" r:id="rId197"/>
    <p:sldId id="1089" r:id="rId198"/>
    <p:sldId id="1081" r:id="rId199"/>
    <p:sldId id="1082" r:id="rId200"/>
    <p:sldId id="1083" r:id="rId201"/>
    <p:sldId id="864" r:id="rId202"/>
    <p:sldId id="865" r:id="rId203"/>
    <p:sldId id="866" r:id="rId204"/>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E89444"/>
    <a:srgbClr val="E6E0EC"/>
    <a:srgbClr val="9999FF"/>
    <a:srgbClr val="01B3B7"/>
    <a:srgbClr val="FAEDE7"/>
    <a:srgbClr val="F6D9CC"/>
    <a:srgbClr val="FFFFFF"/>
    <a:srgbClr val="E78712"/>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80604" autoAdjust="0"/>
  </p:normalViewPr>
  <p:slideViewPr>
    <p:cSldViewPr snapToGrid="0">
      <p:cViewPr varScale="1">
        <p:scale>
          <a:sx n="89" d="100"/>
          <a:sy n="89" d="100"/>
        </p:scale>
        <p:origin x="66"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handoutMaster" Target="handoutMasters/handoutMaster1.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presProps" Target="pres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theme" Target="theme/theme1.xml"/><Relationship Id="rId190" Type="http://schemas.openxmlformats.org/officeDocument/2006/relationships/slide" Target="slides/slide181.xml"/><Relationship Id="rId204" Type="http://schemas.openxmlformats.org/officeDocument/2006/relationships/slide" Target="slides/slide195.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tableStyles" Target="tableStyles.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普通高中</a:t>
          </a:r>
          <a:endParaRPr lang="en-US" altLang="zh-TW" dirty="0"/>
        </a:p>
        <a:p>
          <a:pPr>
            <a:lnSpc>
              <a:spcPct val="100000"/>
            </a:lnSpc>
            <a:spcAft>
              <a:spcPts val="0"/>
            </a:spcAft>
          </a:pPr>
          <a:r>
            <a:rPr lang="en-US" altLang="zh-TW" dirty="0"/>
            <a:t>(</a:t>
          </a:r>
          <a:r>
            <a:rPr lang="zh-TW" altLang="en-US" dirty="0"/>
            <a:t>綜合高中學術學程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技術型高中</a:t>
          </a:r>
          <a:endParaRPr lang="en-US" altLang="zh-TW" dirty="0"/>
        </a:p>
        <a:p>
          <a:pPr>
            <a:lnSpc>
              <a:spcPct val="100000"/>
            </a:lnSpc>
            <a:spcAft>
              <a:spcPts val="0"/>
            </a:spcAft>
          </a:pPr>
          <a:r>
            <a:rPr lang="en-US" altLang="zh-TW" dirty="0"/>
            <a:t>(</a:t>
          </a:r>
          <a:r>
            <a:rPr lang="zh-TW" altLang="en-US" dirty="0"/>
            <a:t>綜合高中專門學程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3507" custLinFactNeighborX="-100000" custLinFactNeighborY="-200">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pt>
    <dgm:pt modelId="{E22F4CB9-695B-4B61-8553-D107B6B7C90E}" type="pres">
      <dgm:prSet presAssocID="{811ED710-15BE-4575-983E-0F0CCA638E19}" presName="connTx" presStyleLbl="parChTrans1D2" presStyleIdx="1" presStyleCnt="4"/>
      <dgm:spPr/>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D2A25309-BD9C-4B52-A8E9-96ECEA886ACF}" srcId="{5EDB91D9-B9E1-4C0E-B08E-ED944D0E82AA}" destId="{F33D2B22-4229-468E-8E5E-EA38A090FF29}" srcOrd="1" destOrd="0" parTransId="{811ED710-15BE-4575-983E-0F0CCA638E19}" sibTransId="{3E3683E9-858B-4927-A359-24CFFA2EE9EB}"/>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6DCF63E7-46A1-4380-B218-056D3B43E826}" type="presOf" srcId="{F33D2B22-4229-468E-8E5E-EA38A090FF29}" destId="{6A642645-5584-4959-97EA-82BEB92CED52}"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pt>
    <dgm:pt modelId="{F25FF966-B472-428B-A565-0FD74EE14E46}" type="pres">
      <dgm:prSet presAssocID="{B4915E86-7E1A-46E3-82BA-8ACB9BFBE753}" presName="FourNodes_2" presStyleLbl="node1" presStyleIdx="1" presStyleCnt="4">
        <dgm:presLayoutVars>
          <dgm:bulletEnabled val="1"/>
        </dgm:presLayoutVars>
      </dgm:prSet>
      <dgm:spPr/>
    </dgm:pt>
    <dgm:pt modelId="{A5B6C70C-82BB-4598-8C9D-34852EFA3FA3}" type="pres">
      <dgm:prSet presAssocID="{B4915E86-7E1A-46E3-82BA-8ACB9BFBE753}" presName="FourNodes_3" presStyleLbl="node1" presStyleIdx="2" presStyleCnt="4">
        <dgm:presLayoutVars>
          <dgm:bulletEnabled val="1"/>
        </dgm:presLayoutVars>
      </dgm:prSet>
      <dgm:spPr/>
    </dgm:pt>
    <dgm:pt modelId="{71BA2A78-36FA-4300-A3AD-AB9AD5A228C8}" type="pres">
      <dgm:prSet presAssocID="{B4915E86-7E1A-46E3-82BA-8ACB9BFBE753}" presName="FourNodes_4" presStyleLbl="node1" presStyleIdx="3" presStyleCnt="4">
        <dgm:presLayoutVars>
          <dgm:bulletEnabled val="1"/>
        </dgm:presLayoutVars>
      </dgm:prSet>
      <dgm:spPr/>
    </dgm:pt>
    <dgm:pt modelId="{5071A37A-070D-489E-A624-975776B943B0}" type="pres">
      <dgm:prSet presAssocID="{B4915E86-7E1A-46E3-82BA-8ACB9BFBE753}" presName="FourConn_1-2" presStyleLbl="fgAccFollowNode1" presStyleIdx="0" presStyleCnt="3">
        <dgm:presLayoutVars>
          <dgm:bulletEnabled val="1"/>
        </dgm:presLayoutVars>
      </dgm:prSet>
      <dgm:spPr/>
    </dgm:pt>
    <dgm:pt modelId="{8F8C821E-B53D-4AD3-8FDA-F26767B381D8}" type="pres">
      <dgm:prSet presAssocID="{B4915E86-7E1A-46E3-82BA-8ACB9BFBE753}" presName="FourConn_2-3" presStyleLbl="fgAccFollowNode1" presStyleIdx="1" presStyleCnt="3">
        <dgm:presLayoutVars>
          <dgm:bulletEnabled val="1"/>
        </dgm:presLayoutVars>
      </dgm:prSet>
      <dgm:spPr/>
    </dgm:pt>
    <dgm:pt modelId="{BEDE78B2-8AC2-4C34-958A-3519F50ECE86}" type="pres">
      <dgm:prSet presAssocID="{B4915E86-7E1A-46E3-82BA-8ACB9BFBE753}" presName="FourConn_3-4" presStyleLbl="fgAccFollowNode1" presStyleIdx="2" presStyleCnt="3">
        <dgm:presLayoutVars>
          <dgm:bulletEnabled val="1"/>
        </dgm:presLayoutVars>
      </dgm:prSet>
      <dgm:spPr/>
    </dgm:pt>
    <dgm:pt modelId="{DA8B04C2-586B-4CAA-A771-C2DC44C3EC25}" type="pres">
      <dgm:prSet presAssocID="{B4915E86-7E1A-46E3-82BA-8ACB9BFBE753}" presName="FourNodes_1_text" presStyleLbl="node1" presStyleIdx="3" presStyleCnt="4">
        <dgm:presLayoutVars>
          <dgm:bulletEnabled val="1"/>
        </dgm:presLayoutVars>
      </dgm:prSet>
      <dgm:spPr/>
    </dgm:pt>
    <dgm:pt modelId="{F70F1746-FB27-4E22-BCF3-AB0FB99AEF06}" type="pres">
      <dgm:prSet presAssocID="{B4915E86-7E1A-46E3-82BA-8ACB9BFBE753}" presName="FourNodes_2_text" presStyleLbl="node1" presStyleIdx="3" presStyleCnt="4">
        <dgm:presLayoutVars>
          <dgm:bulletEnabled val="1"/>
        </dgm:presLayoutVars>
      </dgm:prSet>
      <dgm:spPr/>
    </dgm:pt>
    <dgm:pt modelId="{C53B0B77-0D67-482F-88E9-2A097BBE6DEE}" type="pres">
      <dgm:prSet presAssocID="{B4915E86-7E1A-46E3-82BA-8ACB9BFBE753}" presName="FourNodes_3_text" presStyleLbl="node1" presStyleIdx="3" presStyleCnt="4">
        <dgm:presLayoutVars>
          <dgm:bulletEnabled val="1"/>
        </dgm:presLayoutVars>
      </dgm:prSet>
      <dgm:spPr/>
    </dgm:pt>
    <dgm:pt modelId="{FF862019-2A43-4F2C-B2A1-1352167B60DF}" type="pres">
      <dgm:prSet presAssocID="{B4915E86-7E1A-46E3-82BA-8ACB9BFBE753}" presName="FourNodes_4_text" presStyleLbl="node1" presStyleIdx="3" presStyleCnt="4">
        <dgm:presLayoutVars>
          <dgm:bulletEnabled val="1"/>
        </dgm:presLayoutVars>
      </dgm:prSet>
      <dgm:spPr/>
    </dgm:pt>
  </dgm:ptLst>
  <dgm:cxnLst>
    <dgm:cxn modelId="{264C1018-31BB-4DD2-AF1C-AE7C8F16C2E8}" type="presOf" srcId="{681789C9-74E0-4667-8379-5570056E3E22}" destId="{BEDE78B2-8AC2-4C34-958A-3519F50ECE86}"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7002885B-5DAE-4929-B2EE-6F14440C2316}" type="presOf" srcId="{7E6AC6BC-9BD3-4CCD-8A41-BD658C1755DF}" destId="{5071A37A-070D-489E-A624-975776B943B0}" srcOrd="0" destOrd="0" presId="urn:microsoft.com/office/officeart/2005/8/layout/vProcess5"/>
    <dgm:cxn modelId="{A615344E-B2CE-488C-BA1D-049CB91CB823}" srcId="{B4915E86-7E1A-46E3-82BA-8ACB9BFBE753}" destId="{9B0E0F16-7486-4E75-A626-A4016B6D7D3D}" srcOrd="2" destOrd="0" parTransId="{F09EE1B4-6316-44DB-8F0F-C27A21A648F1}" sibTransId="{681789C9-74E0-4667-8379-5570056E3E22}"/>
    <dgm:cxn modelId="{63019D76-5941-4BE6-9F76-F0C7E64FF623}" type="presOf" srcId="{5B0485F0-2C6D-4E2B-BB14-7B6B818FC0D8}" destId="{FF862019-2A43-4F2C-B2A1-1352167B60DF}" srcOrd="1"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2C0E9B93-4B46-4DA9-B632-0754E5E6D1BF}" type="presOf" srcId="{5B0485F0-2C6D-4E2B-BB14-7B6B818FC0D8}" destId="{71BA2A78-36FA-4300-A3AD-AB9AD5A228C8}" srcOrd="0" destOrd="0" presId="urn:microsoft.com/office/officeart/2005/8/layout/vProcess5"/>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pt>
    <dgm:pt modelId="{F732D760-FE74-4FCD-A6D5-F193D98E8EA4}" type="pres">
      <dgm:prSet presAssocID="{DCF051D1-C487-467E-A8C3-A76304F97EED}" presName="FiveNodes_2" presStyleLbl="node1" presStyleIdx="1" presStyleCnt="5">
        <dgm:presLayoutVars>
          <dgm:bulletEnabled val="1"/>
        </dgm:presLayoutVars>
      </dgm:prSet>
      <dgm:spPr/>
    </dgm:pt>
    <dgm:pt modelId="{E195F631-5612-43C1-B038-A9D049D52890}" type="pres">
      <dgm:prSet presAssocID="{DCF051D1-C487-467E-A8C3-A76304F97EED}" presName="FiveNodes_3" presStyleLbl="node1" presStyleIdx="2" presStyleCnt="5">
        <dgm:presLayoutVars>
          <dgm:bulletEnabled val="1"/>
        </dgm:presLayoutVars>
      </dgm:prSet>
      <dgm:spPr/>
    </dgm:pt>
    <dgm:pt modelId="{F2DA0783-A6F5-4682-B4DF-C917C121D8D2}" type="pres">
      <dgm:prSet presAssocID="{DCF051D1-C487-467E-A8C3-A76304F97EED}" presName="FiveNodes_4" presStyleLbl="node1" presStyleIdx="3" presStyleCnt="5">
        <dgm:presLayoutVars>
          <dgm:bulletEnabled val="1"/>
        </dgm:presLayoutVars>
      </dgm:prSet>
      <dgm:spPr/>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pt>
    <dgm:pt modelId="{1B267A7F-9461-4D35-99CA-3BBFA6713101}" type="pres">
      <dgm:prSet presAssocID="{DCF051D1-C487-467E-A8C3-A76304F97EED}" presName="FiveConn_1-2" presStyleLbl="fgAccFollowNode1" presStyleIdx="0" presStyleCnt="4">
        <dgm:presLayoutVars>
          <dgm:bulletEnabled val="1"/>
        </dgm:presLayoutVars>
      </dgm:prSet>
      <dgm:spPr/>
    </dgm:pt>
    <dgm:pt modelId="{D6CAC7D4-A920-4FD9-AD92-ACC1C520780B}" type="pres">
      <dgm:prSet presAssocID="{DCF051D1-C487-467E-A8C3-A76304F97EED}" presName="FiveConn_2-3" presStyleLbl="fgAccFollowNode1" presStyleIdx="1" presStyleCnt="4">
        <dgm:presLayoutVars>
          <dgm:bulletEnabled val="1"/>
        </dgm:presLayoutVars>
      </dgm:prSet>
      <dgm:spPr/>
    </dgm:pt>
    <dgm:pt modelId="{2D411512-78B5-40DD-B7AD-9742B05FF74F}" type="pres">
      <dgm:prSet presAssocID="{DCF051D1-C487-467E-A8C3-A76304F97EED}" presName="FiveConn_3-4" presStyleLbl="fgAccFollowNode1" presStyleIdx="2" presStyleCnt="4">
        <dgm:presLayoutVars>
          <dgm:bulletEnabled val="1"/>
        </dgm:presLayoutVars>
      </dgm:prSet>
      <dgm:spPr/>
    </dgm:pt>
    <dgm:pt modelId="{8FF26FD3-7681-4C59-8411-50D72CE491C9}" type="pres">
      <dgm:prSet presAssocID="{DCF051D1-C487-467E-A8C3-A76304F97EED}" presName="FiveConn_4-5" presStyleLbl="fgAccFollowNode1" presStyleIdx="3" presStyleCnt="4">
        <dgm:presLayoutVars>
          <dgm:bulletEnabled val="1"/>
        </dgm:presLayoutVars>
      </dgm:prSet>
      <dgm:spPr/>
    </dgm:pt>
    <dgm:pt modelId="{BC91E3AC-9979-41AA-BFED-9DF1DA99A659}" type="pres">
      <dgm:prSet presAssocID="{DCF051D1-C487-467E-A8C3-A76304F97EED}" presName="FiveNodes_1_text" presStyleLbl="node1" presStyleIdx="4" presStyleCnt="5">
        <dgm:presLayoutVars>
          <dgm:bulletEnabled val="1"/>
        </dgm:presLayoutVars>
      </dgm:prSet>
      <dgm:spPr/>
    </dgm:pt>
    <dgm:pt modelId="{CEEB74F3-AC58-4AE1-8E63-327187B89F3F}" type="pres">
      <dgm:prSet presAssocID="{DCF051D1-C487-467E-A8C3-A76304F97EED}" presName="FiveNodes_2_text" presStyleLbl="node1" presStyleIdx="4" presStyleCnt="5">
        <dgm:presLayoutVars>
          <dgm:bulletEnabled val="1"/>
        </dgm:presLayoutVars>
      </dgm:prSet>
      <dgm:spPr/>
    </dgm:pt>
    <dgm:pt modelId="{CF0D1CA4-704E-476C-B2E8-8DF36248C1F3}" type="pres">
      <dgm:prSet presAssocID="{DCF051D1-C487-467E-A8C3-A76304F97EED}" presName="FiveNodes_3_text" presStyleLbl="node1" presStyleIdx="4" presStyleCnt="5">
        <dgm:presLayoutVars>
          <dgm:bulletEnabled val="1"/>
        </dgm:presLayoutVars>
      </dgm:prSet>
      <dgm:spPr/>
    </dgm:pt>
    <dgm:pt modelId="{D1FFB057-5F95-4A23-B881-011860B39B03}" type="pres">
      <dgm:prSet presAssocID="{DCF051D1-C487-467E-A8C3-A76304F97EED}" presName="FiveNodes_4_text" presStyleLbl="node1" presStyleIdx="4" presStyleCnt="5">
        <dgm:presLayoutVars>
          <dgm:bulletEnabled val="1"/>
        </dgm:presLayoutVars>
      </dgm:prSet>
      <dgm:spPr/>
    </dgm:pt>
    <dgm:pt modelId="{2A47A196-4C96-486D-98B0-8F438823F494}" type="pres">
      <dgm:prSet presAssocID="{DCF051D1-C487-467E-A8C3-A76304F97EED}" presName="FiveNodes_5_text" presStyleLbl="node1" presStyleIdx="4" presStyleCnt="5">
        <dgm:presLayoutVars>
          <dgm:bulletEnabled val="1"/>
        </dgm:presLayoutVars>
      </dgm:prSet>
      <dgm:spPr/>
    </dgm:pt>
  </dgm:ptLst>
  <dgm:cxnLst>
    <dgm:cxn modelId="{F6A84610-3FC7-415A-AA2C-25A77921DC3E}" srcId="{DCF051D1-C487-467E-A8C3-A76304F97EED}" destId="{67FF2E67-5A45-4D70-8C5D-883A902806E3}" srcOrd="4" destOrd="0" parTransId="{66934ECF-60CC-4A21-956C-A85DAC7792EA}" sibTransId="{1E6FB846-F384-4AA4-BAC7-8E74205757A8}"/>
    <dgm:cxn modelId="{FD54C71C-0285-4E4E-ADE2-6D007C0B38F9}" type="presOf" srcId="{DCF051D1-C487-467E-A8C3-A76304F97EED}" destId="{DAAC8686-E127-4D4B-B04F-876FA90CD180}" srcOrd="0" destOrd="0" presId="urn:microsoft.com/office/officeart/2005/8/layout/vProcess5"/>
    <dgm:cxn modelId="{93DDE028-9033-4A91-8126-C2713DB5133D}" srcId="{DCF051D1-C487-467E-A8C3-A76304F97EED}" destId="{18E5C060-A09A-4DE2-9FE0-AD43CA18C3C8}" srcOrd="2" destOrd="0" parTransId="{57BDB438-F865-46EC-8D80-1467B629881A}" sibTransId="{C6A05F5B-5750-4FF1-B3E6-0078169372B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6C6A6D3C-2950-44A6-B3B2-6AB1C3BFBF6D}" type="presOf" srcId="{9CA90F2C-B267-4686-881D-FC092E36B619}" destId="{D1FFB057-5F95-4A23-B881-011860B39B03}" srcOrd="1" destOrd="0" presId="urn:microsoft.com/office/officeart/2005/8/layout/vProcess5"/>
    <dgm:cxn modelId="{D93CA25B-88E7-4EB5-AF35-CCE64FA92E36}" type="presOf" srcId="{C6A05F5B-5750-4FF1-B3E6-0078169372B5}" destId="{2D411512-78B5-40DD-B7AD-9742B05FF74F}" srcOrd="0" destOrd="0" presId="urn:microsoft.com/office/officeart/2005/8/layout/vProcess5"/>
    <dgm:cxn modelId="{41B0F861-8BF8-48BE-9399-5C56C95BEDDE}" type="presOf" srcId="{67FF2E67-5A45-4D70-8C5D-883A902806E3}" destId="{2A47A196-4C96-486D-98B0-8F438823F494}" srcOrd="1" destOrd="0" presId="urn:microsoft.com/office/officeart/2005/8/layout/vProcess5"/>
    <dgm:cxn modelId="{775F1B66-7181-4FC4-A05B-AF0D7042768B}" srcId="{DCF051D1-C487-467E-A8C3-A76304F97EED}" destId="{538DE24B-FA94-40BF-826E-8B3F8B05C2D4}" srcOrd="7" destOrd="0" parTransId="{B2CAD491-8A02-408C-875F-44937FD75257}" sibTransId="{BFBD445D-3AF6-4CA6-8AB0-F379BC9CABEA}"/>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822C1877-3986-42E9-9C59-152A62B6B2F3}" type="presOf" srcId="{D4FE9B12-0483-4869-AC4F-7D055DF27EBB}" destId="{F732D760-FE74-4FCD-A6D5-F193D98E8EA4}" srcOrd="0" destOrd="0" presId="urn:microsoft.com/office/officeart/2005/8/layout/vProcess5"/>
    <dgm:cxn modelId="{129B4677-A48B-4B6E-80B2-A9681633D24C}" type="presOf" srcId="{D4FE9B12-0483-4869-AC4F-7D055DF27EBB}" destId="{CEEB74F3-AC58-4AE1-8E63-327187B89F3F}" srcOrd="1"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7368CB8E-B1A4-4D18-B9C6-F0D6D0B18756}" srcId="{DCF051D1-C487-467E-A8C3-A76304F97EED}" destId="{80D4C1B0-CD4D-4D7C-BCBB-453B14E18CAE}" srcOrd="8" destOrd="0" parTransId="{FC4345C6-4590-44A8-9D49-0CDF3593A62A}" sibTransId="{839DB235-9260-4EDA-86F3-4825EFCE5C62}"/>
    <dgm:cxn modelId="{B24D189D-C707-4A95-B458-792C9C639F7D}" type="presOf" srcId="{9CA90F2C-B267-4686-881D-FC092E36B619}" destId="{F2DA0783-A6F5-4682-B4DF-C917C121D8D2}"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A2B7B4B5-CCFF-4233-9C1F-C6277323BD7E}" srcId="{DCF051D1-C487-467E-A8C3-A76304F97EED}" destId="{F875D9D1-6F18-4915-B272-B6D72F4B750E}" srcOrd="6" destOrd="0" parTransId="{83CC1DD5-B6F2-45FD-B276-B43E4E189E6A}" sibTransId="{8EA0BB3C-E87C-47ED-9FB4-DBFABC811287}"/>
    <dgm:cxn modelId="{AEE3CAC5-4407-4A8C-98BC-E0C5FCBECF79}" type="presOf" srcId="{18E5C060-A09A-4DE2-9FE0-AD43CA18C3C8}" destId="{CF0D1CA4-704E-476C-B2E8-8DF36248C1F3}"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2887D0EE-861E-4F2F-8E0B-90AA8CFF505E}" type="presOf" srcId="{67FF2E67-5A45-4D70-8C5D-883A902806E3}" destId="{20D90530-58FA-401E-88BF-9BAD31897130}"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zh-TW" altLang="en-US" sz="1800" kern="1200" dirty="0"/>
            <a:t>普通高中</a:t>
          </a:r>
          <a:endParaRPr lang="en-US" altLang="zh-TW" sz="1800" kern="1200" dirty="0"/>
        </a:p>
        <a:p>
          <a:pPr marL="0" lvl="0" indent="0" algn="ctr" defTabSz="800100">
            <a:lnSpc>
              <a:spcPct val="100000"/>
            </a:lnSpc>
            <a:spcBef>
              <a:spcPct val="0"/>
            </a:spcBef>
            <a:spcAft>
              <a:spcPts val="0"/>
            </a:spcAft>
            <a:buNone/>
          </a:pPr>
          <a:r>
            <a:rPr lang="en-US" altLang="zh-TW" sz="1800" kern="1200" dirty="0"/>
            <a:t>(</a:t>
          </a:r>
          <a:r>
            <a:rPr lang="zh-TW" altLang="en-US" sz="1800" kern="1200" dirty="0"/>
            <a:t>綜合高中學術學程</a:t>
          </a:r>
          <a:r>
            <a:rPr lang="en-US" altLang="zh-TW" sz="1800" kern="1200" dirty="0"/>
            <a:t>)</a:t>
          </a:r>
          <a:endParaRPr lang="zh-TW" altLang="en-US" sz="1800" kern="1200" dirty="0"/>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特色招生</a:t>
          </a:r>
          <a:r>
            <a:rPr lang="en-US" altLang="zh-TW" sz="1800" kern="1200" dirty="0"/>
            <a:t>(</a:t>
          </a:r>
          <a:r>
            <a:rPr lang="zh-TW" altLang="en-US" sz="1800" kern="1200" dirty="0"/>
            <a:t>考試分發</a:t>
          </a:r>
          <a:r>
            <a:rPr lang="en-US" altLang="zh-TW" sz="1800" kern="1200" dirty="0"/>
            <a:t>)</a:t>
          </a:r>
          <a:endParaRPr lang="zh-TW" altLang="en-US" sz="18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11070" y="2201574"/>
          <a:ext cx="2427360" cy="1848349"/>
        </a:xfrm>
        <a:custGeom>
          <a:avLst/>
          <a:gdLst/>
          <a:ahLst/>
          <a:cxnLst/>
          <a:rect l="0" t="0" r="0" b="0"/>
          <a:pathLst>
            <a:path>
              <a:moveTo>
                <a:pt x="0" y="0"/>
              </a:moveTo>
              <a:lnTo>
                <a:pt x="1213680" y="0"/>
              </a:lnTo>
              <a:lnTo>
                <a:pt x="1213680" y="1848349"/>
              </a:lnTo>
              <a:lnTo>
                <a:pt x="2427360" y="18483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476" y="3049474"/>
        <a:ext cx="152548" cy="152548"/>
      </dsp:txXfrm>
    </dsp:sp>
    <dsp:sp modelId="{96FD42EF-1BB8-418E-BC83-3CF55984E24E}">
      <dsp:nvSpPr>
        <dsp:cNvPr id="0" name=""/>
        <dsp:cNvSpPr/>
      </dsp:nvSpPr>
      <dsp:spPr>
        <a:xfrm>
          <a:off x="2311070" y="2201574"/>
          <a:ext cx="2427360" cy="928049"/>
        </a:xfrm>
        <a:custGeom>
          <a:avLst/>
          <a:gdLst/>
          <a:ahLst/>
          <a:cxnLst/>
          <a:rect l="0" t="0" r="0" b="0"/>
          <a:pathLst>
            <a:path>
              <a:moveTo>
                <a:pt x="0" y="0"/>
              </a:moveTo>
              <a:lnTo>
                <a:pt x="1213680" y="0"/>
              </a:lnTo>
              <a:lnTo>
                <a:pt x="1213680" y="928049"/>
              </a:lnTo>
              <a:lnTo>
                <a:pt x="2427360" y="9280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9782" y="2600630"/>
        <a:ext cx="129936" cy="129936"/>
      </dsp:txXfrm>
    </dsp:sp>
    <dsp:sp modelId="{6C79BBAC-F079-444A-9D58-22D34C924DA8}">
      <dsp:nvSpPr>
        <dsp:cNvPr id="0" name=""/>
        <dsp:cNvSpPr/>
      </dsp:nvSpPr>
      <dsp:spPr>
        <a:xfrm>
          <a:off x="2311070" y="2155854"/>
          <a:ext cx="2427360" cy="91440"/>
        </a:xfrm>
        <a:custGeom>
          <a:avLst/>
          <a:gdLst/>
          <a:ahLst/>
          <a:cxnLst/>
          <a:rect l="0" t="0" r="0" b="0"/>
          <a:pathLst>
            <a:path>
              <a:moveTo>
                <a:pt x="0" y="45720"/>
              </a:moveTo>
              <a:lnTo>
                <a:pt x="1213680" y="45720"/>
              </a:lnTo>
              <a:lnTo>
                <a:pt x="1213680" y="53469"/>
              </a:lnTo>
              <a:lnTo>
                <a:pt x="2427360" y="534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4066" y="2140889"/>
        <a:ext cx="121368" cy="121368"/>
      </dsp:txXfrm>
    </dsp:sp>
    <dsp:sp modelId="{284F6FC8-AB76-4C80-823E-10A5C63D4D04}">
      <dsp:nvSpPr>
        <dsp:cNvPr id="0" name=""/>
        <dsp:cNvSpPr/>
      </dsp:nvSpPr>
      <dsp:spPr>
        <a:xfrm>
          <a:off x="2311070" y="1289024"/>
          <a:ext cx="2401811" cy="912550"/>
        </a:xfrm>
        <a:custGeom>
          <a:avLst/>
          <a:gdLst/>
          <a:ahLst/>
          <a:cxnLst/>
          <a:rect l="0" t="0" r="0" b="0"/>
          <a:pathLst>
            <a:path>
              <a:moveTo>
                <a:pt x="0" y="912550"/>
              </a:moveTo>
              <a:lnTo>
                <a:pt x="1200905" y="912550"/>
              </a:lnTo>
              <a:lnTo>
                <a:pt x="1200905" y="0"/>
              </a:lnTo>
              <a:lnTo>
                <a:pt x="24018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7742" y="1681065"/>
        <a:ext cx="128466" cy="128466"/>
      </dsp:txXfrm>
    </dsp:sp>
    <dsp:sp modelId="{2FF7E122-1708-416B-A349-37490DA21105}">
      <dsp:nvSpPr>
        <dsp:cNvPr id="0" name=""/>
        <dsp:cNvSpPr/>
      </dsp:nvSpPr>
      <dsp:spPr>
        <a:xfrm>
          <a:off x="2311070" y="368724"/>
          <a:ext cx="2427360" cy="1832850"/>
        </a:xfrm>
        <a:custGeom>
          <a:avLst/>
          <a:gdLst/>
          <a:ahLst/>
          <a:cxnLst/>
          <a:rect l="0" t="0" r="0" b="0"/>
          <a:pathLst>
            <a:path>
              <a:moveTo>
                <a:pt x="0" y="1832850"/>
              </a:moveTo>
              <a:lnTo>
                <a:pt x="1213680" y="1832850"/>
              </a:lnTo>
              <a:lnTo>
                <a:pt x="1213680" y="0"/>
              </a:lnTo>
              <a:lnTo>
                <a:pt x="242736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710" y="1209108"/>
        <a:ext cx="152080" cy="152080"/>
      </dsp:txXfrm>
    </dsp:sp>
    <dsp:sp modelId="{54A691FF-C2D0-4C04-9A82-7821AEE40F86}">
      <dsp:nvSpPr>
        <dsp:cNvPr id="0" name=""/>
        <dsp:cNvSpPr/>
      </dsp:nvSpPr>
      <dsp:spPr>
        <a:xfrm>
          <a:off x="677082" y="1833454"/>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zh-TW" altLang="en-US" sz="1600" kern="1200" dirty="0"/>
            <a:t>技術型高中</a:t>
          </a:r>
          <a:endParaRPr lang="en-US" altLang="zh-TW" sz="1600" kern="1200" dirty="0"/>
        </a:p>
        <a:p>
          <a:pPr marL="0" lvl="0" indent="0" algn="ctr" defTabSz="711200">
            <a:lnSpc>
              <a:spcPct val="100000"/>
            </a:lnSpc>
            <a:spcBef>
              <a:spcPct val="0"/>
            </a:spcBef>
            <a:spcAft>
              <a:spcPts val="0"/>
            </a:spcAft>
            <a:buNone/>
          </a:pPr>
          <a:r>
            <a:rPr lang="en-US" altLang="zh-TW" sz="1600" kern="1200" dirty="0"/>
            <a:t>(</a:t>
          </a:r>
          <a:r>
            <a:rPr lang="zh-TW" altLang="en-US" sz="1600" kern="1200" dirty="0"/>
            <a:t>綜合高中專門學程</a:t>
          </a:r>
          <a:r>
            <a:rPr lang="en-US" altLang="zh-TW" sz="1600" kern="1200" dirty="0"/>
            <a:t>)</a:t>
          </a:r>
          <a:endParaRPr lang="zh-TW" altLang="en-US" sz="1600" kern="1200" dirty="0"/>
        </a:p>
      </dsp:txBody>
      <dsp:txXfrm>
        <a:off x="677082" y="1833454"/>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特色招生</a:t>
          </a:r>
          <a:r>
            <a:rPr lang="en-US" altLang="zh-TW" sz="1600" kern="1200" dirty="0"/>
            <a:t>(</a:t>
          </a:r>
          <a:r>
            <a:rPr lang="zh-TW" altLang="en-US" sz="1600" kern="1200" dirty="0"/>
            <a:t>專業群科</a:t>
          </a:r>
          <a:r>
            <a:rPr lang="en-US" altLang="zh-TW" sz="1600" kern="1200" dirty="0"/>
            <a:t>)</a:t>
          </a:r>
          <a:endParaRPr lang="zh-TW" altLang="en-US" sz="1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2025/10/15</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2025/10/15</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73</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94F1-C8F4-A2ED-F799-96A55D131D44}"/>
            </a:ext>
          </a:extLst>
        </p:cNvPr>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id="{3C2AFF27-B578-0B79-39A4-4E0CCF9D9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a:extLst>
              <a:ext uri="{FF2B5EF4-FFF2-40B4-BE49-F238E27FC236}">
                <a16:creationId xmlns:a16="http://schemas.microsoft.com/office/drawing/2014/main" id="{EE57DA8D-8165-E93D-960A-20C72446FC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a:extLst>
              <a:ext uri="{FF2B5EF4-FFF2-40B4-BE49-F238E27FC236}">
                <a16:creationId xmlns:a16="http://schemas.microsoft.com/office/drawing/2014/main" id="{27345219-E210-36F6-8723-020D730C2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4018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232A31"/>
                </a:solidFill>
                <a:effectLst/>
                <a:latin typeface="YahooSans VF"/>
              </a:rPr>
              <a:t>科技大學和高職以合併或提供雙聯學位的方式，培養技術人才，專一、專二、專三的課程內容由高職負責，專四、專五就由科大負責授課</a:t>
            </a:r>
            <a:endParaRPr lang="zh-TW" altLang="en-US" dirty="0"/>
          </a:p>
        </p:txBody>
      </p:sp>
      <p:sp>
        <p:nvSpPr>
          <p:cNvPr id="4" name="投影片編號版面配置區 3"/>
          <p:cNvSpPr>
            <a:spLocks noGrp="1"/>
          </p:cNvSpPr>
          <p:nvPr>
            <p:ph type="sldNum" sz="quarter" idx="5"/>
          </p:nvPr>
        </p:nvSpPr>
        <p:spPr/>
        <p:txBody>
          <a:bodyPr/>
          <a:lstStyle/>
          <a:p>
            <a:pPr>
              <a:defRPr/>
            </a:pPr>
            <a:fld id="{DDBB7D91-37F2-4C79-AF6B-E6378261BF4C}" type="slidenum">
              <a:rPr lang="zh-TW" altLang="en-US" smtClean="0"/>
              <a:pPr>
                <a:defRPr/>
              </a:pPr>
              <a:t>107</a:t>
            </a:fld>
            <a:endParaRPr lang="zh-TW" altLang="en-US"/>
          </a:p>
        </p:txBody>
      </p:sp>
    </p:spTree>
    <p:extLst>
      <p:ext uri="{BB962C8B-B14F-4D97-AF65-F5344CB8AC3E}">
        <p14:creationId xmlns:p14="http://schemas.microsoft.com/office/powerpoint/2010/main" val="240380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109</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122</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132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142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155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158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163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6715-DE4F-0567-FC2A-2CCFEFF760FA}"/>
            </a:ext>
          </a:extLst>
        </p:cNvPr>
        <p:cNvGrpSpPr/>
        <p:nvPr/>
      </p:nvGrpSpPr>
      <p:grpSpPr>
        <a:xfrm>
          <a:off x="0" y="0"/>
          <a:ext cx="0" cy="0"/>
          <a:chOff x="0" y="0"/>
          <a:chExt cx="0" cy="0"/>
        </a:xfrm>
      </p:grpSpPr>
      <p:sp>
        <p:nvSpPr>
          <p:cNvPr id="228354" name="投影片圖像版面配置區 1">
            <a:extLst>
              <a:ext uri="{FF2B5EF4-FFF2-40B4-BE49-F238E27FC236}">
                <a16:creationId xmlns:a16="http://schemas.microsoft.com/office/drawing/2014/main" id="{4F1053BE-B4F6-C394-B270-7E783B9DB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a:extLst>
              <a:ext uri="{FF2B5EF4-FFF2-40B4-BE49-F238E27FC236}">
                <a16:creationId xmlns:a16="http://schemas.microsoft.com/office/drawing/2014/main" id="{17AE6B91-F6C7-1799-6E06-655D73E7AB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a:extLst>
              <a:ext uri="{FF2B5EF4-FFF2-40B4-BE49-F238E27FC236}">
                <a16:creationId xmlns:a16="http://schemas.microsoft.com/office/drawing/2014/main" id="{1B969A1D-F22A-FA9D-2D99-6A6A1F7DD3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38153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2025/10/15</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2025/10/15</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2025/10/15</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2025/10/15</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2025/10/15</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2025/10/15</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2025/10/15</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2025/10/15</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2025/10/15</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2025/10/15</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2025/10/15</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2025/10/15</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2025/10/15</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2025/10/15</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2025/10/15</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2025/10/15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2025/10/15</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2025/10/15</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2025/10/15</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2025/10/15</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2025/10/15</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2025/10/15</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2025/10/15</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2025/10/15</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2025/10/15</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2025/10/15</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2025/10/15</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2025/10/15</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2025/10/15</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2025/10/15</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2025/10/15</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2025/10/15</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2025/10/15</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252799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2025/10/15</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2025/10/15</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2025/10/15</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2025/10/15</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2025/10/15</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2025/10/15</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2025/10/15</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2025/10/15</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8.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2025/10/15</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2025/10/15</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2025/10/15</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2025/10/15</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 id="2147489016" r:id="rId17"/>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2025/10/15</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2025/10/15</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2025/10/15</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1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1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3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1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6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3.xml"/><Relationship Id="rId5" Type="http://schemas.openxmlformats.org/officeDocument/2006/relationships/image" Target="../media/image80.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0.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w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0.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wmf"/></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88007" cy="369332"/>
          </a:xfrm>
          <a:prstGeom prst="rect">
            <a:avLst/>
          </a:prstGeom>
          <a:noFill/>
        </p:spPr>
        <p:txBody>
          <a:bodyPr wrap="none" rtlCol="0">
            <a:spAutoFit/>
          </a:bodyPr>
          <a:lstStyle/>
          <a:p>
            <a:r>
              <a:rPr lang="en-US" altLang="zh-TW" b="1" dirty="0">
                <a:solidFill>
                  <a:srgbClr val="FF0000"/>
                </a:solidFill>
              </a:rPr>
              <a:t>(115</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56237583"/>
              </p:ext>
            </p:extLst>
          </p:nvPr>
        </p:nvGraphicFramePr>
        <p:xfrm>
          <a:off x="1671638" y="1303360"/>
          <a:ext cx="9552316" cy="385829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0569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267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機械板金科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4267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348154"/>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  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3206D779-E5A2-CD06-627D-D322A0AF7BF6}"/>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9303705"/>
              </p:ext>
            </p:extLst>
          </p:nvPr>
        </p:nvGraphicFramePr>
        <p:xfrm>
          <a:off x="1671638" y="1303360"/>
          <a:ext cx="9552316" cy="3344124"/>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商業群  商用資訊科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B24AD896-BDF5-AFA6-0B87-50149452AC57}"/>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081674448"/>
              </p:ext>
            </p:extLst>
          </p:nvPr>
        </p:nvGraphicFramePr>
        <p:xfrm>
          <a:off x="1671638" y="1303360"/>
          <a:ext cx="9552316" cy="3697211"/>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模具技術科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35467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BBA605D6-FAD1-3727-0A30-1DFD881628CC}"/>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83005826"/>
              </p:ext>
            </p:extLst>
          </p:nvPr>
        </p:nvGraphicFramePr>
        <p:xfrm>
          <a:off x="1671638" y="1303361"/>
          <a:ext cx="9552316" cy="2688067"/>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8893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148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0148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01484">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  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69467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6D301CFE-8BF7-7739-FAEB-A2C513BF06EE}"/>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393999314"/>
              </p:ext>
            </p:extLst>
          </p:nvPr>
        </p:nvGraphicFramePr>
        <p:xfrm>
          <a:off x="1671638" y="1303360"/>
          <a:ext cx="9552316" cy="296953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5470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84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1955">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34148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烘培食品科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896771"/>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E0A8D4B1-1AA6-3E39-C969-EEA434FB8866}"/>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14675753"/>
              </p:ext>
            </p:extLst>
          </p:nvPr>
        </p:nvGraphicFramePr>
        <p:xfrm>
          <a:off x="1671638" y="1303360"/>
          <a:ext cx="9552316" cy="2938502"/>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
        <p:nvSpPr>
          <p:cNvPr id="2" name="文字方塊 1">
            <a:extLst>
              <a:ext uri="{FF2B5EF4-FFF2-40B4-BE49-F238E27FC236}">
                <a16:creationId xmlns:a16="http://schemas.microsoft.com/office/drawing/2014/main" id="{58E4487C-7665-BC5B-038B-50A061224C3F}"/>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31CC190-0BB4-4595-929F-2EF4B71B0D3A}"/>
              </a:ext>
            </a:extLst>
          </p:cNvPr>
          <p:cNvSpPr/>
          <p:nvPr/>
        </p:nvSpPr>
        <p:spPr>
          <a:xfrm>
            <a:off x="5991565" y="2475317"/>
            <a:ext cx="3891422" cy="90021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1" name="TextBox 50">
            <a:extLst>
              <a:ext uri="{FF2B5EF4-FFF2-40B4-BE49-F238E27FC236}">
                <a16:creationId xmlns:a16="http://schemas.microsoft.com/office/drawing/2014/main" id="{C1F1EB98-F3E4-423A-AF6C-064249DBB50D}"/>
              </a:ext>
            </a:extLst>
          </p:cNvPr>
          <p:cNvSpPr txBox="1"/>
          <p:nvPr/>
        </p:nvSpPr>
        <p:spPr>
          <a:xfrm>
            <a:off x="375745" y="1632455"/>
            <a:ext cx="3038588" cy="3265253"/>
          </a:xfrm>
          <a:prstGeom prst="rect">
            <a:avLst/>
          </a:prstGeom>
          <a:noFill/>
        </p:spPr>
        <p:txBody>
          <a:bodyPr wrap="square" rtlCol="0" anchor="ctr">
            <a:spAutoFit/>
          </a:bodyPr>
          <a:lstStyle/>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為</a:t>
            </a:r>
            <a:r>
              <a:rPr lang="zh-TW" altLang="en-US" sz="1599" b="1" dirty="0">
                <a:solidFill>
                  <a:srgbClr val="FFFF00"/>
                </a:solidFill>
                <a:latin typeface="思源黑體" panose="020B0500000000000000" pitchFamily="34" charset="-120"/>
                <a:ea typeface="思源黑體" panose="020B0500000000000000" pitchFamily="34" charset="-120"/>
              </a:rPr>
              <a:t>提供入學管道的多元選擇</a:t>
            </a:r>
            <a:r>
              <a:rPr lang="zh-TW" altLang="en-US" sz="1599" dirty="0">
                <a:solidFill>
                  <a:prstClr val="white"/>
                </a:solidFill>
                <a:latin typeface="思源黑體" panose="020B0500000000000000" pitchFamily="34" charset="-120"/>
                <a:ea typeface="思源黑體" panose="020B0500000000000000" pitchFamily="34" charset="-120"/>
              </a:rPr>
              <a:t>，鼓勵尚未有明確興趣分流的學生落實職涯規劃，由技高與技專校院合作辦理本專班。</a:t>
            </a:r>
            <a:endParaRPr lang="en-US" altLang="zh-TW" sz="1599" dirty="0">
              <a:solidFill>
                <a:prstClr val="white"/>
              </a:solidFill>
              <a:latin typeface="思源黑體" panose="020B0500000000000000" pitchFamily="34" charset="-120"/>
              <a:ea typeface="思源黑體" panose="020B0500000000000000" pitchFamily="34" charset="-120"/>
            </a:endParaRPr>
          </a:p>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在</a:t>
            </a:r>
            <a:r>
              <a:rPr lang="zh-TW" altLang="en-US" sz="1599" b="1" dirty="0">
                <a:solidFill>
                  <a:srgbClr val="FFFF00"/>
                </a:solidFill>
                <a:latin typeface="思源黑體" panose="020B0500000000000000" pitchFamily="34" charset="-120"/>
                <a:ea typeface="思源黑體" panose="020B0500000000000000" pitchFamily="34" charset="-120"/>
              </a:rPr>
              <a:t>現行技高課程架構</a:t>
            </a:r>
            <a:r>
              <a:rPr lang="zh-TW" altLang="en-US" sz="1599" dirty="0">
                <a:solidFill>
                  <a:prstClr val="white"/>
                </a:solidFill>
                <a:latin typeface="思源黑體" panose="020B0500000000000000" pitchFamily="34" charset="-120"/>
                <a:ea typeface="思源黑體" panose="020B0500000000000000" pitchFamily="34" charset="-120"/>
              </a:rPr>
              <a:t>下，透過與科大（二專）共同規劃</a:t>
            </a:r>
            <a:r>
              <a:rPr lang="zh-TW" altLang="en-US" sz="1599" b="1" dirty="0">
                <a:solidFill>
                  <a:srgbClr val="FFFF00"/>
                </a:solidFill>
                <a:latin typeface="思源黑體" panose="020B0500000000000000" pitchFamily="34" charset="-120"/>
                <a:ea typeface="思源黑體" panose="020B0500000000000000" pitchFamily="34" charset="-120"/>
              </a:rPr>
              <a:t>銜接式的實作課程</a:t>
            </a:r>
            <a:r>
              <a:rPr lang="zh-TW" altLang="en-US" sz="1599" dirty="0">
                <a:solidFill>
                  <a:prstClr val="white"/>
                </a:solidFill>
                <a:latin typeface="思源黑體" panose="020B0500000000000000" pitchFamily="34" charset="-120"/>
                <a:ea typeface="思源黑體" panose="020B0500000000000000" pitchFamily="34" charset="-120"/>
              </a:rPr>
              <a:t>，幫助學生重視</a:t>
            </a:r>
            <a:r>
              <a:rPr lang="zh-TW" altLang="en-US" sz="1599" b="1" dirty="0">
                <a:solidFill>
                  <a:srgbClr val="FFFF00"/>
                </a:solidFill>
                <a:latin typeface="思源黑體" panose="020B0500000000000000" pitchFamily="34" charset="-120"/>
                <a:ea typeface="思源黑體" panose="020B0500000000000000" pitchFamily="34" charset="-120"/>
              </a:rPr>
              <a:t>專業技術能力養成</a:t>
            </a:r>
            <a:r>
              <a:rPr lang="zh-TW" altLang="en-US" sz="1599" dirty="0">
                <a:solidFill>
                  <a:prstClr val="white"/>
                </a:solidFill>
                <a:latin typeface="思源黑體" panose="020B0500000000000000" pitchFamily="34" charset="-120"/>
                <a:ea typeface="思源黑體" panose="020B0500000000000000" pitchFamily="34" charset="-120"/>
              </a:rPr>
              <a:t>，同時經由技高三年和二專兩年在校的扎實學習及訓練，培養學生的</a:t>
            </a:r>
            <a:r>
              <a:rPr lang="zh-TW" altLang="en-US" sz="1599" b="1" dirty="0">
                <a:solidFill>
                  <a:srgbClr val="FFFF00"/>
                </a:solidFill>
                <a:latin typeface="思源黑體" panose="020B0500000000000000" pitchFamily="34" charset="-120"/>
                <a:ea typeface="思源黑體" panose="020B0500000000000000" pitchFamily="34" charset="-120"/>
              </a:rPr>
              <a:t>就業即戰力</a:t>
            </a:r>
            <a:r>
              <a:rPr lang="zh-TW" altLang="en-US" sz="1599" dirty="0">
                <a:solidFill>
                  <a:srgbClr val="FFFF00"/>
                </a:solidFill>
                <a:latin typeface="思源黑體" panose="020B0500000000000000" pitchFamily="34" charset="-120"/>
                <a:ea typeface="思源黑體" panose="020B0500000000000000" pitchFamily="34" charset="-120"/>
              </a:rPr>
              <a:t>。</a:t>
            </a:r>
          </a:p>
        </p:txBody>
      </p:sp>
      <p:sp>
        <p:nvSpPr>
          <p:cNvPr id="53" name="TextBox 52">
            <a:extLst>
              <a:ext uri="{FF2B5EF4-FFF2-40B4-BE49-F238E27FC236}">
                <a16:creationId xmlns:a16="http://schemas.microsoft.com/office/drawing/2014/main" id="{C2FF09F8-7E6A-403C-862B-7D13D74A5DB6}"/>
              </a:ext>
            </a:extLst>
          </p:cNvPr>
          <p:cNvSpPr txBox="1"/>
          <p:nvPr/>
        </p:nvSpPr>
        <p:spPr>
          <a:xfrm>
            <a:off x="328566" y="175073"/>
            <a:ext cx="3433139" cy="1446293"/>
          </a:xfrm>
          <a:prstGeom prst="rect">
            <a:avLst/>
          </a:prstGeom>
          <a:noFill/>
        </p:spPr>
        <p:txBody>
          <a:bodyPr wrap="square" rtlCol="0" anchor="ctr">
            <a:spAutoFit/>
          </a:bodyPr>
          <a:lstStyle/>
          <a:p>
            <a:pPr defTabSz="914277"/>
            <a:r>
              <a:rPr lang="en-US" altLang="zh-TW"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3+2</a:t>
            </a:r>
            <a:r>
              <a:rPr lang="zh-TW" altLang="en-US"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新五專模式專班</a:t>
            </a:r>
          </a:p>
        </p:txBody>
      </p:sp>
      <p:grpSp>
        <p:nvGrpSpPr>
          <p:cNvPr id="55" name="群組 54">
            <a:extLst>
              <a:ext uri="{FF2B5EF4-FFF2-40B4-BE49-F238E27FC236}">
                <a16:creationId xmlns:a16="http://schemas.microsoft.com/office/drawing/2014/main" id="{326D6C34-6578-4E03-99E4-7F114BDCCEF3}"/>
              </a:ext>
            </a:extLst>
          </p:cNvPr>
          <p:cNvGrpSpPr/>
          <p:nvPr/>
        </p:nvGrpSpPr>
        <p:grpSpPr>
          <a:xfrm>
            <a:off x="5991565" y="2259583"/>
            <a:ext cx="3896398" cy="1200200"/>
            <a:chOff x="-188502" y="2987505"/>
            <a:chExt cx="3896612" cy="1200268"/>
          </a:xfrm>
        </p:grpSpPr>
        <p:sp>
          <p:nvSpPr>
            <p:cNvPr id="56" name="文字方塊 55">
              <a:extLst>
                <a:ext uri="{FF2B5EF4-FFF2-40B4-BE49-F238E27FC236}">
                  <a16:creationId xmlns:a16="http://schemas.microsoft.com/office/drawing/2014/main" id="{4D56C3D1-5EF1-4CE5-ADAF-2322B729E459}"/>
                </a:ext>
              </a:extLst>
            </p:cNvPr>
            <p:cNvSpPr txBox="1"/>
            <p:nvPr/>
          </p:nvSpPr>
          <p:spPr>
            <a:xfrm>
              <a:off x="-188502" y="3438419"/>
              <a:ext cx="822625" cy="461691"/>
            </a:xfrm>
            <a:prstGeom prst="rect">
              <a:avLst/>
            </a:prstGeom>
            <a:noFill/>
          </p:spPr>
          <p:txBody>
            <a:bodyPr wrap="square" rtlCol="0">
              <a:spAutoFit/>
            </a:bodyPr>
            <a:lstStyle/>
            <a:p>
              <a:pPr defTabSz="914277"/>
              <a:r>
                <a:rPr lang="zh-TW" altLang="en-US" sz="2400" b="1" dirty="0">
                  <a:solidFill>
                    <a:srgbClr val="5B9BD5"/>
                  </a:solidFill>
                  <a:latin typeface="微軟正黑體" panose="020B0604030504040204" pitchFamily="34" charset="-120"/>
                </a:rPr>
                <a:t>技高</a:t>
              </a:r>
            </a:p>
          </p:txBody>
        </p:sp>
        <p:sp>
          <p:nvSpPr>
            <p:cNvPr id="57" name="文字方塊 56">
              <a:extLst>
                <a:ext uri="{FF2B5EF4-FFF2-40B4-BE49-F238E27FC236}">
                  <a16:creationId xmlns:a16="http://schemas.microsoft.com/office/drawing/2014/main" id="{3564C38B-58E9-4651-B3DD-9ACDD64B90AE}"/>
                </a:ext>
              </a:extLst>
            </p:cNvPr>
            <p:cNvSpPr txBox="1"/>
            <p:nvPr/>
          </p:nvSpPr>
          <p:spPr>
            <a:xfrm>
              <a:off x="2885485" y="3425793"/>
              <a:ext cx="822625" cy="461691"/>
            </a:xfrm>
            <a:prstGeom prst="rect">
              <a:avLst/>
            </a:prstGeom>
            <a:noFill/>
          </p:spPr>
          <p:txBody>
            <a:bodyPr wrap="square" rtlCol="0">
              <a:spAutoFit/>
            </a:bodyPr>
            <a:lstStyle>
              <a:defPPr>
                <a:defRPr lang="en-US"/>
              </a:defPPr>
              <a:lvl1pPr>
                <a:defRPr sz="2200" b="1">
                  <a:solidFill>
                    <a:schemeClr val="accent6">
                      <a:lumMod val="50000"/>
                    </a:schemeClr>
                  </a:solidFill>
                  <a:latin typeface="微軟正黑體" panose="020B0604030504040204" pitchFamily="34" charset="-120"/>
                  <a:ea typeface="微軟正黑體" panose="020B0604030504040204" pitchFamily="34" charset="-120"/>
                </a:defRPr>
              </a:lvl1pPr>
            </a:lstStyle>
            <a:p>
              <a:pPr defTabSz="914277"/>
              <a:r>
                <a:rPr lang="zh-TW" altLang="en-US" sz="2400" dirty="0">
                  <a:solidFill>
                    <a:srgbClr val="5B9BD5"/>
                  </a:solidFill>
                </a:rPr>
                <a:t>二專</a:t>
              </a:r>
            </a:p>
          </p:txBody>
        </p:sp>
        <p:grpSp>
          <p:nvGrpSpPr>
            <p:cNvPr id="58" name="群組 57">
              <a:extLst>
                <a:ext uri="{FF2B5EF4-FFF2-40B4-BE49-F238E27FC236}">
                  <a16:creationId xmlns:a16="http://schemas.microsoft.com/office/drawing/2014/main" id="{46E07AB0-B03C-4F57-AC78-0695BCF9362F}"/>
                </a:ext>
              </a:extLst>
            </p:cNvPr>
            <p:cNvGrpSpPr/>
            <p:nvPr/>
          </p:nvGrpSpPr>
          <p:grpSpPr>
            <a:xfrm>
              <a:off x="658659" y="3142851"/>
              <a:ext cx="811273" cy="923252"/>
              <a:chOff x="1142071" y="2892543"/>
              <a:chExt cx="688793" cy="783867"/>
            </a:xfrm>
          </p:grpSpPr>
          <p:sp>
            <p:nvSpPr>
              <p:cNvPr id="63" name="橢圓 62">
                <a:extLst>
                  <a:ext uri="{FF2B5EF4-FFF2-40B4-BE49-F238E27FC236}">
                    <a16:creationId xmlns:a16="http://schemas.microsoft.com/office/drawing/2014/main" id="{69562857-C0E2-40F7-9410-0BFC0641AA77}"/>
                  </a:ext>
                </a:extLst>
              </p:cNvPr>
              <p:cNvSpPr/>
              <p:nvPr/>
            </p:nvSpPr>
            <p:spPr>
              <a:xfrm>
                <a:off x="1142071" y="3027777"/>
                <a:ext cx="586513" cy="586514"/>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a:solidFill>
                    <a:srgbClr val="006600"/>
                  </a:solidFill>
                  <a:latin typeface="Calibri" panose="020F0502020204030204"/>
                  <a:ea typeface="新細明體" panose="02020500000000000000" pitchFamily="18" charset="-120"/>
                </a:endParaRPr>
              </a:p>
            </p:txBody>
          </p:sp>
          <p:sp>
            <p:nvSpPr>
              <p:cNvPr id="64" name="文字方塊 63">
                <a:extLst>
                  <a:ext uri="{FF2B5EF4-FFF2-40B4-BE49-F238E27FC236}">
                    <a16:creationId xmlns:a16="http://schemas.microsoft.com/office/drawing/2014/main" id="{A26F46E6-6094-4B98-820B-5CA8084E46E6}"/>
                  </a:ext>
                </a:extLst>
              </p:cNvPr>
              <p:cNvSpPr txBox="1"/>
              <p:nvPr/>
            </p:nvSpPr>
            <p:spPr>
              <a:xfrm>
                <a:off x="1207675" y="2892543"/>
                <a:ext cx="623189"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3</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grpSp>
          <p:nvGrpSpPr>
            <p:cNvPr id="59" name="群組 58">
              <a:extLst>
                <a:ext uri="{FF2B5EF4-FFF2-40B4-BE49-F238E27FC236}">
                  <a16:creationId xmlns:a16="http://schemas.microsoft.com/office/drawing/2014/main" id="{8A1AA384-62EA-4EDC-AB6E-3F7AC3E33A1C}"/>
                </a:ext>
              </a:extLst>
            </p:cNvPr>
            <p:cNvGrpSpPr/>
            <p:nvPr/>
          </p:nvGrpSpPr>
          <p:grpSpPr>
            <a:xfrm>
              <a:off x="2144027" y="3163241"/>
              <a:ext cx="707675" cy="923252"/>
              <a:chOff x="1134938" y="2909853"/>
              <a:chExt cx="600836" cy="783867"/>
            </a:xfrm>
          </p:grpSpPr>
          <p:sp>
            <p:nvSpPr>
              <p:cNvPr id="61" name="橢圓 60">
                <a:extLst>
                  <a:ext uri="{FF2B5EF4-FFF2-40B4-BE49-F238E27FC236}">
                    <a16:creationId xmlns:a16="http://schemas.microsoft.com/office/drawing/2014/main" id="{84B3CE24-3716-4456-B243-9101EAB78E59}"/>
                  </a:ext>
                </a:extLst>
              </p:cNvPr>
              <p:cNvSpPr/>
              <p:nvPr/>
            </p:nvSpPr>
            <p:spPr>
              <a:xfrm>
                <a:off x="1134938" y="3022842"/>
                <a:ext cx="600836" cy="600838"/>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dirty="0">
                  <a:solidFill>
                    <a:srgbClr val="006600"/>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DD99CFAB-B397-4564-BA18-D7363DE114C0}"/>
                  </a:ext>
                </a:extLst>
              </p:cNvPr>
              <p:cNvSpPr txBox="1"/>
              <p:nvPr/>
            </p:nvSpPr>
            <p:spPr>
              <a:xfrm>
                <a:off x="1214865" y="2909853"/>
                <a:ext cx="496583"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2</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sp>
          <p:nvSpPr>
            <p:cNvPr id="60" name="文字方塊 59">
              <a:extLst>
                <a:ext uri="{FF2B5EF4-FFF2-40B4-BE49-F238E27FC236}">
                  <a16:creationId xmlns:a16="http://schemas.microsoft.com/office/drawing/2014/main" id="{5C6989A0-D74E-4EF8-BE30-E8E8DB780C97}"/>
                </a:ext>
              </a:extLst>
            </p:cNvPr>
            <p:cNvSpPr txBox="1"/>
            <p:nvPr/>
          </p:nvSpPr>
          <p:spPr>
            <a:xfrm>
              <a:off x="1449852" y="2987505"/>
              <a:ext cx="723900" cy="1200268"/>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grpSp>
      <p:sp>
        <p:nvSpPr>
          <p:cNvPr id="97" name="矩形 96">
            <a:extLst>
              <a:ext uri="{FF2B5EF4-FFF2-40B4-BE49-F238E27FC236}">
                <a16:creationId xmlns:a16="http://schemas.microsoft.com/office/drawing/2014/main" id="{7CA064D0-20D0-47AA-A01E-5B77A98805FF}"/>
              </a:ext>
            </a:extLst>
          </p:cNvPr>
          <p:cNvSpPr/>
          <p:nvPr/>
        </p:nvSpPr>
        <p:spPr>
          <a:xfrm>
            <a:off x="6258698" y="4210260"/>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8" name="矩形 97">
            <a:extLst>
              <a:ext uri="{FF2B5EF4-FFF2-40B4-BE49-F238E27FC236}">
                <a16:creationId xmlns:a16="http://schemas.microsoft.com/office/drawing/2014/main" id="{53346E0F-C8A7-4D2B-B8F5-6178F92C73B6}"/>
              </a:ext>
            </a:extLst>
          </p:cNvPr>
          <p:cNvSpPr/>
          <p:nvPr/>
        </p:nvSpPr>
        <p:spPr>
          <a:xfrm>
            <a:off x="8301780" y="4213534"/>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9" name="矩形 98">
            <a:extLst>
              <a:ext uri="{FF2B5EF4-FFF2-40B4-BE49-F238E27FC236}">
                <a16:creationId xmlns:a16="http://schemas.microsoft.com/office/drawing/2014/main" id="{6BBB9193-1819-4309-A11F-4779C6125B7C}"/>
              </a:ext>
            </a:extLst>
          </p:cNvPr>
          <p:cNvSpPr/>
          <p:nvPr/>
        </p:nvSpPr>
        <p:spPr>
          <a:xfrm>
            <a:off x="10309780" y="418616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100" name="文字方塊 99">
            <a:extLst>
              <a:ext uri="{FF2B5EF4-FFF2-40B4-BE49-F238E27FC236}">
                <a16:creationId xmlns:a16="http://schemas.microsoft.com/office/drawing/2014/main" id="{42571510-8B21-4D44-A5CC-7FD04F4A79EE}"/>
              </a:ext>
            </a:extLst>
          </p:cNvPr>
          <p:cNvSpPr txBox="1"/>
          <p:nvPr/>
        </p:nvSpPr>
        <p:spPr>
          <a:xfrm>
            <a:off x="6631432" y="3897478"/>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1" name="文字方塊 100">
            <a:extLst>
              <a:ext uri="{FF2B5EF4-FFF2-40B4-BE49-F238E27FC236}">
                <a16:creationId xmlns:a16="http://schemas.microsoft.com/office/drawing/2014/main" id="{D0FB7136-F255-44BE-A8AF-AB52CE9BD7FB}"/>
              </a:ext>
            </a:extLst>
          </p:cNvPr>
          <p:cNvSpPr txBox="1"/>
          <p:nvPr/>
        </p:nvSpPr>
        <p:spPr>
          <a:xfrm>
            <a:off x="8647019" y="3911051"/>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2" name="文字方塊 101">
            <a:extLst>
              <a:ext uri="{FF2B5EF4-FFF2-40B4-BE49-F238E27FC236}">
                <a16:creationId xmlns:a16="http://schemas.microsoft.com/office/drawing/2014/main" id="{321F313A-8C15-48AD-90EF-1D3234B70A14}"/>
              </a:ext>
            </a:extLst>
          </p:cNvPr>
          <p:cNvSpPr txBox="1"/>
          <p:nvPr/>
        </p:nvSpPr>
        <p:spPr>
          <a:xfrm>
            <a:off x="8665679" y="4613877"/>
            <a:ext cx="599738"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a:t>
            </a:r>
            <a:endParaRPr lang="zh-TW" altLang="en-US" sz="6599" dirty="0">
              <a:ln w="0"/>
              <a:solidFill>
                <a:srgbClr val="5B9BD5"/>
              </a:solidFill>
              <a:latin typeface="Calibri" panose="020F0502020204030204"/>
              <a:ea typeface="新細明體" panose="02020500000000000000" pitchFamily="18" charset="-120"/>
            </a:endParaRPr>
          </a:p>
        </p:txBody>
      </p:sp>
      <p:sp>
        <p:nvSpPr>
          <p:cNvPr id="103" name="文字方塊 102">
            <a:extLst>
              <a:ext uri="{FF2B5EF4-FFF2-40B4-BE49-F238E27FC236}">
                <a16:creationId xmlns:a16="http://schemas.microsoft.com/office/drawing/2014/main" id="{820D2C8D-58E6-4860-9EE0-CEF00DEB2DA1}"/>
              </a:ext>
            </a:extLst>
          </p:cNvPr>
          <p:cNvSpPr txBox="1"/>
          <p:nvPr/>
        </p:nvSpPr>
        <p:spPr>
          <a:xfrm>
            <a:off x="10260148" y="4209421"/>
            <a:ext cx="1432113" cy="830997"/>
          </a:xfrm>
          <a:prstGeom prst="rect">
            <a:avLst/>
          </a:prstGeom>
          <a:noFill/>
          <a:ln>
            <a:noFill/>
          </a:ln>
        </p:spPr>
        <p:txBody>
          <a:bodyPr wrap="square" rtlCol="0">
            <a:spAutoFit/>
          </a:bodyPr>
          <a:lstStyle/>
          <a:p>
            <a:pPr algn="ctr" defTabSz="914277"/>
            <a:r>
              <a:rPr lang="zh-TW" altLang="en-US" sz="2400" b="1" dirty="0">
                <a:solidFill>
                  <a:prstClr val="black"/>
                </a:solidFill>
                <a:latin typeface="微軟正黑體" panose="020B0604030504040204" pitchFamily="34" charset="-120"/>
              </a:rPr>
              <a:t>離校</a:t>
            </a:r>
            <a:endParaRPr lang="en-US" altLang="zh-TW" sz="2400" b="1" dirty="0">
              <a:solidFill>
                <a:prstClr val="black"/>
              </a:solidFill>
              <a:latin typeface="微軟正黑體" panose="020B0604030504040204" pitchFamily="34" charset="-120"/>
            </a:endParaRPr>
          </a:p>
          <a:p>
            <a:pPr algn="ctr" defTabSz="914277"/>
            <a:r>
              <a:rPr lang="en-US" altLang="zh-TW" sz="2400" b="1" dirty="0">
                <a:solidFill>
                  <a:prstClr val="black"/>
                </a:solidFill>
                <a:latin typeface="微軟正黑體" panose="020B0604030504040204" pitchFamily="34" charset="-120"/>
              </a:rPr>
              <a:t>3</a:t>
            </a:r>
            <a:r>
              <a:rPr lang="zh-TW" altLang="en-US" sz="2400" b="1" dirty="0">
                <a:solidFill>
                  <a:prstClr val="black"/>
                </a:solidFill>
                <a:latin typeface="微軟正黑體" panose="020B0604030504040204" pitchFamily="34" charset="-120"/>
              </a:rPr>
              <a:t>年考</a:t>
            </a:r>
          </a:p>
        </p:txBody>
      </p:sp>
      <p:sp>
        <p:nvSpPr>
          <p:cNvPr id="104" name="文字方塊 103">
            <a:extLst>
              <a:ext uri="{FF2B5EF4-FFF2-40B4-BE49-F238E27FC236}">
                <a16:creationId xmlns:a16="http://schemas.microsoft.com/office/drawing/2014/main" id="{49912209-7380-450A-A794-197D5C993430}"/>
              </a:ext>
            </a:extLst>
          </p:cNvPr>
          <p:cNvSpPr txBox="1"/>
          <p:nvPr/>
        </p:nvSpPr>
        <p:spPr>
          <a:xfrm>
            <a:off x="10442440" y="4925769"/>
            <a:ext cx="1187054" cy="646331"/>
          </a:xfrm>
          <a:prstGeom prst="rect">
            <a:avLst/>
          </a:prstGeom>
          <a:noFill/>
        </p:spPr>
        <p:txBody>
          <a:bodyPr wrap="square" rtlCol="0">
            <a:spAutoFit/>
          </a:bodyPr>
          <a:lstStyle/>
          <a:p>
            <a:pPr defTabSz="914277"/>
            <a:r>
              <a:rPr lang="zh-TW" altLang="en-US" sz="3600" b="1" dirty="0">
                <a:ln w="0"/>
                <a:solidFill>
                  <a:srgbClr val="5B9BD5"/>
                </a:solidFill>
                <a:latin typeface="微軟正黑體" panose="020B0604030504040204" pitchFamily="34" charset="-120"/>
              </a:rPr>
              <a:t>碩士</a:t>
            </a:r>
          </a:p>
        </p:txBody>
      </p:sp>
      <p:sp>
        <p:nvSpPr>
          <p:cNvPr id="105" name="矩形 104">
            <a:extLst>
              <a:ext uri="{FF2B5EF4-FFF2-40B4-BE49-F238E27FC236}">
                <a16:creationId xmlns:a16="http://schemas.microsoft.com/office/drawing/2014/main" id="{24198E01-CEFD-4F77-A12B-7B94A9040C68}"/>
              </a:ext>
            </a:extLst>
          </p:cNvPr>
          <p:cNvSpPr/>
          <p:nvPr/>
        </p:nvSpPr>
        <p:spPr>
          <a:xfrm>
            <a:off x="4262065" y="420420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06" name="文字方塊 105">
            <a:extLst>
              <a:ext uri="{FF2B5EF4-FFF2-40B4-BE49-F238E27FC236}">
                <a16:creationId xmlns:a16="http://schemas.microsoft.com/office/drawing/2014/main" id="{850C13FB-562F-4C2B-BF6E-E97F38102A25}"/>
              </a:ext>
            </a:extLst>
          </p:cNvPr>
          <p:cNvSpPr txBox="1"/>
          <p:nvPr/>
        </p:nvSpPr>
        <p:spPr>
          <a:xfrm>
            <a:off x="4406121" y="4378680"/>
            <a:ext cx="1061707" cy="1077218"/>
          </a:xfrm>
          <a:prstGeom prst="rect">
            <a:avLst/>
          </a:prstGeom>
          <a:noFill/>
        </p:spPr>
        <p:txBody>
          <a:bodyPr wrap="square" rtlCol="0">
            <a:spAutoFit/>
          </a:bodyPr>
          <a:lstStyle/>
          <a:p>
            <a:pPr algn="ctr" defTabSz="914277"/>
            <a:r>
              <a:rPr lang="zh-TW" altLang="en-US" sz="3200" b="1" dirty="0">
                <a:solidFill>
                  <a:prstClr val="black"/>
                </a:solidFill>
                <a:latin typeface="微軟正黑體" panose="020B0604030504040204" pitchFamily="34" charset="-120"/>
              </a:rPr>
              <a:t>直接就業</a:t>
            </a:r>
          </a:p>
        </p:txBody>
      </p:sp>
      <p:sp>
        <p:nvSpPr>
          <p:cNvPr id="107" name="文字方塊 106">
            <a:extLst>
              <a:ext uri="{FF2B5EF4-FFF2-40B4-BE49-F238E27FC236}">
                <a16:creationId xmlns:a16="http://schemas.microsoft.com/office/drawing/2014/main" id="{628976B1-4E3B-491D-A880-4C63463F339C}"/>
              </a:ext>
            </a:extLst>
          </p:cNvPr>
          <p:cNvSpPr txBox="1"/>
          <p:nvPr/>
        </p:nvSpPr>
        <p:spPr>
          <a:xfrm>
            <a:off x="6362040" y="4575740"/>
            <a:ext cx="1237705"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2N</a:t>
            </a:r>
            <a:endParaRPr lang="zh-TW" altLang="en-US" sz="6599" dirty="0">
              <a:ln w="0"/>
              <a:solidFill>
                <a:srgbClr val="5B9BD5"/>
              </a:solidFill>
              <a:latin typeface="Calibri" panose="020F0502020204030204"/>
              <a:ea typeface="新細明體" panose="02020500000000000000" pitchFamily="18" charset="-120"/>
            </a:endParaRPr>
          </a:p>
        </p:txBody>
      </p:sp>
      <p:cxnSp>
        <p:nvCxnSpPr>
          <p:cNvPr id="5" name="直線接點 4">
            <a:extLst>
              <a:ext uri="{FF2B5EF4-FFF2-40B4-BE49-F238E27FC236}">
                <a16:creationId xmlns:a16="http://schemas.microsoft.com/office/drawing/2014/main" id="{5D26383B-FE31-4319-BE7B-090B50B72087}"/>
              </a:ext>
            </a:extLst>
          </p:cNvPr>
          <p:cNvCxnSpPr>
            <a:cxnSpLocks/>
          </p:cNvCxnSpPr>
          <p:nvPr/>
        </p:nvCxnSpPr>
        <p:spPr>
          <a:xfrm>
            <a:off x="4893866" y="3800945"/>
            <a:ext cx="6086895" cy="0"/>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08" name="文字方塊 107">
            <a:extLst>
              <a:ext uri="{FF2B5EF4-FFF2-40B4-BE49-F238E27FC236}">
                <a16:creationId xmlns:a16="http://schemas.microsoft.com/office/drawing/2014/main" id="{36CCB58B-A7D7-432F-8F69-F8FF4BD52328}"/>
              </a:ext>
            </a:extLst>
          </p:cNvPr>
          <p:cNvSpPr txBox="1"/>
          <p:nvPr/>
        </p:nvSpPr>
        <p:spPr>
          <a:xfrm>
            <a:off x="5673979" y="5712482"/>
            <a:ext cx="2466768"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就業且於</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二技進修部</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在職進修</a:t>
            </a:r>
          </a:p>
        </p:txBody>
      </p:sp>
      <p:sp>
        <p:nvSpPr>
          <p:cNvPr id="109" name="文字方塊 108">
            <a:extLst>
              <a:ext uri="{FF2B5EF4-FFF2-40B4-BE49-F238E27FC236}">
                <a16:creationId xmlns:a16="http://schemas.microsoft.com/office/drawing/2014/main" id="{2DDFCBF0-5266-4565-A034-7B6D624148F9}"/>
              </a:ext>
            </a:extLst>
          </p:cNvPr>
          <p:cNvSpPr txBox="1"/>
          <p:nvPr/>
        </p:nvSpPr>
        <p:spPr>
          <a:xfrm>
            <a:off x="7840877" y="5866086"/>
            <a:ext cx="2466768" cy="707886"/>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升讀</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二技日間部</a:t>
            </a:r>
          </a:p>
        </p:txBody>
      </p:sp>
      <p:sp>
        <p:nvSpPr>
          <p:cNvPr id="110" name="文字方塊 109">
            <a:extLst>
              <a:ext uri="{FF2B5EF4-FFF2-40B4-BE49-F238E27FC236}">
                <a16:creationId xmlns:a16="http://schemas.microsoft.com/office/drawing/2014/main" id="{4577D595-945F-4698-B2C3-E5E81724D456}"/>
              </a:ext>
            </a:extLst>
          </p:cNvPr>
          <p:cNvSpPr txBox="1"/>
          <p:nvPr/>
        </p:nvSpPr>
        <p:spPr>
          <a:xfrm>
            <a:off x="10125374" y="5726827"/>
            <a:ext cx="1701663"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二專畢業</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離校</a:t>
            </a:r>
            <a:r>
              <a:rPr lang="en-US" altLang="zh-TW" sz="2000" b="1" dirty="0">
                <a:solidFill>
                  <a:srgbClr val="5B9BD5"/>
                </a:solidFill>
                <a:latin typeface="微軟正黑體" panose="020B0604030504040204" pitchFamily="34" charset="-120"/>
              </a:rPr>
              <a:t>3</a:t>
            </a:r>
            <a:r>
              <a:rPr lang="zh-TW" altLang="en-US" sz="2000" b="1" dirty="0">
                <a:solidFill>
                  <a:srgbClr val="5B9BD5"/>
                </a:solidFill>
                <a:latin typeface="微軟正黑體" panose="020B0604030504040204" pitchFamily="34" charset="-120"/>
              </a:rPr>
              <a:t>年以上可報考碩一</a:t>
            </a:r>
          </a:p>
        </p:txBody>
      </p:sp>
      <p:sp>
        <p:nvSpPr>
          <p:cNvPr id="111" name="文字方塊 110">
            <a:extLst>
              <a:ext uri="{FF2B5EF4-FFF2-40B4-BE49-F238E27FC236}">
                <a16:creationId xmlns:a16="http://schemas.microsoft.com/office/drawing/2014/main" id="{D4B28C25-6660-4D8F-B35B-E636765ED48A}"/>
              </a:ext>
            </a:extLst>
          </p:cNvPr>
          <p:cNvSpPr txBox="1"/>
          <p:nvPr/>
        </p:nvSpPr>
        <p:spPr>
          <a:xfrm>
            <a:off x="4198877" y="5952232"/>
            <a:ext cx="1494849" cy="400110"/>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畢業即就業</a:t>
            </a:r>
          </a:p>
        </p:txBody>
      </p:sp>
      <p:cxnSp>
        <p:nvCxnSpPr>
          <p:cNvPr id="112" name="直線接點 111">
            <a:extLst>
              <a:ext uri="{FF2B5EF4-FFF2-40B4-BE49-F238E27FC236}">
                <a16:creationId xmlns:a16="http://schemas.microsoft.com/office/drawing/2014/main" id="{E38B0813-32B7-4689-888D-7340EA9319FB}"/>
              </a:ext>
            </a:extLst>
          </p:cNvPr>
          <p:cNvCxnSpPr>
            <a:cxnSpLocks/>
          </p:cNvCxnSpPr>
          <p:nvPr/>
        </p:nvCxnSpPr>
        <p:spPr>
          <a:xfrm flipH="1" flipV="1">
            <a:off x="4911282"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3" name="直線接點 112">
            <a:extLst>
              <a:ext uri="{FF2B5EF4-FFF2-40B4-BE49-F238E27FC236}">
                <a16:creationId xmlns:a16="http://schemas.microsoft.com/office/drawing/2014/main" id="{268973DF-A7F3-439D-88E7-BEA14BDDC174}"/>
              </a:ext>
            </a:extLst>
          </p:cNvPr>
          <p:cNvCxnSpPr>
            <a:cxnSpLocks/>
          </p:cNvCxnSpPr>
          <p:nvPr/>
        </p:nvCxnSpPr>
        <p:spPr>
          <a:xfrm flipH="1" flipV="1">
            <a:off x="10970581" y="3770247"/>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6" name="直線接點 115">
            <a:extLst>
              <a:ext uri="{FF2B5EF4-FFF2-40B4-BE49-F238E27FC236}">
                <a16:creationId xmlns:a16="http://schemas.microsoft.com/office/drawing/2014/main" id="{7D19C0CD-41A8-4DBB-B0DF-FC702923197B}"/>
              </a:ext>
            </a:extLst>
          </p:cNvPr>
          <p:cNvCxnSpPr>
            <a:cxnSpLocks/>
          </p:cNvCxnSpPr>
          <p:nvPr/>
        </p:nvCxnSpPr>
        <p:spPr>
          <a:xfrm flipH="1" flipV="1">
            <a:off x="8969991"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7" name="直線接點 116">
            <a:extLst>
              <a:ext uri="{FF2B5EF4-FFF2-40B4-BE49-F238E27FC236}">
                <a16:creationId xmlns:a16="http://schemas.microsoft.com/office/drawing/2014/main" id="{8F678BD9-E816-498E-BE99-7F18254158F5}"/>
              </a:ext>
            </a:extLst>
          </p:cNvPr>
          <p:cNvCxnSpPr>
            <a:cxnSpLocks/>
          </p:cNvCxnSpPr>
          <p:nvPr/>
        </p:nvCxnSpPr>
        <p:spPr>
          <a:xfrm flipH="1" flipV="1">
            <a:off x="6929438"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2" name="矩形 11">
            <a:extLst>
              <a:ext uri="{FF2B5EF4-FFF2-40B4-BE49-F238E27FC236}">
                <a16:creationId xmlns:a16="http://schemas.microsoft.com/office/drawing/2014/main" id="{117FE8DD-DAD4-408D-A7CE-69CEF0831606}"/>
              </a:ext>
            </a:extLst>
          </p:cNvPr>
          <p:cNvSpPr/>
          <p:nvPr/>
        </p:nvSpPr>
        <p:spPr>
          <a:xfrm>
            <a:off x="4120096" y="4097832"/>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8" name="矩形 117">
            <a:extLst>
              <a:ext uri="{FF2B5EF4-FFF2-40B4-BE49-F238E27FC236}">
                <a16:creationId xmlns:a16="http://schemas.microsoft.com/office/drawing/2014/main" id="{33B65625-0AB8-487B-9672-2C096E706D6F}"/>
              </a:ext>
            </a:extLst>
          </p:cNvPr>
          <p:cNvSpPr/>
          <p:nvPr/>
        </p:nvSpPr>
        <p:spPr>
          <a:xfrm>
            <a:off x="8147252" y="4107163"/>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9" name="矩形 118">
            <a:extLst>
              <a:ext uri="{FF2B5EF4-FFF2-40B4-BE49-F238E27FC236}">
                <a16:creationId xmlns:a16="http://schemas.microsoft.com/office/drawing/2014/main" id="{7ECF64E7-71FB-40DE-8CFD-73685A1D1487}"/>
              </a:ext>
            </a:extLst>
          </p:cNvPr>
          <p:cNvSpPr/>
          <p:nvPr/>
        </p:nvSpPr>
        <p:spPr>
          <a:xfrm>
            <a:off x="10161253" y="4105434"/>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0" name="矩形 119">
            <a:extLst>
              <a:ext uri="{FF2B5EF4-FFF2-40B4-BE49-F238E27FC236}">
                <a16:creationId xmlns:a16="http://schemas.microsoft.com/office/drawing/2014/main" id="{E11E4838-EC36-4749-B7B5-85AD8EE1029E}"/>
              </a:ext>
            </a:extLst>
          </p:cNvPr>
          <p:cNvSpPr/>
          <p:nvPr/>
        </p:nvSpPr>
        <p:spPr>
          <a:xfrm>
            <a:off x="6092496" y="4114765"/>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grpSp>
        <p:nvGrpSpPr>
          <p:cNvPr id="121" name="群組 120">
            <a:extLst>
              <a:ext uri="{FF2B5EF4-FFF2-40B4-BE49-F238E27FC236}">
                <a16:creationId xmlns:a16="http://schemas.microsoft.com/office/drawing/2014/main" id="{E8D7CF53-BCFD-41A4-A6AA-9C8EE26745B4}"/>
              </a:ext>
            </a:extLst>
          </p:cNvPr>
          <p:cNvGrpSpPr/>
          <p:nvPr/>
        </p:nvGrpSpPr>
        <p:grpSpPr>
          <a:xfrm rot="300532">
            <a:off x="10116885" y="2657268"/>
            <a:ext cx="1513480" cy="870733"/>
            <a:chOff x="8968576" y="458172"/>
            <a:chExt cx="1966183" cy="1149154"/>
          </a:xfrm>
        </p:grpSpPr>
        <p:sp>
          <p:nvSpPr>
            <p:cNvPr id="122" name="橢圓 121">
              <a:extLst>
                <a:ext uri="{FF2B5EF4-FFF2-40B4-BE49-F238E27FC236}">
                  <a16:creationId xmlns:a16="http://schemas.microsoft.com/office/drawing/2014/main" id="{2A468D35-D41F-4C09-B998-B04C2612E54B}"/>
                </a:ext>
              </a:extLst>
            </p:cNvPr>
            <p:cNvSpPr/>
            <p:nvPr/>
          </p:nvSpPr>
          <p:spPr>
            <a:xfrm>
              <a:off x="8968576" y="458172"/>
              <a:ext cx="1966183" cy="1149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3" name="橢圓 122">
              <a:extLst>
                <a:ext uri="{FF2B5EF4-FFF2-40B4-BE49-F238E27FC236}">
                  <a16:creationId xmlns:a16="http://schemas.microsoft.com/office/drawing/2014/main" id="{560FD704-802B-4C62-A958-38F271F09B06}"/>
                </a:ext>
              </a:extLst>
            </p:cNvPr>
            <p:cNvSpPr/>
            <p:nvPr/>
          </p:nvSpPr>
          <p:spPr>
            <a:xfrm>
              <a:off x="9049557" y="512000"/>
              <a:ext cx="1804206" cy="1054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4" name="文字方塊 123">
              <a:extLst>
                <a:ext uri="{FF2B5EF4-FFF2-40B4-BE49-F238E27FC236}">
                  <a16:creationId xmlns:a16="http://schemas.microsoft.com/office/drawing/2014/main" id="{A5CBF320-C16A-4C75-9D5C-CFA0A200B244}"/>
                </a:ext>
              </a:extLst>
            </p:cNvPr>
            <p:cNvSpPr txBox="1"/>
            <p:nvPr/>
          </p:nvSpPr>
          <p:spPr>
            <a:xfrm>
              <a:off x="9030025" y="644419"/>
              <a:ext cx="1884354" cy="609285"/>
            </a:xfrm>
            <a:prstGeom prst="rect">
              <a:avLst/>
            </a:prstGeom>
            <a:noFill/>
          </p:spPr>
          <p:txBody>
            <a:bodyPr wrap="square" rtlCol="0">
              <a:spAutoFit/>
            </a:bodyPr>
            <a:lstStyle/>
            <a:p>
              <a:pPr defTabSz="914277"/>
              <a:r>
                <a:rPr lang="zh-TW" altLang="en-US" sz="2400" b="1" dirty="0">
                  <a:ln w="0"/>
                  <a:solidFill>
                    <a:prstClr val="black"/>
                  </a:solidFill>
                  <a:latin typeface="微軟正黑體" panose="020B0604030504040204" pitchFamily="34" charset="-120"/>
                </a:rPr>
                <a:t>多元進路</a:t>
              </a:r>
            </a:p>
          </p:txBody>
        </p:sp>
      </p:grpSp>
      <p:sp>
        <p:nvSpPr>
          <p:cNvPr id="125" name="Parallelogram 15">
            <a:extLst>
              <a:ext uri="{FF2B5EF4-FFF2-40B4-BE49-F238E27FC236}">
                <a16:creationId xmlns:a16="http://schemas.microsoft.com/office/drawing/2014/main" id="{48B0CDC7-F1C8-4820-9962-8806426DE66F}"/>
              </a:ext>
            </a:extLst>
          </p:cNvPr>
          <p:cNvSpPr/>
          <p:nvPr/>
        </p:nvSpPr>
        <p:spPr>
          <a:xfrm rot="17224455">
            <a:off x="11331228" y="2493255"/>
            <a:ext cx="534392" cy="56481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914277"/>
            <a:endParaRPr lang="ko-KR" altLang="en-US" sz="2699">
              <a:solidFill>
                <a:prstClr val="white"/>
              </a:solidFill>
              <a:latin typeface="Calibri" panose="020F0502020204030204"/>
              <a:ea typeface="맑은 고딕" panose="020B0503020000020004" pitchFamily="34" charset="-127"/>
            </a:endParaRPr>
          </a:p>
        </p:txBody>
      </p:sp>
      <p:sp>
        <p:nvSpPr>
          <p:cNvPr id="126" name="文字方塊 125">
            <a:extLst>
              <a:ext uri="{FF2B5EF4-FFF2-40B4-BE49-F238E27FC236}">
                <a16:creationId xmlns:a16="http://schemas.microsoft.com/office/drawing/2014/main" id="{CD228DE8-6E43-45EC-A7C2-2386C9564B77}"/>
              </a:ext>
            </a:extLst>
          </p:cNvPr>
          <p:cNvSpPr txBox="1"/>
          <p:nvPr/>
        </p:nvSpPr>
        <p:spPr>
          <a:xfrm>
            <a:off x="4517258" y="514106"/>
            <a:ext cx="7188689" cy="915251"/>
          </a:xfrm>
          <a:prstGeom prst="rect">
            <a:avLst/>
          </a:prstGeom>
          <a:noFill/>
        </p:spPr>
        <p:txBody>
          <a:bodyPr wrap="square">
            <a:spAutoFit/>
          </a:bodyPr>
          <a:lstStyle/>
          <a:p>
            <a:pPr defTabSz="914277">
              <a:lnSpc>
                <a:spcPts val="2200"/>
              </a:lnSpc>
            </a:pPr>
            <a:r>
              <a:rPr lang="zh-TW" altLang="en-US" sz="1599" b="1" dirty="0">
                <a:solidFill>
                  <a:prstClr val="black"/>
                </a:solidFill>
                <a:latin typeface="微軟正黑體" panose="020B0604030504040204" pitchFamily="34" charset="-120"/>
              </a:rPr>
              <a:t>可透過單招管道甄試入學升讀科大（二專），免用統測成績，減輕學生升學壓力</a:t>
            </a:r>
            <a:r>
              <a:rPr lang="zh-TW" altLang="en-US" sz="1599" dirty="0">
                <a:solidFill>
                  <a:prstClr val="black"/>
                </a:solidFill>
                <a:latin typeface="微軟正黑體" panose="020B0604030504040204" pitchFamily="34" charset="-120"/>
              </a:rPr>
              <a:t>；學生亦能修習技高與科大合作共構之課程內容，</a:t>
            </a:r>
            <a:r>
              <a:rPr lang="zh-TW" altLang="en-US" sz="1599" b="1" dirty="0">
                <a:solidFill>
                  <a:prstClr val="black"/>
                </a:solidFill>
                <a:latin typeface="微軟正黑體" panose="020B0604030504040204" pitchFamily="34" charset="-120"/>
              </a:rPr>
              <a:t>專注於專業技術能力培養</a:t>
            </a:r>
            <a:r>
              <a:rPr lang="zh-TW" altLang="en-US" sz="1599" dirty="0">
                <a:solidFill>
                  <a:prstClr val="black"/>
                </a:solidFill>
                <a:latin typeface="微軟正黑體" panose="020B0604030504040204" pitchFamily="34" charset="-120"/>
              </a:rPr>
              <a:t>，提升就業力。</a:t>
            </a:r>
          </a:p>
        </p:txBody>
      </p:sp>
      <p:sp>
        <p:nvSpPr>
          <p:cNvPr id="130" name="文字方塊 129">
            <a:extLst>
              <a:ext uri="{FF2B5EF4-FFF2-40B4-BE49-F238E27FC236}">
                <a16:creationId xmlns:a16="http://schemas.microsoft.com/office/drawing/2014/main" id="{85637954-BF57-4DF6-911C-A202ADB48979}"/>
              </a:ext>
            </a:extLst>
          </p:cNvPr>
          <p:cNvSpPr txBox="1"/>
          <p:nvPr/>
        </p:nvSpPr>
        <p:spPr>
          <a:xfrm>
            <a:off x="3918912" y="145913"/>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一、減輕升學壓力，專注學習專業技術：</a:t>
            </a:r>
            <a:endParaRPr lang="en-US" altLang="zh-TW" sz="2400" b="1" dirty="0">
              <a:solidFill>
                <a:srgbClr val="4472C4"/>
              </a:solidFill>
              <a:latin typeface="微軟正黑體" panose="020B0604030504040204" pitchFamily="34" charset="-120"/>
            </a:endParaRPr>
          </a:p>
        </p:txBody>
      </p:sp>
      <p:sp>
        <p:nvSpPr>
          <p:cNvPr id="131" name="文字方塊 130">
            <a:extLst>
              <a:ext uri="{FF2B5EF4-FFF2-40B4-BE49-F238E27FC236}">
                <a16:creationId xmlns:a16="http://schemas.microsoft.com/office/drawing/2014/main" id="{907EC0CC-2311-409C-8D2B-9691B5CE86C5}"/>
              </a:ext>
            </a:extLst>
          </p:cNvPr>
          <p:cNvSpPr txBox="1"/>
          <p:nvPr/>
        </p:nvSpPr>
        <p:spPr>
          <a:xfrm>
            <a:off x="3867995" y="1521484"/>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二、兼顧繼續升學與就業需求：</a:t>
            </a:r>
            <a:endParaRPr lang="en-US" altLang="zh-TW" sz="2400" b="1" dirty="0">
              <a:solidFill>
                <a:srgbClr val="4472C4"/>
              </a:solidFill>
              <a:latin typeface="微軟正黑體" panose="020B0604030504040204" pitchFamily="34" charset="-120"/>
            </a:endParaRPr>
          </a:p>
        </p:txBody>
      </p:sp>
      <p:sp>
        <p:nvSpPr>
          <p:cNvPr id="132" name="文字方塊 131">
            <a:extLst>
              <a:ext uri="{FF2B5EF4-FFF2-40B4-BE49-F238E27FC236}">
                <a16:creationId xmlns:a16="http://schemas.microsoft.com/office/drawing/2014/main" id="{86B772E3-32A3-4CCC-8461-FA2077D910A2}"/>
              </a:ext>
            </a:extLst>
          </p:cNvPr>
          <p:cNvSpPr txBox="1"/>
          <p:nvPr/>
        </p:nvSpPr>
        <p:spPr>
          <a:xfrm>
            <a:off x="4517258" y="1830763"/>
            <a:ext cx="7054606" cy="633122"/>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pPr defTabSz="914277"/>
            <a:r>
              <a:rPr lang="zh-TW" altLang="en-US" sz="1599" b="0" dirty="0">
                <a:solidFill>
                  <a:prstClr val="black"/>
                </a:solidFill>
              </a:rPr>
              <a:t>專班生</a:t>
            </a:r>
            <a:r>
              <a:rPr lang="zh-TW" altLang="en-US" sz="1599" dirty="0">
                <a:solidFill>
                  <a:prstClr val="black"/>
                </a:solidFill>
              </a:rPr>
              <a:t>取得副學士學位</a:t>
            </a:r>
            <a:r>
              <a:rPr lang="zh-TW" altLang="en-US" sz="1599" b="0" dirty="0">
                <a:solidFill>
                  <a:prstClr val="black"/>
                </a:solidFill>
              </a:rPr>
              <a:t>後，</a:t>
            </a:r>
            <a:r>
              <a:rPr lang="zh-TW" altLang="en-US" sz="1599" dirty="0">
                <a:solidFill>
                  <a:prstClr val="black"/>
                </a:solidFill>
              </a:rPr>
              <a:t>亦可銜接二技取得學士學位</a:t>
            </a:r>
            <a:r>
              <a:rPr lang="zh-TW" altLang="en-US" sz="1599" b="0" dirty="0">
                <a:solidFill>
                  <a:prstClr val="black"/>
                </a:solidFill>
              </a:rPr>
              <a:t>。如果對於先就業再深造有興趣者，還可以</a:t>
            </a:r>
            <a:r>
              <a:rPr lang="zh-TW" altLang="en-US" sz="1599" dirty="0">
                <a:solidFill>
                  <a:prstClr val="black"/>
                </a:solidFill>
              </a:rPr>
              <a:t>完成3+2並就業三年後，直接報考碩士班</a:t>
            </a:r>
            <a:r>
              <a:rPr lang="zh-TW" altLang="en-US" sz="1599" b="0" dirty="0">
                <a:solidFill>
                  <a:prstClr val="black"/>
                </a:solidFill>
              </a:rPr>
              <a:t>。</a:t>
            </a:r>
          </a:p>
        </p:txBody>
      </p:sp>
      <p:sp>
        <p:nvSpPr>
          <p:cNvPr id="22" name="箭號: 向下 21">
            <a:extLst>
              <a:ext uri="{FF2B5EF4-FFF2-40B4-BE49-F238E27FC236}">
                <a16:creationId xmlns:a16="http://schemas.microsoft.com/office/drawing/2014/main" id="{F1245E02-A463-4224-A2F6-BB7591AFD9E4}"/>
              </a:ext>
            </a:extLst>
          </p:cNvPr>
          <p:cNvSpPr/>
          <p:nvPr/>
        </p:nvSpPr>
        <p:spPr>
          <a:xfrm>
            <a:off x="7697899" y="3375911"/>
            <a:ext cx="509257" cy="442139"/>
          </a:xfrm>
          <a:prstGeom prst="downArrow">
            <a:avLst/>
          </a:prstGeom>
          <a:solidFill>
            <a:srgbClr val="4472C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080648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3EBE652-AA2D-0621-C666-6CF1F604864E}"/>
              </a:ext>
            </a:extLst>
          </p:cNvPr>
          <p:cNvPicPr>
            <a:picLocks noChangeAspect="1"/>
          </p:cNvPicPr>
          <p:nvPr/>
        </p:nvPicPr>
        <p:blipFill>
          <a:blip r:embed="rId2"/>
          <a:stretch>
            <a:fillRect/>
          </a:stretch>
        </p:blipFill>
        <p:spPr>
          <a:xfrm>
            <a:off x="1421477" y="2023912"/>
            <a:ext cx="9925396" cy="4656616"/>
          </a:xfrm>
          <a:prstGeom prst="rect">
            <a:avLst/>
          </a:prstGeom>
        </p:spPr>
      </p:pic>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115</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114</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1721300960"/>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F3C8118F-74F2-F7A3-ACDD-9EA05D1BBD02}"/>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24</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anose="03000509000000000000" pitchFamily="65" charset="-120"/>
                <a:ea typeface="標楷體" panose="03000509000000000000"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anose="03000509000000000000" pitchFamily="65" charset="-120"/>
                <a:ea typeface="標楷體" panose="03000509000000000000"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15</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47C0413C-826F-9B54-A61D-736228331BDE}"/>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17874718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17</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12</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~13</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14</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~20</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6</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21</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19</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23</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27</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8</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114</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17</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1FD12488-C608-72E7-2AFB-ABCB5678C17C}"/>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118</a:t>
            </a:fld>
            <a:endParaRPr kumimoji="0" lang="zh-TW" altLang="en-US" dirty="0">
              <a:solidFill>
                <a:srgbClr val="FFFFFF"/>
              </a:solidFill>
              <a:latin typeface="Arial"/>
              <a:ea typeface="微软雅黑"/>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114</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4/28-4/30</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3</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120</a:t>
            </a:fld>
            <a:endParaRPr kumimoji="0" lang="zh-TW" altLang="en-US">
              <a:solidFill>
                <a:srgbClr val="FEFFFF"/>
              </a:solidFill>
              <a:latin typeface="Century Gothic" panose="020B0502020202020204" pitchFamily="34" charset="0"/>
            </a:endParaRPr>
          </a:p>
        </p:txBody>
      </p:sp>
      <p:sp>
        <p:nvSpPr>
          <p:cNvPr id="2" name="文字方塊 1">
            <a:extLst>
              <a:ext uri="{FF2B5EF4-FFF2-40B4-BE49-F238E27FC236}">
                <a16:creationId xmlns:a16="http://schemas.microsoft.com/office/drawing/2014/main" id="{F697DA39-C9F4-F057-CCBA-626130C7B928}"/>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7">
            <a:extLst>
              <a:ext uri="{FF2B5EF4-FFF2-40B4-BE49-F238E27FC236}">
                <a16:creationId xmlns:a16="http://schemas.microsoft.com/office/drawing/2014/main" id="{307D604B-EA0F-0206-9A05-F9EDCE5EFD13}"/>
              </a:ext>
            </a:extLst>
          </p:cNvPr>
          <p:cNvSpPr txBox="1"/>
          <p:nvPr/>
        </p:nvSpPr>
        <p:spPr>
          <a:xfrm>
            <a:off x="10314968" y="5004573"/>
            <a:ext cx="1782806" cy="615553"/>
          </a:xfrm>
          <a:prstGeom prst="rect">
            <a:avLst/>
          </a:prstGeom>
        </p:spPr>
        <p:txBody>
          <a:bodyPr wrap="square" lIns="0" tIns="0" rIns="0" bIns="0" rtlCol="0" anchor="t">
            <a:spAutoFit/>
          </a:bodyPr>
          <a:lstStyle/>
          <a:p>
            <a:pPr algn="ctr"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114/7/10</a:t>
            </a:r>
            <a:endParaRPr lang="en-US" altLang="zh-TW" sz="20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3090911"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運優生甄審</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4/14-5/2</a:t>
            </a:r>
            <a:r>
              <a:rPr lang="zh-TW" altLang="en-US" sz="2400" b="1" dirty="0">
                <a:solidFill>
                  <a:srgbClr val="FF0000"/>
                </a:solidFill>
                <a:latin typeface="微軟正黑體" panose="020B0604030504040204" pitchFamily="34" charset="-120"/>
                <a:ea typeface="微軟正黑體" panose="020B0604030504040204" pitchFamily="34" charset="-120"/>
              </a:rPr>
              <a:t>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6/8</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6/20</a:t>
            </a:r>
          </a:p>
        </p:txBody>
      </p:sp>
      <p:sp>
        <p:nvSpPr>
          <p:cNvPr id="2" name="矩形 1">
            <a:extLst>
              <a:ext uri="{FF2B5EF4-FFF2-40B4-BE49-F238E27FC236}">
                <a16:creationId xmlns:a16="http://schemas.microsoft.com/office/drawing/2014/main" id="{8515492C-EFE5-7737-7F38-1AE431CB11C4}"/>
              </a:ext>
            </a:extLst>
          </p:cNvPr>
          <p:cNvSpPr/>
          <p:nvPr/>
        </p:nvSpPr>
        <p:spPr>
          <a:xfrm>
            <a:off x="6111429" y="5319453"/>
            <a:ext cx="3889206" cy="1015663"/>
          </a:xfrm>
          <a:prstGeom prst="rect">
            <a:avLst/>
          </a:prstGeom>
        </p:spPr>
        <p:txBody>
          <a:bodyPr wrap="none">
            <a:spAutoFit/>
          </a:bodyPr>
          <a:lstStyle/>
          <a:p>
            <a:pPr lvl="0"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體育班甄選入學</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運優生獨招</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報名 </a:t>
            </a:r>
            <a:r>
              <a:rPr lang="en-US" altLang="zh-TW" sz="2000" b="1" dirty="0">
                <a:solidFill>
                  <a:srgbClr val="FF0000"/>
                </a:solidFill>
                <a:latin typeface="微軟正黑體" panose="020B0604030504040204" pitchFamily="34" charset="-120"/>
                <a:ea typeface="微軟正黑體" panose="020B0604030504040204" pitchFamily="34" charset="-120"/>
              </a:rPr>
              <a:t>4/28-4/30</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測驗 </a:t>
            </a:r>
            <a:r>
              <a:rPr lang="en-US" altLang="zh-TW" sz="2000" b="1" dirty="0">
                <a:solidFill>
                  <a:srgbClr val="FF0000"/>
                </a:solidFill>
                <a:latin typeface="微軟正黑體" panose="020B0604030504040204" pitchFamily="34" charset="-120"/>
                <a:ea typeface="微軟正黑體" panose="020B0604030504040204" pitchFamily="34" charset="-120"/>
              </a:rPr>
              <a:t>5/3</a:t>
            </a:r>
            <a:r>
              <a:rPr lang="zh-TW" altLang="en-US" sz="2000" b="1" dirty="0">
                <a:solidFill>
                  <a:srgbClr val="FF0000"/>
                </a:solidFill>
                <a:latin typeface="微軟正黑體" panose="020B0604030504040204" pitchFamily="34" charset="-120"/>
                <a:ea typeface="微軟正黑體" panose="020B0604030504040204" pitchFamily="34" charset="-120"/>
              </a:rPr>
              <a:t>；放榜 </a:t>
            </a:r>
            <a:r>
              <a:rPr lang="en-US" altLang="zh-TW" sz="2000" b="1" dirty="0">
                <a:solidFill>
                  <a:srgbClr val="FF0000"/>
                </a:solidFill>
                <a:latin typeface="微軟正黑體" panose="020B0604030504040204" pitchFamily="34" charset="-120"/>
                <a:ea typeface="微軟正黑體" panose="020B0604030504040204" pitchFamily="34" charset="-120"/>
              </a:rPr>
              <a:t>5/5</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574644"/>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報名、放榜</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/12</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報名</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/6</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考試</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/7</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8" name="TextBox 38"/>
          <p:cNvSpPr txBox="1"/>
          <p:nvPr/>
        </p:nvSpPr>
        <p:spPr>
          <a:xfrm>
            <a:off x="1380435" y="5105400"/>
            <a:ext cx="2595214" cy="574644"/>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66217" cy="1816266"/>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報名、一階</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a:t>
            </a:r>
            <a:r>
              <a:rPr lang="en-US" altLang="zh-TW" sz="1867" b="1" dirty="0">
                <a:solidFill>
                  <a:srgbClr val="0070C0"/>
                </a:solidFill>
                <a:latin typeface="微軟正黑體" panose="020B0604030504040204" pitchFamily="34" charset="-120"/>
                <a:ea typeface="微軟正黑體" panose="020B0604030504040204" pitchFamily="34" charset="-120"/>
              </a:rPr>
              <a:t>/5</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052165"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114/5/17-18</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713311"/>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a16="http://schemas.microsoft.com/office/drawing/2014/main" id="{00982532-7E2C-AB48-F249-A527C272C4BB}"/>
              </a:ext>
            </a:extLst>
          </p:cNvPr>
          <p:cNvGrpSpPr/>
          <p:nvPr/>
        </p:nvGrpSpPr>
        <p:grpSpPr>
          <a:xfrm>
            <a:off x="9943940" y="3210395"/>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122</a:t>
            </a:fld>
            <a:endParaRPr lang="zh-TW" altLang="en-US" dirty="0"/>
          </a:p>
        </p:txBody>
      </p:sp>
      <p:sp>
        <p:nvSpPr>
          <p:cNvPr id="8" name="投影片編號版面配置區 11">
            <a:extLst>
              <a:ext uri="{FF2B5EF4-FFF2-40B4-BE49-F238E27FC236}">
                <a16:creationId xmlns:a16="http://schemas.microsoft.com/office/drawing/2014/main" id="{12D6B261-FBD8-E6BC-3C85-B614F6924A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2" name="文字方塊 21">
            <a:extLst>
              <a:ext uri="{FF2B5EF4-FFF2-40B4-BE49-F238E27FC236}">
                <a16:creationId xmlns:a16="http://schemas.microsoft.com/office/drawing/2014/main" id="{2CDF97B4-AE45-B618-D4AD-8BEB190EAEC5}"/>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763E6A6-204E-4AB4-95B2-51C402A6BB51}"/>
              </a:ext>
            </a:extLst>
          </p:cNvPr>
          <p:cNvSpPr txBox="1"/>
          <p:nvPr/>
        </p:nvSpPr>
        <p:spPr>
          <a:xfrm>
            <a:off x="1421492" y="154337"/>
            <a:ext cx="9372600" cy="553998"/>
          </a:xfrm>
          <a:prstGeom prst="rect">
            <a:avLst/>
          </a:prstGeom>
          <a:noFill/>
        </p:spPr>
        <p:txBody>
          <a:bodyPr wrap="square" lIns="0" tIns="0" rIns="0" bIns="0" rtlCol="0" anchor="ctr" anchorCtr="1">
            <a:spAutoFit/>
          </a:bodyPr>
          <a:lstStyle/>
          <a:p>
            <a:r>
              <a:rPr lang="zh-TW" altLang="en-US" sz="3600" b="1" dirty="0">
                <a:latin typeface="微軟正黑體" panose="020B0604030504040204" pitchFamily="34" charset="-120"/>
                <a:ea typeface="微軟正黑體" panose="020B0604030504040204" pitchFamily="34" charset="-120"/>
              </a:rPr>
              <a:t>國中畢業生升學</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體育類相關管道</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D42E4B4-4DB7-43EC-8C56-204C600881C9}"/>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123</a:t>
            </a:fld>
            <a:endParaRPr lang="zh-TW" altLang="en-US" dirty="0"/>
          </a:p>
        </p:txBody>
      </p:sp>
      <p:grpSp>
        <p:nvGrpSpPr>
          <p:cNvPr id="6" name="群組 5">
            <a:extLst>
              <a:ext uri="{FF2B5EF4-FFF2-40B4-BE49-F238E27FC236}">
                <a16:creationId xmlns:a16="http://schemas.microsoft.com/office/drawing/2014/main" id="{3C6A91EA-B709-4C65-8408-907709129035}"/>
              </a:ext>
            </a:extLst>
          </p:cNvPr>
          <p:cNvGrpSpPr/>
          <p:nvPr/>
        </p:nvGrpSpPr>
        <p:grpSpPr>
          <a:xfrm>
            <a:off x="5023222" y="894729"/>
            <a:ext cx="2169140" cy="648000"/>
            <a:chOff x="4675429" y="32"/>
            <a:chExt cx="2169140" cy="1084570"/>
          </a:xfrm>
          <a:effectLst>
            <a:outerShdw blurRad="50800" dist="38100" dir="5400000" algn="t" rotWithShape="0">
              <a:prstClr val="black">
                <a:alpha val="40000"/>
              </a:prstClr>
            </a:outerShdw>
          </a:effectLst>
        </p:grpSpPr>
        <p:sp>
          <p:nvSpPr>
            <p:cNvPr id="7" name="矩形 6">
              <a:extLst>
                <a:ext uri="{FF2B5EF4-FFF2-40B4-BE49-F238E27FC236}">
                  <a16:creationId xmlns:a16="http://schemas.microsoft.com/office/drawing/2014/main" id="{00C9DCD6-D215-4E31-84A3-A20B48EE28C4}"/>
                </a:ext>
              </a:extLst>
            </p:cNvPr>
            <p:cNvSpPr/>
            <p:nvPr/>
          </p:nvSpPr>
          <p:spPr>
            <a:xfrm>
              <a:off x="4675429" y="32"/>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8" name="文字方塊 7">
              <a:extLst>
                <a:ext uri="{FF2B5EF4-FFF2-40B4-BE49-F238E27FC236}">
                  <a16:creationId xmlns:a16="http://schemas.microsoft.com/office/drawing/2014/main" id="{E6839F3C-C13A-4B30-8C2B-55E7544C9ABE}"/>
                </a:ext>
              </a:extLst>
            </p:cNvPr>
            <p:cNvSpPr txBox="1"/>
            <p:nvPr/>
          </p:nvSpPr>
          <p:spPr>
            <a:xfrm>
              <a:off x="4675429" y="32"/>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國中畢業生</a:t>
              </a:r>
            </a:p>
          </p:txBody>
        </p:sp>
      </p:grpSp>
      <p:grpSp>
        <p:nvGrpSpPr>
          <p:cNvPr id="9" name="群組 8">
            <a:extLst>
              <a:ext uri="{FF2B5EF4-FFF2-40B4-BE49-F238E27FC236}">
                <a16:creationId xmlns:a16="http://schemas.microsoft.com/office/drawing/2014/main" id="{D1F83699-EB8C-4AD0-966A-FFD7AC47C863}"/>
              </a:ext>
            </a:extLst>
          </p:cNvPr>
          <p:cNvGrpSpPr/>
          <p:nvPr/>
        </p:nvGrpSpPr>
        <p:grpSpPr>
          <a:xfrm>
            <a:off x="2758400" y="2065555"/>
            <a:ext cx="2169140" cy="1084570"/>
            <a:chOff x="3363099" y="1540121"/>
            <a:chExt cx="2169140" cy="1084570"/>
          </a:xfrm>
          <a:effectLst>
            <a:outerShdw blurRad="50800" dist="38100" dir="5400000" algn="t" rotWithShape="0">
              <a:prstClr val="black">
                <a:alpha val="40000"/>
              </a:prstClr>
            </a:outerShdw>
          </a:effectLst>
        </p:grpSpPr>
        <p:sp>
          <p:nvSpPr>
            <p:cNvPr id="10" name="矩形 9">
              <a:extLst>
                <a:ext uri="{FF2B5EF4-FFF2-40B4-BE49-F238E27FC236}">
                  <a16:creationId xmlns:a16="http://schemas.microsoft.com/office/drawing/2014/main" id="{8238BC48-C7B8-4481-A2B5-557D923982A7}"/>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1" name="文字方塊 10">
              <a:extLst>
                <a:ext uri="{FF2B5EF4-FFF2-40B4-BE49-F238E27FC236}">
                  <a16:creationId xmlns:a16="http://schemas.microsoft.com/office/drawing/2014/main" id="{02E95EB0-33A5-463F-9F1F-D1D1DEEEEA2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運動成績優良</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學生升學輔導</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6ECD0068-C36A-4826-9206-9ABF3F37A14E}"/>
              </a:ext>
            </a:extLst>
          </p:cNvPr>
          <p:cNvGrpSpPr/>
          <p:nvPr/>
        </p:nvGrpSpPr>
        <p:grpSpPr>
          <a:xfrm>
            <a:off x="7799601" y="2042778"/>
            <a:ext cx="2169140" cy="1084570"/>
            <a:chOff x="3363099" y="1540121"/>
            <a:chExt cx="2169140" cy="1084570"/>
          </a:xfrm>
          <a:effectLst>
            <a:outerShdw blurRad="50800" dist="38100" dir="5400000" algn="t" rotWithShape="0">
              <a:prstClr val="black">
                <a:alpha val="40000"/>
              </a:prstClr>
            </a:outerShdw>
          </a:effectLst>
        </p:grpSpPr>
        <p:sp>
          <p:nvSpPr>
            <p:cNvPr id="13" name="矩形 12">
              <a:extLst>
                <a:ext uri="{FF2B5EF4-FFF2-40B4-BE49-F238E27FC236}">
                  <a16:creationId xmlns:a16="http://schemas.microsoft.com/office/drawing/2014/main" id="{CFAA525A-911E-4F00-AA1A-45C58488E56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4" name="文字方塊 13">
              <a:extLst>
                <a:ext uri="{FF2B5EF4-FFF2-40B4-BE49-F238E27FC236}">
                  <a16:creationId xmlns:a16="http://schemas.microsoft.com/office/drawing/2014/main" id="{339DBDF1-D780-4E77-8C10-50B4E2F7AEDA}"/>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特色招生</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甄選入學</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5" name="群組 14">
            <a:extLst>
              <a:ext uri="{FF2B5EF4-FFF2-40B4-BE49-F238E27FC236}">
                <a16:creationId xmlns:a16="http://schemas.microsoft.com/office/drawing/2014/main" id="{842261A7-3292-4A7A-85D9-0E21C38720EC}"/>
              </a:ext>
            </a:extLst>
          </p:cNvPr>
          <p:cNvGrpSpPr/>
          <p:nvPr/>
        </p:nvGrpSpPr>
        <p:grpSpPr>
          <a:xfrm>
            <a:off x="7792840" y="3487213"/>
            <a:ext cx="2169140" cy="1084570"/>
            <a:chOff x="3363099" y="1540121"/>
            <a:chExt cx="2169140" cy="1084570"/>
          </a:xfrm>
          <a:effectLst>
            <a:outerShdw blurRad="50800" dist="38100" dir="5400000" algn="t" rotWithShape="0">
              <a:prstClr val="black">
                <a:alpha val="40000"/>
              </a:prstClr>
            </a:outerShdw>
          </a:effectLst>
        </p:grpSpPr>
        <p:sp>
          <p:nvSpPr>
            <p:cNvPr id="16" name="矩形 15">
              <a:extLst>
                <a:ext uri="{FF2B5EF4-FFF2-40B4-BE49-F238E27FC236}">
                  <a16:creationId xmlns:a16="http://schemas.microsoft.com/office/drawing/2014/main" id="{85E995CA-B5C2-4011-A16B-760FA356A894}"/>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E60B68E1-37E9-4286-8DC8-8EA4A0D69547}"/>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體育班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集中成班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8" name="群組 17">
            <a:extLst>
              <a:ext uri="{FF2B5EF4-FFF2-40B4-BE49-F238E27FC236}">
                <a16:creationId xmlns:a16="http://schemas.microsoft.com/office/drawing/2014/main" id="{F6190F14-78D4-42CD-AC79-F250F3D4A29D}"/>
              </a:ext>
            </a:extLst>
          </p:cNvPr>
          <p:cNvGrpSpPr/>
          <p:nvPr/>
        </p:nvGrpSpPr>
        <p:grpSpPr>
          <a:xfrm>
            <a:off x="799807" y="3675179"/>
            <a:ext cx="1800000" cy="648000"/>
            <a:chOff x="3363099" y="1540121"/>
            <a:chExt cx="2169140" cy="1084570"/>
          </a:xfrm>
          <a:effectLst>
            <a:outerShdw blurRad="50800" dist="38100" dir="5400000" algn="t" rotWithShape="0">
              <a:prstClr val="black">
                <a:alpha val="40000"/>
              </a:prstClr>
            </a:outerShdw>
          </a:effectLst>
        </p:grpSpPr>
        <p:sp>
          <p:nvSpPr>
            <p:cNvPr id="19" name="矩形 18">
              <a:extLst>
                <a:ext uri="{FF2B5EF4-FFF2-40B4-BE49-F238E27FC236}">
                  <a16:creationId xmlns:a16="http://schemas.microsoft.com/office/drawing/2014/main" id="{7D177258-4469-4489-A35A-CD30FA09AF63}"/>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0" name="文字方塊 19">
              <a:extLst>
                <a:ext uri="{FF2B5EF4-FFF2-40B4-BE49-F238E27FC236}">
                  <a16:creationId xmlns:a16="http://schemas.microsoft.com/office/drawing/2014/main" id="{1A23322E-EB21-48D2-8C74-061359437A8E}"/>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甄審</a:t>
              </a:r>
            </a:p>
          </p:txBody>
        </p:sp>
      </p:grpSp>
      <p:grpSp>
        <p:nvGrpSpPr>
          <p:cNvPr id="21" name="群組 20">
            <a:extLst>
              <a:ext uri="{FF2B5EF4-FFF2-40B4-BE49-F238E27FC236}">
                <a16:creationId xmlns:a16="http://schemas.microsoft.com/office/drawing/2014/main" id="{C42DB3E9-EE78-428C-9112-8FEA94FA4468}"/>
              </a:ext>
            </a:extLst>
          </p:cNvPr>
          <p:cNvGrpSpPr/>
          <p:nvPr/>
        </p:nvGrpSpPr>
        <p:grpSpPr>
          <a:xfrm>
            <a:off x="2943572" y="3656834"/>
            <a:ext cx="1800000" cy="648000"/>
            <a:chOff x="3363099" y="1540121"/>
            <a:chExt cx="2169140" cy="1084570"/>
          </a:xfrm>
          <a:effectLst>
            <a:outerShdw blurRad="50800" dist="38100" dir="5400000" algn="t" rotWithShape="0">
              <a:prstClr val="black">
                <a:alpha val="40000"/>
              </a:prstClr>
            </a:outerShdw>
          </a:effectLst>
        </p:grpSpPr>
        <p:sp>
          <p:nvSpPr>
            <p:cNvPr id="22" name="矩形 21">
              <a:extLst>
                <a:ext uri="{FF2B5EF4-FFF2-40B4-BE49-F238E27FC236}">
                  <a16:creationId xmlns:a16="http://schemas.microsoft.com/office/drawing/2014/main" id="{1F886DAA-8073-47E4-8C91-4565EF7D81E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文字方塊 22">
              <a:extLst>
                <a:ext uri="{FF2B5EF4-FFF2-40B4-BE49-F238E27FC236}">
                  <a16:creationId xmlns:a16="http://schemas.microsoft.com/office/drawing/2014/main" id="{D3482176-24AB-4006-B506-3446E5F7441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甄試</a:t>
              </a:r>
            </a:p>
          </p:txBody>
        </p:sp>
      </p:grpSp>
      <p:grpSp>
        <p:nvGrpSpPr>
          <p:cNvPr id="24" name="群組 23">
            <a:extLst>
              <a:ext uri="{FF2B5EF4-FFF2-40B4-BE49-F238E27FC236}">
                <a16:creationId xmlns:a16="http://schemas.microsoft.com/office/drawing/2014/main" id="{FB95C07A-7F21-44B0-9B7A-FCFC53677C43}"/>
              </a:ext>
            </a:extLst>
          </p:cNvPr>
          <p:cNvGrpSpPr/>
          <p:nvPr/>
        </p:nvGrpSpPr>
        <p:grpSpPr>
          <a:xfrm>
            <a:off x="5123998" y="3675179"/>
            <a:ext cx="1800000" cy="648000"/>
            <a:chOff x="3363099" y="1540121"/>
            <a:chExt cx="2169140" cy="1084570"/>
          </a:xfrm>
          <a:effectLst>
            <a:outerShdw blurRad="50800" dist="38100" dir="5400000" algn="t" rotWithShape="0">
              <a:prstClr val="black">
                <a:alpha val="40000"/>
              </a:prstClr>
            </a:outerShdw>
          </a:effectLst>
        </p:grpSpPr>
        <p:sp>
          <p:nvSpPr>
            <p:cNvPr id="25" name="矩形 24">
              <a:extLst>
                <a:ext uri="{FF2B5EF4-FFF2-40B4-BE49-F238E27FC236}">
                  <a16:creationId xmlns:a16="http://schemas.microsoft.com/office/drawing/2014/main" id="{340846F7-1D46-400C-88A8-AF01BE8F51FC}"/>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6" name="文字方塊 25">
              <a:extLst>
                <a:ext uri="{FF2B5EF4-FFF2-40B4-BE49-F238E27FC236}">
                  <a16:creationId xmlns:a16="http://schemas.microsoft.com/office/drawing/2014/main" id="{247E8F08-A15C-4F86-A687-16B8E1BFD0BC}"/>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單獨招生</a:t>
              </a:r>
            </a:p>
          </p:txBody>
        </p:sp>
      </p:grpSp>
      <p:grpSp>
        <p:nvGrpSpPr>
          <p:cNvPr id="27" name="群組 26">
            <a:extLst>
              <a:ext uri="{FF2B5EF4-FFF2-40B4-BE49-F238E27FC236}">
                <a16:creationId xmlns:a16="http://schemas.microsoft.com/office/drawing/2014/main" id="{B2ACC5DA-DD78-4B12-AF05-0C7CAA062C6D}"/>
              </a:ext>
            </a:extLst>
          </p:cNvPr>
          <p:cNvGrpSpPr/>
          <p:nvPr/>
        </p:nvGrpSpPr>
        <p:grpSpPr>
          <a:xfrm>
            <a:off x="2764246" y="4884825"/>
            <a:ext cx="2169140" cy="1084570"/>
            <a:chOff x="3363099" y="1540121"/>
            <a:chExt cx="2169140" cy="1084570"/>
          </a:xfrm>
          <a:effectLst>
            <a:outerShdw blurRad="50800" dist="38100" dir="5400000" algn="t" rotWithShape="0">
              <a:prstClr val="black">
                <a:alpha val="40000"/>
              </a:prstClr>
            </a:outerShdw>
          </a:effectLst>
        </p:grpSpPr>
        <p:sp>
          <p:nvSpPr>
            <p:cNvPr id="28" name="矩形 27">
              <a:extLst>
                <a:ext uri="{FF2B5EF4-FFF2-40B4-BE49-F238E27FC236}">
                  <a16:creationId xmlns:a16="http://schemas.microsoft.com/office/drawing/2014/main" id="{CCCB41C2-0959-4802-96F4-03C9961D1BB0}"/>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9" name="文字方塊 28">
              <a:extLst>
                <a:ext uri="{FF2B5EF4-FFF2-40B4-BE49-F238E27FC236}">
                  <a16:creationId xmlns:a16="http://schemas.microsoft.com/office/drawing/2014/main" id="{4F434762-F6BC-43FD-A8FE-BC48D5675BE6}"/>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普通班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混合編班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cxnSp>
        <p:nvCxnSpPr>
          <p:cNvPr id="30" name="直線接點 29">
            <a:extLst>
              <a:ext uri="{FF2B5EF4-FFF2-40B4-BE49-F238E27FC236}">
                <a16:creationId xmlns:a16="http://schemas.microsoft.com/office/drawing/2014/main" id="{481B4320-5CFB-4893-AC30-74ECC26556A9}"/>
              </a:ext>
            </a:extLst>
          </p:cNvPr>
          <p:cNvCxnSpPr/>
          <p:nvPr/>
        </p:nvCxnSpPr>
        <p:spPr>
          <a:xfrm>
            <a:off x="3842166" y="1827752"/>
            <a:ext cx="504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745BE8-F0B2-4F70-B396-81ABC5D2AD80}"/>
              </a:ext>
            </a:extLst>
          </p:cNvPr>
          <p:cNvCxnSpPr/>
          <p:nvPr/>
        </p:nvCxnSpPr>
        <p:spPr>
          <a:xfrm>
            <a:off x="6107792" y="145381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C045F94-D7EE-4712-8530-E377DEACA9E2}"/>
              </a:ext>
            </a:extLst>
          </p:cNvPr>
          <p:cNvCxnSpPr/>
          <p:nvPr/>
        </p:nvCxnSpPr>
        <p:spPr>
          <a:xfrm>
            <a:off x="8884171" y="1822545"/>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0558B3A1-6BA6-458B-B25F-1BE48946EA80}"/>
              </a:ext>
            </a:extLst>
          </p:cNvPr>
          <p:cNvCxnSpPr/>
          <p:nvPr/>
        </p:nvCxnSpPr>
        <p:spPr>
          <a:xfrm>
            <a:off x="3842166" y="1822546"/>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D924642-0343-4733-B316-1F8C172834D8}"/>
              </a:ext>
            </a:extLst>
          </p:cNvPr>
          <p:cNvCxnSpPr/>
          <p:nvPr/>
        </p:nvCxnSpPr>
        <p:spPr>
          <a:xfrm>
            <a:off x="8877410" y="312166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0FFEAFC8-7811-423C-99A9-63FBB188DF31}"/>
              </a:ext>
            </a:extLst>
          </p:cNvPr>
          <p:cNvCxnSpPr/>
          <p:nvPr/>
        </p:nvCxnSpPr>
        <p:spPr>
          <a:xfrm>
            <a:off x="3843572" y="3134637"/>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C9268AF-C6BC-4C2E-A968-C62E03E0AB06}"/>
              </a:ext>
            </a:extLst>
          </p:cNvPr>
          <p:cNvCxnSpPr/>
          <p:nvPr/>
        </p:nvCxnSpPr>
        <p:spPr>
          <a:xfrm>
            <a:off x="1670816" y="3404637"/>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C95356-9A1C-4F66-BDDF-747106D8A9DA}"/>
              </a:ext>
            </a:extLst>
          </p:cNvPr>
          <p:cNvCxnSpPr/>
          <p:nvPr/>
        </p:nvCxnSpPr>
        <p:spPr>
          <a:xfrm>
            <a:off x="6013912" y="3404637"/>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E9C5F503-3FBE-4F95-9CFA-AB8ECD677406}"/>
              </a:ext>
            </a:extLst>
          </p:cNvPr>
          <p:cNvCxnSpPr/>
          <p:nvPr/>
        </p:nvCxnSpPr>
        <p:spPr>
          <a:xfrm>
            <a:off x="1670816" y="3405179"/>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C799E9E-57D6-445D-8E0E-57ABF2A5B0A7}"/>
              </a:ext>
            </a:extLst>
          </p:cNvPr>
          <p:cNvCxnSpPr/>
          <p:nvPr/>
        </p:nvCxnSpPr>
        <p:spPr>
          <a:xfrm>
            <a:off x="3844970" y="4360829"/>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8CE235F-3792-4CD9-9058-835CB8388558}"/>
              </a:ext>
            </a:extLst>
          </p:cNvPr>
          <p:cNvCxnSpPr/>
          <p:nvPr/>
        </p:nvCxnSpPr>
        <p:spPr>
          <a:xfrm>
            <a:off x="1672214" y="4630829"/>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2483DC8-9E9F-483C-8E62-C738F06FF0B3}"/>
              </a:ext>
            </a:extLst>
          </p:cNvPr>
          <p:cNvCxnSpPr/>
          <p:nvPr/>
        </p:nvCxnSpPr>
        <p:spPr>
          <a:xfrm>
            <a:off x="6015310" y="4362381"/>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F16D0FE-8988-4CDB-B26D-AED17A6BD40F}"/>
              </a:ext>
            </a:extLst>
          </p:cNvPr>
          <p:cNvCxnSpPr/>
          <p:nvPr/>
        </p:nvCxnSpPr>
        <p:spPr>
          <a:xfrm>
            <a:off x="1672214" y="4362923"/>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802E7EE-7FDA-48E7-B03C-621F8DEBE88F}"/>
              </a:ext>
            </a:extLst>
          </p:cNvPr>
          <p:cNvSpPr txBox="1"/>
          <p:nvPr/>
        </p:nvSpPr>
        <p:spPr>
          <a:xfrm>
            <a:off x="565903" y="6132292"/>
            <a:ext cx="11254621"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：運優生甄審及甄試由中等以上學校運動成績優良學生升學輔導委員會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國立臺灣體育運動大學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辦理</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：體育班特招及運優生單獨招生由各招生學校自行辦理</a:t>
            </a:r>
          </a:p>
        </p:txBody>
      </p:sp>
      <p:sp>
        <p:nvSpPr>
          <p:cNvPr id="4" name="文字方塊 3">
            <a:extLst>
              <a:ext uri="{FF2B5EF4-FFF2-40B4-BE49-F238E27FC236}">
                <a16:creationId xmlns:a16="http://schemas.microsoft.com/office/drawing/2014/main" id="{778D7F63-8F88-4021-975B-79D43D2BF149}"/>
              </a:ext>
            </a:extLst>
          </p:cNvPr>
          <p:cNvSpPr txBox="1"/>
          <p:nvPr/>
        </p:nvSpPr>
        <p:spPr>
          <a:xfrm>
            <a:off x="2052641" y="4053051"/>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C70EDF7D-5313-4FB7-8646-DB1EB4BEAA4E}"/>
              </a:ext>
            </a:extLst>
          </p:cNvPr>
          <p:cNvSpPr txBox="1"/>
          <p:nvPr/>
        </p:nvSpPr>
        <p:spPr>
          <a:xfrm>
            <a:off x="4218759" y="40421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F0CA7667-1460-4C59-A855-A7BBD9705147}"/>
              </a:ext>
            </a:extLst>
          </p:cNvPr>
          <p:cNvSpPr txBox="1"/>
          <p:nvPr/>
        </p:nvSpPr>
        <p:spPr>
          <a:xfrm>
            <a:off x="6419666" y="4053052"/>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C5DF2E10-CB1F-4CF2-BDE3-82B68A496DD3}"/>
              </a:ext>
            </a:extLst>
          </p:cNvPr>
          <p:cNvSpPr txBox="1"/>
          <p:nvPr/>
        </p:nvSpPr>
        <p:spPr>
          <a:xfrm>
            <a:off x="9448189" y="42892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92521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124</a:t>
            </a:fld>
            <a:endParaRPr lang="zh-TW" altLang="en-US" dirty="0"/>
          </a:p>
        </p:txBody>
      </p:sp>
      <p:sp>
        <p:nvSpPr>
          <p:cNvPr id="2" name="文字方塊 1">
            <a:extLst>
              <a:ext uri="{FF2B5EF4-FFF2-40B4-BE49-F238E27FC236}">
                <a16:creationId xmlns:a16="http://schemas.microsoft.com/office/drawing/2014/main" id="{FFFA1CE1-A06E-4C06-8124-9A5C329E27FE}"/>
              </a:ext>
            </a:extLst>
          </p:cNvPr>
          <p:cNvSpPr txBox="1"/>
          <p:nvPr/>
        </p:nvSpPr>
        <p:spPr>
          <a:xfrm>
            <a:off x="508000" y="5809551"/>
            <a:ext cx="5867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體育班特色招生</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招生簡章瀏覽</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26299873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125</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339955415"/>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AA10FB84-37CF-3154-814A-EC29FCFE443C}"/>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1404296594"/>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70FF6F38-3FB7-CA7C-C6CF-11944D7CCEC8}"/>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402229492"/>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高雄市立高雄中學</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D3B5C110-F193-D3A4-EEB1-18D694D21BBB}"/>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19</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CB463B8D-01F2-55FA-9CA6-B1F147663047}"/>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873597211"/>
              </p:ext>
            </p:extLst>
          </p:nvPr>
        </p:nvGraphicFramePr>
        <p:xfrm>
          <a:off x="1773830" y="1233063"/>
          <a:ext cx="9083771" cy="4929551"/>
        </p:xfrm>
        <a:graphic>
          <a:graphicData uri="http://schemas.openxmlformats.org/drawingml/2006/table">
            <a:tbl>
              <a:tblPr>
                <a:tableStyleId>{8799B23B-EC83-4686-B30A-512413B5E67A}</a:tableStyleId>
              </a:tblPr>
              <a:tblGrid>
                <a:gridCol w="2009684">
                  <a:extLst>
                    <a:ext uri="{9D8B030D-6E8A-4147-A177-3AD203B41FA5}">
                      <a16:colId xmlns:a16="http://schemas.microsoft.com/office/drawing/2014/main" val="421364283"/>
                    </a:ext>
                  </a:extLst>
                </a:gridCol>
                <a:gridCol w="4903628">
                  <a:extLst>
                    <a:ext uri="{9D8B030D-6E8A-4147-A177-3AD203B41FA5}">
                      <a16:colId xmlns:a16="http://schemas.microsoft.com/office/drawing/2014/main" val="3368926891"/>
                    </a:ext>
                  </a:extLst>
                </a:gridCol>
                <a:gridCol w="1285038">
                  <a:extLst>
                    <a:ext uri="{9D8B030D-6E8A-4147-A177-3AD203B41FA5}">
                      <a16:colId xmlns:a16="http://schemas.microsoft.com/office/drawing/2014/main" val="3108163630"/>
                    </a:ext>
                  </a:extLst>
                </a:gridCol>
                <a:gridCol w="885421">
                  <a:extLst>
                    <a:ext uri="{9D8B030D-6E8A-4147-A177-3AD203B41FA5}">
                      <a16:colId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378254">
                <a:tc>
                  <a:txBody>
                    <a:bodyPr/>
                    <a:lstStyle/>
                    <a:p>
                      <a:pPr marL="0" algn="ctr" defTabSz="342900" rtl="0" eaLnBrk="1" fontAlgn="ctr" latinLnBrk="0" hangingPunct="1">
                        <a:lnSpc>
                          <a:spcPts val="2500"/>
                        </a:lnSpc>
                      </a:pPr>
                      <a:r>
                        <a:rPr lang="zh-TW" altLang="en-US" sz="2400" u="none" strike="noStrike" kern="1200" dirty="0">
                          <a:solidFill>
                            <a:schemeClr val="tx1"/>
                          </a:solidFill>
                          <a:effectLst/>
                          <a:latin typeface="+mn-lt"/>
                          <a:ea typeface="+mn-ea"/>
                          <a:cs typeface="+mn-cs"/>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68</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機器人特色班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dirty="0">
                          <a:effectLst/>
                        </a:rPr>
                        <a:t>49</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40</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866803"/>
                  </a:ext>
                </a:extLst>
              </a:tr>
            </a:tbl>
          </a:graphicData>
        </a:graphic>
      </p:graphicFrame>
      <p:sp>
        <p:nvSpPr>
          <p:cNvPr id="2" name="文字方塊 1">
            <a:extLst>
              <a:ext uri="{FF2B5EF4-FFF2-40B4-BE49-F238E27FC236}">
                <a16:creationId xmlns:a16="http://schemas.microsoft.com/office/drawing/2014/main" id="{83650F06-73B1-5BA1-BC8D-A4B5A037E974}"/>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1946359799"/>
              </p:ext>
            </p:extLst>
          </p:nvPr>
        </p:nvGraphicFramePr>
        <p:xfrm>
          <a:off x="1773916" y="969962"/>
          <a:ext cx="9033283" cy="5602605"/>
        </p:xfrm>
        <a:graphic>
          <a:graphicData uri="http://schemas.openxmlformats.org/drawingml/2006/table">
            <a:tbl>
              <a:tblPr>
                <a:tableStyleId>{ED083AE6-46FA-4A59-8FB0-9F97EB10719F}</a:tableStyleId>
              </a:tblPr>
              <a:tblGrid>
                <a:gridCol w="1728106">
                  <a:extLst>
                    <a:ext uri="{9D8B030D-6E8A-4147-A177-3AD203B41FA5}">
                      <a16:colId xmlns:a16="http://schemas.microsoft.com/office/drawing/2014/main" val="251457912"/>
                    </a:ext>
                  </a:extLst>
                </a:gridCol>
                <a:gridCol w="4634467">
                  <a:extLst>
                    <a:ext uri="{9D8B030D-6E8A-4147-A177-3AD203B41FA5}">
                      <a16:colId xmlns:a16="http://schemas.microsoft.com/office/drawing/2014/main" val="1138159867"/>
                    </a:ext>
                  </a:extLst>
                </a:gridCol>
                <a:gridCol w="1571006">
                  <a:extLst>
                    <a:ext uri="{9D8B030D-6E8A-4147-A177-3AD203B41FA5}">
                      <a16:colId xmlns:a16="http://schemas.microsoft.com/office/drawing/2014/main" val="3237898927"/>
                    </a:ext>
                  </a:extLst>
                </a:gridCol>
                <a:gridCol w="1099704">
                  <a:extLst>
                    <a:ext uri="{9D8B030D-6E8A-4147-A177-3AD203B41FA5}">
                      <a16:colId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46</a:t>
                      </a:r>
                    </a:p>
                  </a:txBody>
                  <a:tcPr marL="9525" marR="9525" marT="9525" marB="0" anchor="ctr"/>
                </a:tc>
                <a:tc rowSpan="4">
                  <a:txBody>
                    <a:bodyPr/>
                    <a:lstStyle/>
                    <a:p>
                      <a:pPr algn="ctr" fontAlgn="ctr">
                        <a:lnSpc>
                          <a:spcPts val="2400"/>
                        </a:lnSpc>
                      </a:pPr>
                      <a:r>
                        <a:rPr lang="en-US" altLang="zh-TW" sz="2400" u="none" strike="noStrike" dirty="0">
                          <a:effectLst/>
                        </a:rPr>
                        <a:t>123</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solidFill>
                            <a:srgbClr val="FF0000"/>
                          </a:solidFill>
                          <a:effectLst/>
                        </a:rPr>
                        <a:t>45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
        <p:nvSpPr>
          <p:cNvPr id="2" name="文字方塊 1">
            <a:extLst>
              <a:ext uri="{FF2B5EF4-FFF2-40B4-BE49-F238E27FC236}">
                <a16:creationId xmlns:a16="http://schemas.microsoft.com/office/drawing/2014/main" id="{099AF116-866C-5473-4C3B-41AC71603845}"/>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1456656380"/>
              </p:ext>
            </p:extLst>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a16="http://schemas.microsoft.com/office/drawing/2014/main" val="3028945384"/>
                    </a:ext>
                  </a:extLst>
                </a:gridCol>
                <a:gridCol w="4369270">
                  <a:extLst>
                    <a:ext uri="{9D8B030D-6E8A-4147-A177-3AD203B41FA5}">
                      <a16:colId xmlns:a16="http://schemas.microsoft.com/office/drawing/2014/main" val="102551257"/>
                    </a:ext>
                  </a:extLst>
                </a:gridCol>
                <a:gridCol w="1537336">
                  <a:extLst>
                    <a:ext uri="{9D8B030D-6E8A-4147-A177-3AD203B41FA5}">
                      <a16:colId xmlns:a16="http://schemas.microsoft.com/office/drawing/2014/main" val="1117351614"/>
                    </a:ext>
                  </a:extLst>
                </a:gridCol>
                <a:gridCol w="1306222">
                  <a:extLst>
                    <a:ext uri="{9D8B030D-6E8A-4147-A177-3AD203B41FA5}">
                      <a16:colId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dirty="0">
                          <a:effectLst/>
                        </a:rPr>
                        <a:t>132</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342900" rtl="0" eaLnBrk="1" fontAlgn="ctr" latinLnBrk="0" hangingPunct="1"/>
                      <a:r>
                        <a:rPr lang="en-US" altLang="zh-TW" sz="2400" b="0" i="0" u="none" strike="noStrike" kern="1200" dirty="0">
                          <a:solidFill>
                            <a:srgbClr val="000000"/>
                          </a:solidFill>
                          <a:effectLst/>
                          <a:latin typeface="Century Gothic" panose="020B0502020202020204" pitchFamily="34" charset="0"/>
                          <a:ea typeface="新細明體" panose="02020500000000000000" pitchFamily="18" charset="-120"/>
                          <a:cs typeface="+mn-cs"/>
                        </a:rPr>
                        <a:t>15</a:t>
                      </a: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802504633"/>
                  </a:ext>
                </a:extLst>
              </a:tr>
            </a:tbl>
          </a:graphicData>
        </a:graphic>
      </p:graphicFrame>
      <p:sp>
        <p:nvSpPr>
          <p:cNvPr id="2" name="文字方塊 1">
            <a:extLst>
              <a:ext uri="{FF2B5EF4-FFF2-40B4-BE49-F238E27FC236}">
                <a16:creationId xmlns:a16="http://schemas.microsoft.com/office/drawing/2014/main" id="{E260C558-0CD5-FBF4-7A85-80891CCAD409}"/>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5" cstate="print">
              <a:extLst>
                <a:ext uri="{BEBA8EAE-BF5A-486C-A8C5-ECC9F3942E4B}">
                  <a14:imgProps xmlns:a14="http://schemas.microsoft.com/office/drawing/2010/main">
                    <a14:imgLayer r:embed="rId6">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5" cstate="print">
              <a:extLst>
                <a:ext uri="{BEBA8EAE-BF5A-486C-A8C5-ECC9F3942E4B}">
                  <a14:imgProps xmlns:a14="http://schemas.microsoft.com/office/drawing/2010/main">
                    <a14:imgLayer r:embed="rId6">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21" name="圖片 20"/>
          <p:cNvPicPr>
            <a:picLocks noChangeAspect="1"/>
          </p:cNvPicPr>
          <p:nvPr/>
        </p:nvPicPr>
        <p:blipFill rotWithShape="1">
          <a:blip r:embed="rId4">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7">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sz="3600"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r>
              <a:rPr lang="zh-TW" altLang="en-US" sz="2400" b="1" dirty="0">
                <a:solidFill>
                  <a:srgbClr val="7030A0"/>
                </a:solidFill>
              </a:rPr>
              <a:t>五專完全免試入學</a:t>
            </a:r>
            <a:r>
              <a:rPr lang="zh-TW" altLang="en-US" sz="2400" dirty="0"/>
              <a:t>、五專優先免試入學及聯合免試入學之</a:t>
            </a:r>
            <a:r>
              <a:rPr lang="zh-TW" altLang="en-US" sz="2400" dirty="0">
                <a:solidFill>
                  <a:srgbClr val="0000FF"/>
                </a:solidFill>
              </a:rPr>
              <a:t>「比序項目積分」採計方式</a:t>
            </a:r>
            <a:r>
              <a:rPr lang="zh-TW" altLang="en-US" sz="2400" dirty="0"/>
              <a:t>、</a:t>
            </a:r>
            <a:r>
              <a:rPr lang="zh-TW" altLang="en-US" sz="2400" dirty="0">
                <a:solidFill>
                  <a:srgbClr val="0000FF"/>
                </a:solidFill>
              </a:rPr>
              <a:t>「同分比序項目順序」</a:t>
            </a:r>
            <a:r>
              <a:rPr lang="zh-TW" altLang="en-US" sz="2400" dirty="0"/>
              <a:t>、「辦理方式」及「錄取方式」等皆有所不同，請報名學生務必注意。</a:t>
            </a:r>
            <a:endParaRPr lang="en-US" altLang="zh-TW" sz="24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已在高級中等學校或五專之入學管道錄取並已完成報到手續者，</a:t>
            </a:r>
            <a:r>
              <a:rPr lang="zh-TW" altLang="en-US" sz="2800" b="1" u="sng" dirty="0">
                <a:solidFill>
                  <a:srgbClr val="FF0000"/>
                </a:solidFill>
              </a:rPr>
              <a:t>若未於簡章規定之期限前</a:t>
            </a:r>
            <a:r>
              <a:rPr lang="zh-TW" altLang="en-US" sz="2800" b="1" dirty="0">
                <a:solidFill>
                  <a:srgbClr val="3939FF"/>
                </a:solidFill>
              </a:rPr>
              <a:t>聲明放棄錄取資格</a:t>
            </a:r>
            <a:r>
              <a:rPr lang="zh-TW" altLang="en-US" sz="2800" dirty="0"/>
              <a:t>，</a:t>
            </a:r>
            <a:r>
              <a:rPr lang="zh-TW" altLang="en-US" sz="2600" b="1" u="sng" dirty="0">
                <a:solidFill>
                  <a:srgbClr val="FF0000"/>
                </a:solidFill>
                <a:latin typeface="微軟正黑體" panose="020B0604030504040204" pitchFamily="34" charset="-120"/>
                <a:ea typeface="微軟正黑體" panose="020B0604030504040204" pitchFamily="34" charset="-120"/>
                <a:cs typeface="+mn-cs"/>
              </a:rPr>
              <a:t>不可報名</a:t>
            </a:r>
            <a:r>
              <a:rPr lang="zh-TW" altLang="en-US" sz="2800" dirty="0"/>
              <a:t>後續之其他入學管道（含續招）。</a:t>
            </a:r>
            <a:endParaRPr lang="en-US" altLang="zh-TW" sz="2800" dirty="0"/>
          </a:p>
          <a:p>
            <a:pPr>
              <a:lnSpc>
                <a:spcPct val="170000"/>
              </a:lnSpc>
            </a:pPr>
            <a:endParaRPr lang="en-US" altLang="zh-TW" sz="2800" dirty="0"/>
          </a:p>
        </p:txBody>
      </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向右箭號 2">
            <a:extLst>
              <a:ext uri="{FF2B5EF4-FFF2-40B4-BE49-F238E27FC236}">
                <a16:creationId xmlns:a16="http://schemas.microsoft.com/office/drawing/2014/main" id="{CDE6A86C-BD99-4299-BFF3-B97464F47E45}"/>
              </a:ext>
            </a:extLst>
          </p:cNvPr>
          <p:cNvSpPr/>
          <p:nvPr/>
        </p:nvSpPr>
        <p:spPr bwMode="auto">
          <a:xfrm>
            <a:off x="4782330" y="3034818"/>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9" name="圓角矩形 6">
            <a:extLst>
              <a:ext uri="{FF2B5EF4-FFF2-40B4-BE49-F238E27FC236}">
                <a16:creationId xmlns:a16="http://schemas.microsoft.com/office/drawing/2014/main" id="{665E5BE8-4156-48D4-9E7D-795B5E69A190}"/>
              </a:ext>
            </a:extLst>
          </p:cNvPr>
          <p:cNvSpPr/>
          <p:nvPr/>
        </p:nvSpPr>
        <p:spPr bwMode="auto">
          <a:xfrm>
            <a:off x="7858052" y="2873915"/>
            <a:ext cx="2986334"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2" name="圓角矩形 7">
            <a:extLst>
              <a:ext uri="{FF2B5EF4-FFF2-40B4-BE49-F238E27FC236}">
                <a16:creationId xmlns:a16="http://schemas.microsoft.com/office/drawing/2014/main" id="{B063BB59-4CAC-4372-9A75-A2A9172D1A11}"/>
              </a:ext>
            </a:extLst>
          </p:cNvPr>
          <p:cNvSpPr/>
          <p:nvPr/>
        </p:nvSpPr>
        <p:spPr bwMode="auto">
          <a:xfrm>
            <a:off x="8055459" y="3929735"/>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5" name="乘號 14">
            <a:extLst>
              <a:ext uri="{FF2B5EF4-FFF2-40B4-BE49-F238E27FC236}">
                <a16:creationId xmlns:a16="http://schemas.microsoft.com/office/drawing/2014/main" id="{5226B29B-26A6-42BF-8A58-4812CDD41A1A}"/>
              </a:ext>
            </a:extLst>
          </p:cNvPr>
          <p:cNvSpPr/>
          <p:nvPr/>
        </p:nvSpPr>
        <p:spPr bwMode="auto">
          <a:xfrm>
            <a:off x="7215870" y="1611285"/>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圓角矩形 6">
            <a:extLst>
              <a:ext uri="{FF2B5EF4-FFF2-40B4-BE49-F238E27FC236}">
                <a16:creationId xmlns:a16="http://schemas.microsoft.com/office/drawing/2014/main" id="{A15F66D2-A53E-45DE-8F8F-C670129EC149}"/>
              </a:ext>
            </a:extLst>
          </p:cNvPr>
          <p:cNvSpPr/>
          <p:nvPr/>
        </p:nvSpPr>
        <p:spPr bwMode="auto">
          <a:xfrm>
            <a:off x="1855277" y="3033976"/>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7" name="圓角矩形 7">
            <a:extLst>
              <a:ext uri="{FF2B5EF4-FFF2-40B4-BE49-F238E27FC236}">
                <a16:creationId xmlns:a16="http://schemas.microsoft.com/office/drawing/2014/main" id="{23859360-D94D-4E54-B316-B8A6A11F22D6}"/>
              </a:ext>
            </a:extLst>
          </p:cNvPr>
          <p:cNvSpPr/>
          <p:nvPr/>
        </p:nvSpPr>
        <p:spPr bwMode="auto">
          <a:xfrm>
            <a:off x="1855277" y="397161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8" name="矩形: 圓角 17">
            <a:extLst>
              <a:ext uri="{FF2B5EF4-FFF2-40B4-BE49-F238E27FC236}">
                <a16:creationId xmlns:a16="http://schemas.microsoft.com/office/drawing/2014/main" id="{235BB1C5-77A6-4749-B81D-CEBC5C48E57D}"/>
              </a:ext>
            </a:extLst>
          </p:cNvPr>
          <p:cNvSpPr/>
          <p:nvPr/>
        </p:nvSpPr>
        <p:spPr>
          <a:xfrm>
            <a:off x="1683017" y="2433758"/>
            <a:ext cx="2937595" cy="2428873"/>
          </a:xfrm>
          <a:prstGeom prst="roundRect">
            <a:avLst>
              <a:gd name="adj" fmla="val 592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完成報到</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Or</a:t>
            </a:r>
          </a:p>
        </p:txBody>
      </p:sp>
    </p:spTree>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144</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6" y="4301118"/>
            <a:ext cx="2024689"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6/20-24</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6/26-6/27</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9932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5/17-18</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1015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75997" y="4319588"/>
            <a:ext cx="1499560"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09141" y="35041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451148"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7/10</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221254"/>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sz="1600" dirty="0">
                <a:solidFill>
                  <a:prstClr val="black"/>
                </a:solidFill>
                <a:latin typeface="華康粗圓體" pitchFamily="49" charset="-120"/>
                <a:ea typeface="華康粗圓體" pitchFamily="49" charset="-120"/>
              </a:rPr>
              <a:t>1.</a:t>
            </a:r>
            <a:r>
              <a:rPr kumimoji="0" lang="zh-TW" altLang="en-US" sz="1600" dirty="0">
                <a:solidFill>
                  <a:prstClr val="black"/>
                </a:solidFill>
                <a:latin typeface="華康粗圓體" pitchFamily="49" charset="-120"/>
                <a:ea typeface="華康粗圓體" pitchFamily="49" charset="-120"/>
              </a:rPr>
              <a:t>藝術才能班</a:t>
            </a:r>
            <a:br>
              <a:rPr kumimoji="0" lang="en-US" altLang="zh-TW" sz="1600" dirty="0">
                <a:solidFill>
                  <a:prstClr val="black"/>
                </a:solidFill>
                <a:latin typeface="華康粗圓體" pitchFamily="49" charset="-120"/>
                <a:ea typeface="華康粗圓體" pitchFamily="49" charset="-120"/>
              </a:rPr>
            </a:br>
            <a:r>
              <a:rPr kumimoji="0" lang="en-US" altLang="zh-TW" sz="1600" dirty="0">
                <a:solidFill>
                  <a:prstClr val="black"/>
                </a:solidFill>
                <a:latin typeface="華康粗圓體" pitchFamily="49" charset="-120"/>
                <a:ea typeface="華康粗圓體" pitchFamily="49" charset="-120"/>
              </a:rPr>
              <a:t>2.</a:t>
            </a:r>
            <a:r>
              <a:rPr kumimoji="0" lang="zh-TW" altLang="en-US" sz="1600" dirty="0">
                <a:solidFill>
                  <a:prstClr val="black"/>
                </a:solidFill>
                <a:latin typeface="華康粗圓體" pitchFamily="49" charset="-120"/>
                <a:ea typeface="華康粗圓體" pitchFamily="49" charset="-120"/>
              </a:rPr>
              <a:t>專業群科</a:t>
            </a:r>
            <a:endParaRPr kumimoji="0" lang="en-US" altLang="zh-TW" sz="1600" dirty="0">
              <a:solidFill>
                <a:prstClr val="black"/>
              </a:solidFill>
              <a:latin typeface="華康粗圓體" pitchFamily="49" charset="-120"/>
              <a:ea typeface="華康粗圓體" pitchFamily="49" charset="-120"/>
            </a:endParaRPr>
          </a:p>
          <a:p>
            <a:pPr algn="ctr">
              <a:defRPr/>
            </a:pPr>
            <a:r>
              <a:rPr kumimoji="0" lang="zh-TW" altLang="en-US" sz="1600"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939221" y="4751917"/>
            <a:ext cx="1401878"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5/19-5/23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979111"/>
            <a:ext cx="0" cy="1861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5/8-5/12</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5/22-5/23</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9057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6/19-6/26</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5" name="圓角矩形 64"/>
          <p:cNvSpPr/>
          <p:nvPr/>
        </p:nvSpPr>
        <p:spPr>
          <a:xfrm>
            <a:off x="2584848" y="2822404"/>
            <a:ext cx="952284" cy="412773"/>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100" b="1" dirty="0">
                <a:solidFill>
                  <a:prstClr val="black"/>
                </a:solidFill>
                <a:latin typeface="華康粗圓體" pitchFamily="49" charset="-120"/>
                <a:ea typeface="華康粗圓體" pitchFamily="49" charset="-120"/>
              </a:rPr>
              <a:t>變更就學區</a:t>
            </a:r>
            <a:endParaRPr kumimoji="0" lang="en-US" altLang="zh-TW" sz="1100" b="1" dirty="0">
              <a:solidFill>
                <a:prstClr val="black"/>
              </a:solidFill>
              <a:latin typeface="華康粗圓體" pitchFamily="49" charset="-120"/>
              <a:ea typeface="華康粗圓體" pitchFamily="49" charset="-120"/>
            </a:endParaRPr>
          </a:p>
          <a:p>
            <a:pPr algn="ctr">
              <a:defRPr/>
            </a:pPr>
            <a:r>
              <a:rPr kumimoji="0" lang="en-US" altLang="zh-TW" sz="1100" b="1" dirty="0">
                <a:solidFill>
                  <a:prstClr val="black"/>
                </a:solidFill>
                <a:latin typeface="華康粗圓體" pitchFamily="49" charset="-120"/>
                <a:ea typeface="華康粗圓體" pitchFamily="49" charset="-120"/>
              </a:rPr>
              <a:t>4/25-5/2</a:t>
            </a:r>
            <a:endParaRPr kumimoji="0" lang="zh-TW" altLang="en-US" sz="1100" b="1" dirty="0">
              <a:solidFill>
                <a:prstClr val="black"/>
              </a:solidFill>
              <a:latin typeface="華康粗圓體" pitchFamily="49" charset="-120"/>
              <a:ea typeface="華康粗圓體" pitchFamily="49" charset="-120"/>
            </a:endParaRPr>
          </a:p>
        </p:txBody>
      </p:sp>
      <p:sp>
        <p:nvSpPr>
          <p:cNvPr id="51" name="圓角矩形 50"/>
          <p:cNvSpPr/>
          <p:nvPr/>
        </p:nvSpPr>
        <p:spPr>
          <a:xfrm>
            <a:off x="930015" y="4670452"/>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75280" y="6233916"/>
            <a:ext cx="1501615"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450" dirty="0">
                <a:solidFill>
                  <a:prstClr val="black"/>
                </a:solidFill>
                <a:latin typeface="華康粗圓體" pitchFamily="49" charset="-120"/>
                <a:ea typeface="華康粗圓體" pitchFamily="49" charset="-120"/>
              </a:rPr>
              <a:t>5/22-5/23</a:t>
            </a:r>
            <a:r>
              <a:rPr kumimoji="0" lang="zh-TW" altLang="en-US" sz="145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6/6</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9898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sz="1600" b="1" dirty="0">
                <a:solidFill>
                  <a:prstClr val="black"/>
                </a:solidFill>
                <a:latin typeface="華康粗圓體" pitchFamily="49" charset="-120"/>
                <a:ea typeface="華康粗圓體" pitchFamily="49" charset="-120"/>
              </a:rPr>
              <a:t>6/6-6/12</a:t>
            </a:r>
            <a:r>
              <a:rPr kumimoji="0" lang="zh-TW" altLang="en-US" sz="1600"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6/17</a:t>
            </a:r>
            <a:r>
              <a:rPr kumimoji="0" lang="zh-TW" altLang="en-US" sz="1600" b="1" dirty="0">
                <a:solidFill>
                  <a:prstClr val="black"/>
                </a:solidFill>
                <a:latin typeface="華康粗圓體" pitchFamily="49" charset="-120"/>
                <a:ea typeface="華康粗圓體" pitchFamily="49" charset="-120"/>
              </a:rPr>
              <a:t>五專優免報到</a:t>
            </a:r>
          </a:p>
        </p:txBody>
      </p:sp>
      <p:sp>
        <p:nvSpPr>
          <p:cNvPr id="75" name="圓角矩形 51">
            <a:extLst>
              <a:ext uri="{FF2B5EF4-FFF2-40B4-BE49-F238E27FC236}">
                <a16:creationId xmlns:a16="http://schemas.microsoft.com/office/drawing/2014/main" id="{1691162A-AD67-42C6-95A5-B64DE3091856}"/>
              </a:ext>
            </a:extLst>
          </p:cNvPr>
          <p:cNvSpPr/>
          <p:nvPr/>
        </p:nvSpPr>
        <p:spPr>
          <a:xfrm>
            <a:off x="2651093" y="3427024"/>
            <a:ext cx="1264120"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300" dirty="0">
                <a:solidFill>
                  <a:prstClr val="black"/>
                </a:solidFill>
                <a:latin typeface="華康粗圓體" pitchFamily="49" charset="-120"/>
                <a:ea typeface="華康粗圓體" pitchFamily="49" charset="-120"/>
              </a:rPr>
              <a:t>5/1-5/7</a:t>
            </a:r>
          </a:p>
          <a:p>
            <a:pPr algn="ctr">
              <a:defRPr/>
            </a:pPr>
            <a:r>
              <a:rPr kumimoji="0" lang="zh-TW" altLang="en-US" sz="1300" dirty="0">
                <a:solidFill>
                  <a:prstClr val="black"/>
                </a:solidFill>
                <a:latin typeface="華康粗圓體" pitchFamily="49" charset="-120"/>
                <a:ea typeface="華康粗圓體" pitchFamily="49" charset="-120"/>
              </a:rPr>
              <a:t>五專完免報名</a:t>
            </a:r>
            <a:endParaRPr kumimoji="0" lang="en-US" altLang="zh-TW" sz="1300" dirty="0">
              <a:solidFill>
                <a:prstClr val="black"/>
              </a:solidFill>
              <a:latin typeface="華康粗圓體" pitchFamily="49" charset="-120"/>
              <a:ea typeface="華康粗圓體" pitchFamily="49" charset="-120"/>
            </a:endParaRPr>
          </a:p>
          <a:p>
            <a:pPr algn="ctr">
              <a:defRPr/>
            </a:pPr>
            <a:r>
              <a:rPr kumimoji="0" lang="en-US" altLang="zh-TW" sz="1300" dirty="0">
                <a:solidFill>
                  <a:prstClr val="black"/>
                </a:solidFill>
                <a:latin typeface="華康粗圓體" pitchFamily="49" charset="-120"/>
                <a:ea typeface="華康粗圓體" pitchFamily="49" charset="-120"/>
              </a:rPr>
              <a:t>5/15</a:t>
            </a:r>
            <a:r>
              <a:rPr kumimoji="0" lang="zh-TW" altLang="en-US" sz="1300" dirty="0">
                <a:solidFill>
                  <a:prstClr val="black"/>
                </a:solidFill>
                <a:latin typeface="華康粗圓體" pitchFamily="49" charset="-120"/>
                <a:ea typeface="華康粗圓體" pitchFamily="49" charset="-120"/>
              </a:rPr>
              <a:t>錄取公告</a:t>
            </a:r>
          </a:p>
        </p:txBody>
      </p:sp>
      <p:sp>
        <p:nvSpPr>
          <p:cNvPr id="3" name="文字方塊 2">
            <a:extLst>
              <a:ext uri="{FF2B5EF4-FFF2-40B4-BE49-F238E27FC236}">
                <a16:creationId xmlns:a16="http://schemas.microsoft.com/office/drawing/2014/main" id="{F15D76F5-553E-3041-4EFA-2D962E4C4E81}"/>
              </a:ext>
            </a:extLst>
          </p:cNvPr>
          <p:cNvSpPr txBox="1"/>
          <p:nvPr/>
        </p:nvSpPr>
        <p:spPr>
          <a:xfrm>
            <a:off x="6873240" y="6477495"/>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963328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五專完全免試入學單除招生網路平台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3,100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sp>
        <p:nvSpPr>
          <p:cNvPr id="2" name="文字方塊 1">
            <a:extLst>
              <a:ext uri="{FF2B5EF4-FFF2-40B4-BE49-F238E27FC236}">
                <a16:creationId xmlns:a16="http://schemas.microsoft.com/office/drawing/2014/main" id="{6768F8B8-83D3-AB7A-1396-96AE8E2FFDF3}"/>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8144461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148</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
        <p:nvSpPr>
          <p:cNvPr id="2" name="圓角矩形 7">
            <a:extLst>
              <a:ext uri="{FF2B5EF4-FFF2-40B4-BE49-F238E27FC236}">
                <a16:creationId xmlns:a16="http://schemas.microsoft.com/office/drawing/2014/main" id="{E3FDB499-DCE2-643F-8A32-CB822C7DFCCC}"/>
              </a:ext>
            </a:extLst>
          </p:cNvPr>
          <p:cNvSpPr/>
          <p:nvPr/>
        </p:nvSpPr>
        <p:spPr bwMode="auto">
          <a:xfrm>
            <a:off x="1104237" y="1864293"/>
            <a:ext cx="3578177" cy="334675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圓角矩形 11">
            <a:extLst>
              <a:ext uri="{FF2B5EF4-FFF2-40B4-BE49-F238E27FC236}">
                <a16:creationId xmlns:a16="http://schemas.microsoft.com/office/drawing/2014/main" id="{71C11B45-E12D-D2E5-3E2B-C2F8E32677D9}"/>
              </a:ext>
            </a:extLst>
          </p:cNvPr>
          <p:cNvSpPr/>
          <p:nvPr/>
        </p:nvSpPr>
        <p:spPr bwMode="auto">
          <a:xfrm>
            <a:off x="8401208" y="1785594"/>
            <a:ext cx="3448723" cy="355976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4089435108"/>
              </p:ext>
            </p:extLst>
          </p:nvPr>
        </p:nvGraphicFramePr>
        <p:xfrm>
          <a:off x="8250924" y="2103237"/>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圓角矩形 10">
            <a:extLst>
              <a:ext uri="{FF2B5EF4-FFF2-40B4-BE49-F238E27FC236}">
                <a16:creationId xmlns:a16="http://schemas.microsoft.com/office/drawing/2014/main" id="{6A83BE18-BA7B-DB56-5D39-6DFACC646EFF}"/>
              </a:ext>
            </a:extLst>
          </p:cNvPr>
          <p:cNvSpPr/>
          <p:nvPr/>
        </p:nvSpPr>
        <p:spPr bwMode="auto">
          <a:xfrm>
            <a:off x="5536502" y="1864292"/>
            <a:ext cx="1899312" cy="1440487"/>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9"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895849631"/>
              </p:ext>
            </p:extLst>
          </p:nvPr>
        </p:nvGraphicFramePr>
        <p:xfrm>
          <a:off x="5505574" y="208759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圓角矩形 1">
            <a:extLst>
              <a:ext uri="{FF2B5EF4-FFF2-40B4-BE49-F238E27FC236}">
                <a16:creationId xmlns:a16="http://schemas.microsoft.com/office/drawing/2014/main" id="{DBB23D14-5904-7BDD-CF9F-1A2D699B1CEC}"/>
              </a:ext>
            </a:extLst>
          </p:cNvPr>
          <p:cNvSpPr/>
          <p:nvPr/>
        </p:nvSpPr>
        <p:spPr bwMode="auto">
          <a:xfrm>
            <a:off x="938548" y="1509811"/>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6">
            <a:extLst>
              <a:ext uri="{FF2B5EF4-FFF2-40B4-BE49-F238E27FC236}">
                <a16:creationId xmlns:a16="http://schemas.microsoft.com/office/drawing/2014/main" id="{13FF2E89-5F42-9F91-1E0E-E4585CD8F826}"/>
              </a:ext>
            </a:extLst>
          </p:cNvPr>
          <p:cNvSpPr/>
          <p:nvPr/>
        </p:nvSpPr>
        <p:spPr bwMode="auto">
          <a:xfrm>
            <a:off x="8257346" y="1497560"/>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圓角矩形 5">
            <a:extLst>
              <a:ext uri="{FF2B5EF4-FFF2-40B4-BE49-F238E27FC236}">
                <a16:creationId xmlns:a16="http://schemas.microsoft.com/office/drawing/2014/main" id="{E6EEF955-7678-5357-6EDC-D44CE5246C39}"/>
              </a:ext>
            </a:extLst>
          </p:cNvPr>
          <p:cNvSpPr/>
          <p:nvPr/>
        </p:nvSpPr>
        <p:spPr bwMode="auto">
          <a:xfrm>
            <a:off x="5419809" y="1509811"/>
            <a:ext cx="211154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0" name="表格 19">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3303682264"/>
              </p:ext>
            </p:extLst>
          </p:nvPr>
        </p:nvGraphicFramePr>
        <p:xfrm>
          <a:off x="900448" y="2073624"/>
          <a:ext cx="3782844" cy="3081589"/>
        </p:xfrm>
        <a:graphic>
          <a:graphicData uri="http://schemas.openxmlformats.org/drawingml/2006/table">
            <a:tbl>
              <a:tblPr bandRow="1">
                <a:tableStyleId>{5C22544A-7EE6-4342-B048-85BDC9FD1C3A}</a:tableStyleId>
              </a:tblPr>
              <a:tblGrid>
                <a:gridCol w="1955223">
                  <a:extLst>
                    <a:ext uri="{9D8B030D-6E8A-4147-A177-3AD203B41FA5}">
                      <a16:colId xmlns:a16="http://schemas.microsoft.com/office/drawing/2014/main" val="20000"/>
                    </a:ext>
                  </a:extLst>
                </a:gridCol>
                <a:gridCol w="1827621">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5" name="文字方塊 4">
            <a:extLst>
              <a:ext uri="{FF2B5EF4-FFF2-40B4-BE49-F238E27FC236}">
                <a16:creationId xmlns:a16="http://schemas.microsoft.com/office/drawing/2014/main" id="{15ABD627-8B0D-D9AA-AEFD-2C62C6D371C9}"/>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1744947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149</a:t>
            </a:fld>
            <a:endParaRPr kumimoji="0" lang="zh-TW" altLang="en-US" dirty="0">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extLst>
              <p:ext uri="{D42A27DB-BD31-4B8C-83A1-F6EECF244321}">
                <p14:modId xmlns:p14="http://schemas.microsoft.com/office/powerpoint/2010/main" val="4230449892"/>
              </p:ext>
            </p:extLst>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 name="文字方塊 2">
            <a:extLst>
              <a:ext uri="{FF2B5EF4-FFF2-40B4-BE49-F238E27FC236}">
                <a16:creationId xmlns:a16="http://schemas.microsoft.com/office/drawing/2014/main" id="{2A814583-388F-5FB4-A35B-62EDD9254556}"/>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830529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65819DB-DA93-33B4-8331-5866F8AD836B}"/>
              </a:ext>
            </a:extLst>
          </p:cNvPr>
          <p:cNvSpPr>
            <a:spLocks noGrp="1"/>
          </p:cNvSpPr>
          <p:nvPr>
            <p:ph type="sldNum" sz="quarter" idx="12"/>
          </p:nvPr>
        </p:nvSpPr>
        <p:spPr/>
        <p:txBody>
          <a:bodyPr/>
          <a:lstStyle/>
          <a:p>
            <a:pPr>
              <a:defRPr/>
            </a:pPr>
            <a:fld id="{2D6A976E-043D-4EF5-A10F-29321EF89634}" type="slidenum">
              <a:rPr lang="zh-TW" altLang="en-US" smtClean="0"/>
              <a:pPr>
                <a:defRPr/>
              </a:pPr>
              <a:t>150</a:t>
            </a:fld>
            <a:endParaRPr lang="zh-TW" altLang="en-US"/>
          </a:p>
        </p:txBody>
      </p:sp>
      <p:sp>
        <p:nvSpPr>
          <p:cNvPr id="5" name="標題 1">
            <a:extLst>
              <a:ext uri="{FF2B5EF4-FFF2-40B4-BE49-F238E27FC236}">
                <a16:creationId xmlns:a16="http://schemas.microsoft.com/office/drawing/2014/main" id="{EDECEAC4-7492-05DD-4B74-22CD8AD92831}"/>
              </a:ext>
            </a:extLst>
          </p:cNvPr>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錄取方式</a:t>
            </a:r>
          </a:p>
        </p:txBody>
      </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774883" y="945779"/>
            <a:ext cx="10991272"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報名人數未達該科招生名額時，</a:t>
            </a:r>
            <a:r>
              <a:rPr lang="zh-TW" altLang="en-US" sz="2000" b="1" dirty="0">
                <a:solidFill>
                  <a:srgbClr val="FF0000"/>
                </a:solidFill>
                <a:ea typeface="微軟正黑體" panose="020B0604030504040204" pitchFamily="34" charset="-120"/>
              </a:rPr>
              <a:t>全額錄取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報名人數超過該科招生名額時，依</a:t>
            </a:r>
            <a:r>
              <a:rPr lang="zh-TW" altLang="zh-TW" sz="2000" dirty="0">
                <a:ea typeface="微軟正黑體" panose="020B0604030504040204" pitchFamily="34" charset="-120"/>
              </a:rPr>
              <a:t>成績採計之積分總和</a:t>
            </a:r>
            <a:r>
              <a:rPr lang="zh-TW" altLang="en-US" sz="2000" dirty="0">
                <a:ea typeface="微軟正黑體" panose="020B0604030504040204" pitchFamily="34" charset="-120"/>
              </a:rPr>
              <a:t>，由</a:t>
            </a:r>
            <a:r>
              <a:rPr lang="zh-TW" altLang="en-US" sz="2000" b="1" dirty="0">
                <a:solidFill>
                  <a:srgbClr val="FF0000"/>
                </a:solidFill>
                <a:ea typeface="微軟正黑體" panose="020B0604030504040204" pitchFamily="34" charset="-120"/>
              </a:rPr>
              <a:t>高至低依序錄取</a:t>
            </a:r>
            <a:r>
              <a:rPr lang="zh-TW" altLang="en-US" sz="2000" b="1" dirty="0">
                <a:ea typeface="微軟正黑體" panose="020B0604030504040204" pitchFamily="34" charset="-120"/>
              </a:rPr>
              <a:t>；</a:t>
            </a:r>
            <a:r>
              <a:rPr lang="zh-TW" altLang="en-US" sz="2000" dirty="0">
                <a:ea typeface="微軟正黑體" panose="020B0604030504040204" pitchFamily="34" charset="-120"/>
              </a:rPr>
              <a:t>當總積分相同時，依同分比序項目順序錄取至招生人數足額，</a:t>
            </a:r>
            <a:r>
              <a:rPr lang="zh-TW" altLang="en-US" sz="2000" b="1" dirty="0">
                <a:solidFill>
                  <a:srgbClr val="FF0000"/>
                </a:solidFill>
                <a:ea typeface="微軟正黑體" panose="020B0604030504040204" pitchFamily="34" charset="-120"/>
              </a:rPr>
              <a:t>不另列備取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p:txBody>
      </p:sp>
      <p:graphicFrame>
        <p:nvGraphicFramePr>
          <p:cNvPr id="6" name="表格 5">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343386964"/>
              </p:ext>
            </p:extLst>
          </p:nvPr>
        </p:nvGraphicFramePr>
        <p:xfrm>
          <a:off x="651164" y="2309228"/>
          <a:ext cx="11238710" cy="4519416"/>
        </p:xfrm>
        <a:graphic>
          <a:graphicData uri="http://schemas.openxmlformats.org/drawingml/2006/table">
            <a:tbl>
              <a:tblPr firstRow="1" firstCol="1" bandRow="1">
                <a:tableStyleId>{5C22544A-7EE6-4342-B048-85BDC9FD1C3A}</a:tableStyleId>
              </a:tblPr>
              <a:tblGrid>
                <a:gridCol w="1416846">
                  <a:extLst>
                    <a:ext uri="{9D8B030D-6E8A-4147-A177-3AD203B41FA5}">
                      <a16:colId xmlns:a16="http://schemas.microsoft.com/office/drawing/2014/main" val="4206352707"/>
                    </a:ext>
                  </a:extLst>
                </a:gridCol>
                <a:gridCol w="1008602">
                  <a:extLst>
                    <a:ext uri="{9D8B030D-6E8A-4147-A177-3AD203B41FA5}">
                      <a16:colId xmlns:a16="http://schemas.microsoft.com/office/drawing/2014/main" val="321726490"/>
                    </a:ext>
                  </a:extLst>
                </a:gridCol>
                <a:gridCol w="1044624">
                  <a:extLst>
                    <a:ext uri="{9D8B030D-6E8A-4147-A177-3AD203B41FA5}">
                      <a16:colId xmlns:a16="http://schemas.microsoft.com/office/drawing/2014/main" val="1983236859"/>
                    </a:ext>
                  </a:extLst>
                </a:gridCol>
                <a:gridCol w="1344803">
                  <a:extLst>
                    <a:ext uri="{9D8B030D-6E8A-4147-A177-3AD203B41FA5}">
                      <a16:colId xmlns:a16="http://schemas.microsoft.com/office/drawing/2014/main" val="2638158537"/>
                    </a:ext>
                  </a:extLst>
                </a:gridCol>
                <a:gridCol w="2881721">
                  <a:extLst>
                    <a:ext uri="{9D8B030D-6E8A-4147-A177-3AD203B41FA5}">
                      <a16:colId xmlns:a16="http://schemas.microsoft.com/office/drawing/2014/main" val="2904840269"/>
                    </a:ext>
                  </a:extLst>
                </a:gridCol>
                <a:gridCol w="3542114">
                  <a:extLst>
                    <a:ext uri="{9D8B030D-6E8A-4147-A177-3AD203B41FA5}">
                      <a16:colId xmlns:a16="http://schemas.microsoft.com/office/drawing/2014/main" val="3814186461"/>
                    </a:ext>
                  </a:extLst>
                </a:gridCol>
              </a:tblGrid>
              <a:tr h="334398">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2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2400" kern="100" dirty="0">
                          <a:solidFill>
                            <a:srgbClr val="FFFF00"/>
                          </a:solidFill>
                          <a:effectLst/>
                          <a:latin typeface="微軟正黑體" panose="020B0604030504040204" pitchFamily="34" charset="-120"/>
                          <a:ea typeface="微軟正黑體" panose="020B0604030504040204" pitchFamily="34" charset="-120"/>
                        </a:rPr>
                        <a:t>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2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62960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629607">
                <a:tc vMerge="1">
                  <a:txBody>
                    <a:bodyPr/>
                    <a:lstStyle/>
                    <a:p>
                      <a:endParaRPr lang="zh-TW" altLang="en-US"/>
                    </a:p>
                  </a:txBody>
                  <a:tcPr/>
                </a:tc>
                <a:tc vMerge="1">
                  <a:txBody>
                    <a:bodyPr/>
                    <a:lstStyle/>
                    <a:p>
                      <a:endParaRPr lang="zh-TW" altLang="en-US"/>
                    </a:p>
                  </a:txBody>
                  <a:tcPr/>
                </a:tc>
                <a:tc>
                  <a:txBody>
                    <a:bodyPr/>
                    <a:lstStyle/>
                    <a:p>
                      <a:pPr algn="ctr"/>
                      <a:r>
                        <a:rPr lang="en-US" sz="1600" kern="100" dirty="0">
                          <a:effectLst/>
                          <a:latin typeface="微軟正黑體" panose="020B0604030504040204" pitchFamily="34" charset="-120"/>
                          <a:ea typeface="微軟正黑體" panose="020B0604030504040204" pitchFamily="34" charset="-120"/>
                        </a:rPr>
                        <a:t>0.5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95536">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239692">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15782338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114</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2" name="圓角矩形 7">
            <a:extLst>
              <a:ext uri="{FF2B5EF4-FFF2-40B4-BE49-F238E27FC236}">
                <a16:creationId xmlns:a16="http://schemas.microsoft.com/office/drawing/2014/main" id="{9DAB4E31-A2B0-E90F-70B6-AFE0A55A2082}"/>
              </a:ext>
            </a:extLst>
          </p:cNvPr>
          <p:cNvSpPr/>
          <p:nvPr/>
        </p:nvSpPr>
        <p:spPr bwMode="auto">
          <a:xfrm>
            <a:off x="1088027" y="2043781"/>
            <a:ext cx="3578177" cy="4171374"/>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7A39BEF7-93DF-EC8F-9E9A-64BAB34E3AAC}"/>
              </a:ext>
            </a:extLst>
          </p:cNvPr>
          <p:cNvSpPr/>
          <p:nvPr/>
        </p:nvSpPr>
        <p:spPr bwMode="auto">
          <a:xfrm>
            <a:off x="8384998" y="1965081"/>
            <a:ext cx="3448723" cy="39598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47483C98-B145-A9B1-F202-4BB914150F3D}"/>
              </a:ext>
            </a:extLst>
          </p:cNvPr>
          <p:cNvGraphicFramePr>
            <a:graphicFrameLocks noGrp="1"/>
          </p:cNvGraphicFramePr>
          <p:nvPr>
            <p:extLst>
              <p:ext uri="{D42A27DB-BD31-4B8C-83A1-F6EECF244321}">
                <p14:modId xmlns:p14="http://schemas.microsoft.com/office/powerpoint/2010/main" val="2207197433"/>
              </p:ext>
            </p:extLst>
          </p:nvPr>
        </p:nvGraphicFramePr>
        <p:xfrm>
          <a:off x="8234714" y="2282725"/>
          <a:ext cx="3599007" cy="364217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686">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rPr>
                        <a:t>嘉南藥理大學</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5" name="圓角矩形 10">
            <a:extLst>
              <a:ext uri="{FF2B5EF4-FFF2-40B4-BE49-F238E27FC236}">
                <a16:creationId xmlns:a16="http://schemas.microsoft.com/office/drawing/2014/main" id="{B84836DB-A336-2790-284B-09A517F37E98}"/>
              </a:ext>
            </a:extLst>
          </p:cNvPr>
          <p:cNvSpPr/>
          <p:nvPr/>
        </p:nvSpPr>
        <p:spPr bwMode="auto">
          <a:xfrm>
            <a:off x="5520292" y="2043780"/>
            <a:ext cx="1899312" cy="272288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661780EF-5799-1CEA-9ADC-FF3BF1305D8E}"/>
              </a:ext>
            </a:extLst>
          </p:cNvPr>
          <p:cNvGraphicFramePr>
            <a:graphicFrameLocks/>
          </p:cNvGraphicFramePr>
          <p:nvPr>
            <p:extLst>
              <p:ext uri="{D42A27DB-BD31-4B8C-83A1-F6EECF244321}">
                <p14:modId xmlns:p14="http://schemas.microsoft.com/office/powerpoint/2010/main" val="3000676428"/>
              </p:ext>
            </p:extLst>
          </p:nvPr>
        </p:nvGraphicFramePr>
        <p:xfrm>
          <a:off x="5489364" y="2295655"/>
          <a:ext cx="1899312" cy="2377224"/>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910058"/>
                  </a:ext>
                </a:extLst>
              </a:tr>
            </a:tbl>
          </a:graphicData>
        </a:graphic>
      </p:graphicFrame>
      <p:sp>
        <p:nvSpPr>
          <p:cNvPr id="17" name="圓角矩形 1">
            <a:extLst>
              <a:ext uri="{FF2B5EF4-FFF2-40B4-BE49-F238E27FC236}">
                <a16:creationId xmlns:a16="http://schemas.microsoft.com/office/drawing/2014/main" id="{D9E586BB-6197-4761-21A7-4819064E5644}"/>
              </a:ext>
            </a:extLst>
          </p:cNvPr>
          <p:cNvSpPr/>
          <p:nvPr/>
        </p:nvSpPr>
        <p:spPr bwMode="auto">
          <a:xfrm>
            <a:off x="922338" y="1689299"/>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1EDC8BD2-D7A1-4895-B08C-832440142B55}"/>
              </a:ext>
            </a:extLst>
          </p:cNvPr>
          <p:cNvSpPr/>
          <p:nvPr/>
        </p:nvSpPr>
        <p:spPr bwMode="auto">
          <a:xfrm>
            <a:off x="8241136" y="1677048"/>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AC207193-7288-61F9-54B6-79E25A43A42D}"/>
              </a:ext>
            </a:extLst>
          </p:cNvPr>
          <p:cNvSpPr/>
          <p:nvPr/>
        </p:nvSpPr>
        <p:spPr bwMode="auto">
          <a:xfrm>
            <a:off x="5425659" y="1689299"/>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9D8ED865-E7A5-EADF-ECDD-3EAD0A2F5B35}"/>
              </a:ext>
            </a:extLst>
          </p:cNvPr>
          <p:cNvGraphicFramePr>
            <a:graphicFrameLocks noGrp="1"/>
          </p:cNvGraphicFramePr>
          <p:nvPr>
            <p:extLst>
              <p:ext uri="{D42A27DB-BD31-4B8C-83A1-F6EECF244321}">
                <p14:modId xmlns:p14="http://schemas.microsoft.com/office/powerpoint/2010/main" val="2830997276"/>
              </p:ext>
            </p:extLst>
          </p:nvPr>
        </p:nvGraphicFramePr>
        <p:xfrm>
          <a:off x="922338" y="2253112"/>
          <a:ext cx="3718754" cy="3962043"/>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慈濟大學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084572"/>
                  </a:ext>
                </a:extLst>
              </a:tr>
            </a:tbl>
          </a:graphicData>
        </a:graphic>
      </p:graphicFrame>
      <p:sp>
        <p:nvSpPr>
          <p:cNvPr id="2" name="文字方塊 1">
            <a:extLst>
              <a:ext uri="{FF2B5EF4-FFF2-40B4-BE49-F238E27FC236}">
                <a16:creationId xmlns:a16="http://schemas.microsoft.com/office/drawing/2014/main" id="{50DCBC00-ED9D-1E05-E740-CC492604CBAB}"/>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1604372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114</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除澎湖科技大學、臺東專科學校外</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11,600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79%</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25D2A016-2EFF-313D-F35E-C821A9E0E3DE}"/>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4462641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B0A3-8BB4-D8A1-BC66-BCB20A8361A4}"/>
            </a:ext>
          </a:extLst>
        </p:cNvPr>
        <p:cNvGrpSpPr/>
        <p:nvPr/>
      </p:nvGrpSpPr>
      <p:grpSpPr>
        <a:xfrm>
          <a:off x="0" y="0"/>
          <a:ext cx="0" cy="0"/>
          <a:chOff x="0" y="0"/>
          <a:chExt cx="0" cy="0"/>
        </a:xfrm>
      </p:grpSpPr>
      <p:sp>
        <p:nvSpPr>
          <p:cNvPr id="6" name="投影片編號版面配置區 11">
            <a:extLst>
              <a:ext uri="{FF2B5EF4-FFF2-40B4-BE49-F238E27FC236}">
                <a16:creationId xmlns:a16="http://schemas.microsoft.com/office/drawing/2014/main" id="{086870FF-90FB-B8AF-0AD5-483F4CC7262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a:extLst>
              <a:ext uri="{FF2B5EF4-FFF2-40B4-BE49-F238E27FC236}">
                <a16:creationId xmlns:a16="http://schemas.microsoft.com/office/drawing/2014/main" id="{5341D3A6-E632-40C6-A776-FE73C0BFBB3C}"/>
              </a:ext>
            </a:extLst>
          </p:cNvPr>
          <p:cNvSpPr txBox="1">
            <a:spLocks/>
          </p:cNvSpPr>
          <p:nvPr/>
        </p:nvSpPr>
        <p:spPr>
          <a:xfrm>
            <a:off x="917864" y="1409865"/>
            <a:ext cx="10991272" cy="5581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b="1" dirty="0">
                <a:solidFill>
                  <a:srgbClr val="FF0000"/>
                </a:solidFill>
                <a:ea typeface="微軟正黑體" panose="020B0604030504040204" pitchFamily="34" charset="-120"/>
              </a:rPr>
              <a:t>採網路選填志願辦理分發</a:t>
            </a:r>
            <a:r>
              <a:rPr lang="zh-TW" altLang="en-US" dirty="0">
                <a:ea typeface="微軟正黑體" panose="020B0604030504040204" pitchFamily="34" charset="-120"/>
              </a:rPr>
              <a:t>，可不限地區、學校、科組，至多可選擇</a:t>
            </a:r>
            <a:r>
              <a:rPr lang="en-US" altLang="zh-TW" b="1" u="sng" dirty="0">
                <a:solidFill>
                  <a:srgbClr val="FF0000"/>
                </a:solidFill>
                <a:latin typeface="Times New Roman" panose="02020603050405020304" pitchFamily="18" charset="0"/>
                <a:cs typeface="Times New Roman" panose="02020603050405020304" pitchFamily="18" charset="0"/>
              </a:rPr>
              <a:t>30</a:t>
            </a:r>
            <a:r>
              <a:rPr lang="zh-TW" altLang="en-US" b="1" u="sng" dirty="0">
                <a:solidFill>
                  <a:srgbClr val="FF0000"/>
                </a:solidFill>
                <a:ea typeface="微軟正黑體" panose="020B0604030504040204" pitchFamily="34" charset="-120"/>
              </a:rPr>
              <a:t>個</a:t>
            </a:r>
            <a:r>
              <a:rPr lang="zh-TW" altLang="en-US" dirty="0">
                <a:ea typeface="微軟正黑體" panose="020B0604030504040204" pitchFamily="34" charset="-120"/>
              </a:rPr>
              <a:t>志願。</a:t>
            </a:r>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pPr>
              <a:lnSpc>
                <a:spcPct val="110000"/>
              </a:lnSpc>
            </a:pPr>
            <a:r>
              <a:rPr lang="zh-TW" altLang="en-US" dirty="0">
                <a:ea typeface="微軟正黑體" panose="020B0604030504040204" pitchFamily="34" charset="-120"/>
              </a:rPr>
              <a:t>分發順位依</a:t>
            </a:r>
            <a:r>
              <a:rPr lang="zh-TW" altLang="en-US" b="1" u="sng" dirty="0">
                <a:ea typeface="微軟正黑體" panose="020B0604030504040204" pitchFamily="34" charset="-120"/>
              </a:rPr>
              <a:t>比序項目</a:t>
            </a:r>
            <a:r>
              <a:rPr lang="zh-TW" altLang="en-US" dirty="0">
                <a:ea typeface="微軟正黑體" panose="020B0604030504040204" pitchFamily="34" charset="-120"/>
              </a:rPr>
              <a:t>核算「</a:t>
            </a:r>
            <a:r>
              <a:rPr lang="zh-TW" altLang="en-US" b="1" dirty="0">
                <a:ea typeface="微軟正黑體" panose="020B0604030504040204" pitchFamily="34" charset="-120"/>
              </a:rPr>
              <a:t>總積分</a:t>
            </a:r>
            <a:r>
              <a:rPr lang="zh-TW" altLang="en-US" dirty="0">
                <a:ea typeface="微軟正黑體" panose="020B0604030504040204" pitchFamily="34" charset="-120"/>
              </a:rPr>
              <a:t>」及「</a:t>
            </a:r>
            <a:r>
              <a:rPr lang="zh-TW" altLang="en-US" b="1" dirty="0">
                <a:ea typeface="微軟正黑體" panose="020B0604030504040204" pitchFamily="34" charset="-120"/>
              </a:rPr>
              <a:t>同分比序項目順序</a:t>
            </a:r>
            <a:r>
              <a:rPr lang="zh-TW" altLang="en-US" dirty="0">
                <a:ea typeface="微軟正黑體" panose="020B0604030504040204" pitchFamily="34" charset="-120"/>
              </a:rPr>
              <a:t>」進行排定，再按學生所選填登記之志願序進行統一電腦分發。</a:t>
            </a:r>
            <a:endParaRPr lang="en-US" altLang="zh-TW" dirty="0">
              <a:ea typeface="微軟正黑體" panose="020B0604030504040204" pitchFamily="34" charset="-120"/>
            </a:endParaRPr>
          </a:p>
        </p:txBody>
      </p:sp>
      <p:pic>
        <p:nvPicPr>
          <p:cNvPr id="7" name="內容版面配置區 42">
            <a:extLst>
              <a:ext uri="{FF2B5EF4-FFF2-40B4-BE49-F238E27FC236}">
                <a16:creationId xmlns:a16="http://schemas.microsoft.com/office/drawing/2014/main" id="{746EF869-8B06-4741-B69F-0C0315B06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629" y="1783149"/>
            <a:ext cx="2500103" cy="2359406"/>
          </a:xfrm>
          <a:prstGeom prst="rect">
            <a:avLst/>
          </a:prstGeom>
        </p:spPr>
      </p:pic>
      <p:sp>
        <p:nvSpPr>
          <p:cNvPr id="8" name="向下箭號 7">
            <a:extLst>
              <a:ext uri="{FF2B5EF4-FFF2-40B4-BE49-F238E27FC236}">
                <a16:creationId xmlns:a16="http://schemas.microsoft.com/office/drawing/2014/main" id="{F3C62DFA-058C-4A21-8BCB-F99B6D871EEE}"/>
              </a:ext>
            </a:extLst>
          </p:cNvPr>
          <p:cNvSpPr/>
          <p:nvPr/>
        </p:nvSpPr>
        <p:spPr>
          <a:xfrm rot="16200000">
            <a:off x="3973993" y="2765297"/>
            <a:ext cx="1216667" cy="1197068"/>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9" name="圖片 8">
            <a:extLst>
              <a:ext uri="{FF2B5EF4-FFF2-40B4-BE49-F238E27FC236}">
                <a16:creationId xmlns:a16="http://schemas.microsoft.com/office/drawing/2014/main" id="{37FF96EF-09B6-4ECB-AE63-4AD3F6915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896" y="3251291"/>
            <a:ext cx="1153398" cy="1441747"/>
          </a:xfrm>
          <a:prstGeom prst="rect">
            <a:avLst/>
          </a:prstGeom>
        </p:spPr>
      </p:pic>
      <p:sp>
        <p:nvSpPr>
          <p:cNvPr id="11" name="文字方塊 10">
            <a:extLst>
              <a:ext uri="{FF2B5EF4-FFF2-40B4-BE49-F238E27FC236}">
                <a16:creationId xmlns:a16="http://schemas.microsoft.com/office/drawing/2014/main" id="{61B61E64-82A7-4CF8-B618-C4D3D441FD22}"/>
              </a:ext>
            </a:extLst>
          </p:cNvPr>
          <p:cNvSpPr txBox="1"/>
          <p:nvPr/>
        </p:nvSpPr>
        <p:spPr>
          <a:xfrm>
            <a:off x="1767978" y="4760639"/>
            <a:ext cx="1980790" cy="461665"/>
          </a:xfrm>
          <a:prstGeom prst="rect">
            <a:avLst/>
          </a:prstGeom>
          <a:noFill/>
        </p:spPr>
        <p:txBody>
          <a:bodyPr wrap="square">
            <a:spAutoFit/>
          </a:bodyPr>
          <a:lstStyle/>
          <a:p>
            <a:pPr algn="ct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上網填志願</a:t>
            </a:r>
          </a:p>
        </p:txBody>
      </p:sp>
      <p:sp>
        <p:nvSpPr>
          <p:cNvPr id="12" name="文字方塊 11">
            <a:extLst>
              <a:ext uri="{FF2B5EF4-FFF2-40B4-BE49-F238E27FC236}">
                <a16:creationId xmlns:a16="http://schemas.microsoft.com/office/drawing/2014/main" id="{DAF10BFE-A33C-4757-8EB5-3B236A45162E}"/>
              </a:ext>
            </a:extLst>
          </p:cNvPr>
          <p:cNvSpPr txBox="1"/>
          <p:nvPr/>
        </p:nvSpPr>
        <p:spPr>
          <a:xfrm>
            <a:off x="9094098" y="4760639"/>
            <a:ext cx="1105164" cy="461665"/>
          </a:xfrm>
          <a:prstGeom prst="rect">
            <a:avLst/>
          </a:prstGeom>
          <a:noFill/>
        </p:spPr>
        <p:txBody>
          <a:bodyPr wrap="square">
            <a:spAutoFit/>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報到</a:t>
            </a:r>
            <a:endPar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向下箭號 15">
            <a:extLst>
              <a:ext uri="{FF2B5EF4-FFF2-40B4-BE49-F238E27FC236}">
                <a16:creationId xmlns:a16="http://schemas.microsoft.com/office/drawing/2014/main" id="{F2107796-1DCF-4973-B00D-3DFE3DA8AD5F}"/>
              </a:ext>
            </a:extLst>
          </p:cNvPr>
          <p:cNvSpPr/>
          <p:nvPr/>
        </p:nvSpPr>
        <p:spPr>
          <a:xfrm rot="16200000">
            <a:off x="7111630" y="2755058"/>
            <a:ext cx="1216669" cy="1197070"/>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 name="Picture 2" descr="D:\適性宣導講師培訓計畫\110學年度\素材\台灣地圖.png">
            <a:extLst>
              <a:ext uri="{FF2B5EF4-FFF2-40B4-BE49-F238E27FC236}">
                <a16:creationId xmlns:a16="http://schemas.microsoft.com/office/drawing/2014/main" id="{1F7257C7-8208-48D6-AC74-451DC36965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5800" l="14250" r="83750"/>
                    </a14:imgEffect>
                  </a14:imgLayer>
                </a14:imgProps>
              </a:ext>
              <a:ext uri="{28A0092B-C50C-407E-A947-70E740481C1C}">
                <a14:useLocalDpi xmlns:a14="http://schemas.microsoft.com/office/drawing/2010/main" val="0"/>
              </a:ext>
            </a:extLst>
          </a:blip>
          <a:srcRect/>
          <a:stretch>
            <a:fillRect/>
          </a:stretch>
        </p:blipFill>
        <p:spPr bwMode="auto">
          <a:xfrm>
            <a:off x="5058997" y="1852411"/>
            <a:ext cx="2557059" cy="3196324"/>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848F674-95A9-4E49-957C-D895D011ED2B}"/>
              </a:ext>
            </a:extLst>
          </p:cNvPr>
          <p:cNvSpPr txBox="1"/>
          <p:nvPr/>
        </p:nvSpPr>
        <p:spPr>
          <a:xfrm>
            <a:off x="5262285" y="4837584"/>
            <a:ext cx="1859144" cy="707886"/>
          </a:xfrm>
          <a:prstGeom prst="rect">
            <a:avLst/>
          </a:prstGeom>
          <a:noFill/>
        </p:spPr>
        <p:txBody>
          <a:bodyPr wrap="square">
            <a:spAutoFit/>
          </a:bodyPr>
          <a:lstStyle/>
          <a:p>
            <a:pPr algn="ctr"/>
            <a:r>
              <a:rPr lang="zh-TW" altLang="en-US"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全國不分區</a:t>
            </a:r>
            <a:endParaRPr lang="en-US" altLang="zh-TW"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統一電腦分發</a:t>
            </a:r>
          </a:p>
        </p:txBody>
      </p:sp>
      <p:sp>
        <p:nvSpPr>
          <p:cNvPr id="16" name="Block Arc 14">
            <a:extLst>
              <a:ext uri="{FF2B5EF4-FFF2-40B4-BE49-F238E27FC236}">
                <a16:creationId xmlns:a16="http://schemas.microsoft.com/office/drawing/2014/main" id="{74BC372A-54BC-4EAC-8C13-74851981B0D8}"/>
              </a:ext>
            </a:extLst>
          </p:cNvPr>
          <p:cNvSpPr/>
          <p:nvPr/>
        </p:nvSpPr>
        <p:spPr>
          <a:xfrm rot="16200000">
            <a:off x="1978502" y="2625460"/>
            <a:ext cx="1559742" cy="156076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Times New Roman" panose="02020603050405020304" pitchFamily="18" charset="0"/>
              <a:cs typeface="Times New Roman" panose="02020603050405020304" pitchFamily="18" charset="0"/>
            </a:endParaRPr>
          </a:p>
        </p:txBody>
      </p:sp>
      <p:sp>
        <p:nvSpPr>
          <p:cNvPr id="10" name="標題 1">
            <a:extLst>
              <a:ext uri="{FF2B5EF4-FFF2-40B4-BE49-F238E27FC236}">
                <a16:creationId xmlns:a16="http://schemas.microsoft.com/office/drawing/2014/main" id="{F2EFF8D8-386C-9637-1146-E35EBAC2788C}"/>
              </a:ext>
            </a:extLst>
          </p:cNvPr>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Tree>
    <p:extLst>
      <p:ext uri="{BB962C8B-B14F-4D97-AF65-F5344CB8AC3E}">
        <p14:creationId xmlns:p14="http://schemas.microsoft.com/office/powerpoint/2010/main" val="3777769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154</a:t>
            </a:fld>
            <a:endParaRPr kumimoji="0" lang="zh-TW" altLang="en-US">
              <a:solidFill>
                <a:srgbClr val="FEFFFF"/>
              </a:solidFill>
              <a:latin typeface="Century Gothic" panose="020B0502020202020204" pitchFamily="34" charset="0"/>
            </a:endParaRPr>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ext uri="{D42A27DB-BD31-4B8C-83A1-F6EECF244321}">
                <p14:modId xmlns:p14="http://schemas.microsoft.com/office/powerpoint/2010/main" val="4283745874"/>
              </p:ext>
            </p:extLst>
          </p:nvPr>
        </p:nvGraphicFramePr>
        <p:xfrm>
          <a:off x="1709738" y="1265259"/>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869522">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4179">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zh-TW" altLang="en-US" sz="2300" kern="12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lnL w="12700" cmpd="sng">
                      <a:noFill/>
                    </a:lnL>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04535">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rowSpan="3">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45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8164968"/>
                  </a:ext>
                </a:extLst>
              </a:tr>
              <a:tr h="6045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61129"/>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
        <p:nvSpPr>
          <p:cNvPr id="3" name="標題 1">
            <a:extLst>
              <a:ext uri="{FF2B5EF4-FFF2-40B4-BE49-F238E27FC236}">
                <a16:creationId xmlns:a16="http://schemas.microsoft.com/office/drawing/2014/main" id="{C4A9030E-3CB2-95F3-0704-3040F1225998}"/>
              </a:ext>
            </a:extLst>
          </p:cNvPr>
          <p:cNvSpPr txBox="1">
            <a:spLocks/>
          </p:cNvSpPr>
          <p:nvPr/>
        </p:nvSpPr>
        <p:spPr bwMode="auto">
          <a:xfrm>
            <a:off x="1592263" y="615950"/>
            <a:ext cx="105997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比序積分採計說明</a:t>
            </a:r>
          </a:p>
        </p:txBody>
      </p:sp>
    </p:spTree>
    <p:extLst>
      <p:ext uri="{BB962C8B-B14F-4D97-AF65-F5344CB8AC3E}">
        <p14:creationId xmlns:p14="http://schemas.microsoft.com/office/powerpoint/2010/main" val="38619814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204036167"/>
              </p:ext>
            </p:extLst>
          </p:nvPr>
        </p:nvGraphicFramePr>
        <p:xfrm>
          <a:off x="1523999" y="1260498"/>
          <a:ext cx="10287001" cy="5611654"/>
        </p:xfrm>
        <a:graphic>
          <a:graphicData uri="http://schemas.openxmlformats.org/drawingml/2006/table">
            <a:tbl>
              <a:tblPr firstRow="1" bandRow="1">
                <a:tableStyleId>{1E171933-4619-4E11-9A3F-F7608DF75F80}</a:tableStyleId>
              </a:tblPr>
              <a:tblGrid>
                <a:gridCol w="1136588">
                  <a:extLst>
                    <a:ext uri="{9D8B030D-6E8A-4147-A177-3AD203B41FA5}">
                      <a16:colId xmlns:a16="http://schemas.microsoft.com/office/drawing/2014/main" val="20000"/>
                    </a:ext>
                  </a:extLst>
                </a:gridCol>
                <a:gridCol w="978764">
                  <a:extLst>
                    <a:ext uri="{9D8B030D-6E8A-4147-A177-3AD203B41FA5}">
                      <a16:colId xmlns:a16="http://schemas.microsoft.com/office/drawing/2014/main" val="20001"/>
                    </a:ext>
                  </a:extLst>
                </a:gridCol>
                <a:gridCol w="541841">
                  <a:extLst>
                    <a:ext uri="{9D8B030D-6E8A-4147-A177-3AD203B41FA5}">
                      <a16:colId xmlns:a16="http://schemas.microsoft.com/office/drawing/2014/main" val="20002"/>
                    </a:ext>
                  </a:extLst>
                </a:gridCol>
                <a:gridCol w="513824">
                  <a:extLst>
                    <a:ext uri="{9D8B030D-6E8A-4147-A177-3AD203B41FA5}">
                      <a16:colId xmlns:a16="http://schemas.microsoft.com/office/drawing/2014/main" val="20003"/>
                    </a:ext>
                  </a:extLst>
                </a:gridCol>
                <a:gridCol w="376187">
                  <a:extLst>
                    <a:ext uri="{9D8B030D-6E8A-4147-A177-3AD203B41FA5}">
                      <a16:colId xmlns:a16="http://schemas.microsoft.com/office/drawing/2014/main" val="20004"/>
                    </a:ext>
                  </a:extLst>
                </a:gridCol>
                <a:gridCol w="608854">
                  <a:extLst>
                    <a:ext uri="{9D8B030D-6E8A-4147-A177-3AD203B41FA5}">
                      <a16:colId xmlns:a16="http://schemas.microsoft.com/office/drawing/2014/main" val="20005"/>
                    </a:ext>
                  </a:extLst>
                </a:gridCol>
                <a:gridCol w="1121725">
                  <a:extLst>
                    <a:ext uri="{9D8B030D-6E8A-4147-A177-3AD203B41FA5}">
                      <a16:colId xmlns:a16="http://schemas.microsoft.com/office/drawing/2014/main" val="20006"/>
                    </a:ext>
                  </a:extLst>
                </a:gridCol>
                <a:gridCol w="561621">
                  <a:extLst>
                    <a:ext uri="{9D8B030D-6E8A-4147-A177-3AD203B41FA5}">
                      <a16:colId xmlns:a16="http://schemas.microsoft.com/office/drawing/2014/main" val="20007"/>
                    </a:ext>
                  </a:extLst>
                </a:gridCol>
                <a:gridCol w="377836">
                  <a:extLst>
                    <a:ext uri="{9D8B030D-6E8A-4147-A177-3AD203B41FA5}">
                      <a16:colId xmlns:a16="http://schemas.microsoft.com/office/drawing/2014/main" val="20008"/>
                    </a:ext>
                  </a:extLst>
                </a:gridCol>
                <a:gridCol w="990768">
                  <a:extLst>
                    <a:ext uri="{9D8B030D-6E8A-4147-A177-3AD203B41FA5}">
                      <a16:colId xmlns:a16="http://schemas.microsoft.com/office/drawing/2014/main" val="20009"/>
                    </a:ext>
                  </a:extLst>
                </a:gridCol>
                <a:gridCol w="887070">
                  <a:extLst>
                    <a:ext uri="{9D8B030D-6E8A-4147-A177-3AD203B41FA5}">
                      <a16:colId xmlns:a16="http://schemas.microsoft.com/office/drawing/2014/main" val="20010"/>
                    </a:ext>
                  </a:extLst>
                </a:gridCol>
                <a:gridCol w="2191923">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次採計。本項目積分上限為</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分</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國際性競賽（國際科技展覽、國際運動會）、全國性競賽以簡章所列競賽為限。</a:t>
                      </a: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區域及縣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競賽以縣市政府主辦者為限，且獲獎證明落款人：縣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長，直轄市為市長或其所屬之一級機關首長。</a:t>
                      </a: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114</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1.</a:t>
                      </a:r>
                      <a:r>
                        <a:rPr lang="zh-TW" altLang="en-US" sz="1400" b="1" kern="1200" dirty="0">
                          <a:solidFill>
                            <a:schemeClr val="tx1"/>
                          </a:solidFill>
                          <a:latin typeface="微軟正黑體" panose="020B0604030504040204" pitchFamily="34" charset="-120"/>
                          <a:ea typeface="微軟正黑體" panose="020B0604030504040204" pitchFamily="34" charset="-120"/>
                        </a:rPr>
                        <a:t>本項目積分上限為</a:t>
                      </a:r>
                      <a:r>
                        <a:rPr lang="en-US" altLang="zh-TW" sz="1400" b="1" kern="1200" dirty="0">
                          <a:solidFill>
                            <a:schemeClr val="tx1"/>
                          </a:solidFill>
                          <a:latin typeface="微軟正黑體" panose="020B0604030504040204" pitchFamily="34" charset="-120"/>
                          <a:ea typeface="微軟正黑體" panose="020B0604030504040204" pitchFamily="34" charset="-120"/>
                        </a:rPr>
                        <a:t>15</a:t>
                      </a:r>
                      <a:r>
                        <a:rPr lang="zh-TW" altLang="en-US" sz="1400" b="1" kern="1200" dirty="0">
                          <a:solidFill>
                            <a:schemeClr val="tx1"/>
                          </a:solidFill>
                          <a:latin typeface="微軟正黑體" panose="020B0604030504040204" pitchFamily="34" charset="-120"/>
                          <a:ea typeface="微軟正黑體" panose="020B0604030504040204" pitchFamily="34" charset="-120"/>
                        </a:rPr>
                        <a:t>分</a:t>
                      </a:r>
                      <a:endParaRPr lang="en-US" altLang="zh-TW" sz="1400" b="1" kern="1200" dirty="0">
                        <a:solidFill>
                          <a:schemeClr val="tx1"/>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2.</a:t>
                      </a: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114</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115</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115</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AB41399C-BF82-EB7B-4B3B-8AAF3D3A6D58}"/>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458539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115</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07343" y="590550"/>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641069" y="612968"/>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五邊形 12">
            <a:extLst>
              <a:ext uri="{FF2B5EF4-FFF2-40B4-BE49-F238E27FC236}">
                <a16:creationId xmlns:a16="http://schemas.microsoft.com/office/drawing/2014/main" id="{10C9937D-F8F4-646A-8D0B-2B2F60BFC518}"/>
              </a:ext>
            </a:extLst>
          </p:cNvPr>
          <p:cNvSpPr/>
          <p:nvPr/>
        </p:nvSpPr>
        <p:spPr bwMode="auto">
          <a:xfrm>
            <a:off x="10289471" y="2004330"/>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7</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0</a:t>
            </a:r>
          </a:p>
          <a:p>
            <a:pPr algn="ct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latin typeface="Times New Roman" panose="02020603050405020304" pitchFamily="18" charset="0"/>
                <a:ea typeface="標楷體" panose="03000509000000000000" pitchFamily="65" charset="-120"/>
                <a:cs typeface="Times New Roman" panose="02020603050405020304" pitchFamily="18" charset="0"/>
              </a:rPr>
              <a:t>級距</a:t>
            </a: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0.25)</a:t>
            </a:r>
            <a:endParaRPr lang="zh-TW" altLang="en-US" sz="11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五邊形 11">
            <a:extLst>
              <a:ext uri="{FF2B5EF4-FFF2-40B4-BE49-F238E27FC236}">
                <a16:creationId xmlns:a16="http://schemas.microsoft.com/office/drawing/2014/main" id="{700FEC6C-62B8-E443-21F2-F3EA36BBDE74}"/>
              </a:ext>
            </a:extLst>
          </p:cNvPr>
          <p:cNvSpPr/>
          <p:nvPr/>
        </p:nvSpPr>
        <p:spPr bwMode="auto">
          <a:xfrm>
            <a:off x="9103069" y="1610736"/>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6</a:t>
            </a:r>
          </a:p>
          <a:p>
            <a:pPr algn="dist"/>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五邊形 10">
            <a:extLst>
              <a:ext uri="{FF2B5EF4-FFF2-40B4-BE49-F238E27FC236}">
                <a16:creationId xmlns:a16="http://schemas.microsoft.com/office/drawing/2014/main" id="{FB7ECE2E-EA26-CD79-4A37-A317ADBD3D08}"/>
              </a:ext>
            </a:extLst>
          </p:cNvPr>
          <p:cNvSpPr/>
          <p:nvPr/>
        </p:nvSpPr>
        <p:spPr bwMode="auto">
          <a:xfrm>
            <a:off x="7479197" y="1916628"/>
            <a:ext cx="189990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5</a:t>
            </a:r>
          </a:p>
          <a:p>
            <a:pPr algn="ct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五邊形 9">
            <a:extLst>
              <a:ext uri="{FF2B5EF4-FFF2-40B4-BE49-F238E27FC236}">
                <a16:creationId xmlns:a16="http://schemas.microsoft.com/office/drawing/2014/main" id="{AC838A60-04B2-A4B4-EC2B-DB7FBD3218EC}"/>
              </a:ext>
            </a:extLst>
          </p:cNvPr>
          <p:cNvSpPr/>
          <p:nvPr/>
        </p:nvSpPr>
        <p:spPr bwMode="auto">
          <a:xfrm>
            <a:off x="6096547" y="1628671"/>
            <a:ext cx="172212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4</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五邊形 8">
            <a:extLst>
              <a:ext uri="{FF2B5EF4-FFF2-40B4-BE49-F238E27FC236}">
                <a16:creationId xmlns:a16="http://schemas.microsoft.com/office/drawing/2014/main" id="{C4671D41-3786-17A5-BDA7-9A299307C89E}"/>
              </a:ext>
            </a:extLst>
          </p:cNvPr>
          <p:cNvSpPr/>
          <p:nvPr/>
        </p:nvSpPr>
        <p:spPr bwMode="auto">
          <a:xfrm>
            <a:off x="4713897" y="1879331"/>
            <a:ext cx="1722121" cy="1226363"/>
          </a:xfrm>
          <a:prstGeom prst="homePlate">
            <a:avLst/>
          </a:prstGeom>
          <a:solidFill>
            <a:srgbClr val="FFF2CC"/>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3</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26~21</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五邊形 7">
            <a:extLst>
              <a:ext uri="{FF2B5EF4-FFF2-40B4-BE49-F238E27FC236}">
                <a16:creationId xmlns:a16="http://schemas.microsoft.com/office/drawing/2014/main" id="{664A90AA-B230-73D3-6341-301003D45EBE}"/>
              </a:ext>
            </a:extLst>
          </p:cNvPr>
          <p:cNvSpPr/>
          <p:nvPr/>
        </p:nvSpPr>
        <p:spPr bwMode="auto">
          <a:xfrm>
            <a:off x="3527495" y="1611837"/>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2</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五邊形 19">
            <a:extLst>
              <a:ext uri="{FF2B5EF4-FFF2-40B4-BE49-F238E27FC236}">
                <a16:creationId xmlns:a16="http://schemas.microsoft.com/office/drawing/2014/main" id="{0BE2786E-DED1-14C3-215B-92484CFFB83C}"/>
              </a:ext>
            </a:extLst>
          </p:cNvPr>
          <p:cNvSpPr/>
          <p:nvPr/>
        </p:nvSpPr>
        <p:spPr bwMode="auto">
          <a:xfrm>
            <a:off x="10188169" y="3729396"/>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14</a:t>
            </a:r>
          </a:p>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6&gt;5&gt;4&gt;</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3&gt;2&gt;1&gt;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0" name="五邊形 18">
            <a:extLst>
              <a:ext uri="{FF2B5EF4-FFF2-40B4-BE49-F238E27FC236}">
                <a16:creationId xmlns:a16="http://schemas.microsoft.com/office/drawing/2014/main" id="{CD88566E-B721-6D89-9AE7-237DA570ACBA}"/>
              </a:ext>
            </a:extLst>
          </p:cNvPr>
          <p:cNvSpPr/>
          <p:nvPr/>
        </p:nvSpPr>
        <p:spPr bwMode="auto">
          <a:xfrm>
            <a:off x="8624147" y="4065649"/>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13</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社會</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1" name="五邊形 17">
            <a:extLst>
              <a:ext uri="{FF2B5EF4-FFF2-40B4-BE49-F238E27FC236}">
                <a16:creationId xmlns:a16="http://schemas.microsoft.com/office/drawing/2014/main" id="{6806FD8F-19E4-5A96-13E2-497E0DD49E25}"/>
              </a:ext>
            </a:extLst>
          </p:cNvPr>
          <p:cNvSpPr/>
          <p:nvPr/>
        </p:nvSpPr>
        <p:spPr bwMode="auto">
          <a:xfrm>
            <a:off x="7013922" y="3729396"/>
            <a:ext cx="1823423" cy="1226363"/>
          </a:xfrm>
          <a:prstGeom prst="homePlate">
            <a:avLst/>
          </a:prstGeom>
          <a:solidFill>
            <a:srgbClr val="BDD7EE"/>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12</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自然    </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2" name="五邊形 16">
            <a:extLst>
              <a:ext uri="{FF2B5EF4-FFF2-40B4-BE49-F238E27FC236}">
                <a16:creationId xmlns:a16="http://schemas.microsoft.com/office/drawing/2014/main" id="{E6EAE8BB-71D1-26BF-C71E-E90D1482317D}"/>
              </a:ext>
            </a:extLst>
          </p:cNvPr>
          <p:cNvSpPr/>
          <p:nvPr/>
        </p:nvSpPr>
        <p:spPr bwMode="auto">
          <a:xfrm>
            <a:off x="5403696" y="4059281"/>
            <a:ext cx="1823423" cy="1226363"/>
          </a:xfrm>
          <a:prstGeom prst="homePlate">
            <a:avLst/>
          </a:prstGeom>
          <a:solidFill>
            <a:srgbClr val="DEEBF7"/>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11</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英文</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3" name="五邊形 15">
            <a:extLst>
              <a:ext uri="{FF2B5EF4-FFF2-40B4-BE49-F238E27FC236}">
                <a16:creationId xmlns:a16="http://schemas.microsoft.com/office/drawing/2014/main" id="{9185AC14-A4BE-B68A-D4E8-78F3815B3925}"/>
              </a:ext>
            </a:extLst>
          </p:cNvPr>
          <p:cNvSpPr/>
          <p:nvPr/>
        </p:nvSpPr>
        <p:spPr bwMode="auto">
          <a:xfrm>
            <a:off x="3900435" y="3711353"/>
            <a:ext cx="1823423" cy="1226363"/>
          </a:xfrm>
          <a:prstGeom prst="homePlate">
            <a:avLst/>
          </a:prstGeom>
          <a:solidFill>
            <a:srgbClr val="A9D18E"/>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10</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數學</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4" name="五邊形 6">
            <a:extLst>
              <a:ext uri="{FF2B5EF4-FFF2-40B4-BE49-F238E27FC236}">
                <a16:creationId xmlns:a16="http://schemas.microsoft.com/office/drawing/2014/main" id="{8D313458-BC68-76C8-756C-53BE3A2A2014}"/>
              </a:ext>
            </a:extLst>
          </p:cNvPr>
          <p:cNvSpPr/>
          <p:nvPr/>
        </p:nvSpPr>
        <p:spPr bwMode="auto">
          <a:xfrm>
            <a:off x="2114107" y="1916628"/>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五邊形 14">
            <a:extLst>
              <a:ext uri="{FF2B5EF4-FFF2-40B4-BE49-F238E27FC236}">
                <a16:creationId xmlns:a16="http://schemas.microsoft.com/office/drawing/2014/main" id="{98F70624-3539-09E0-B8A4-99754A08308C}"/>
              </a:ext>
            </a:extLst>
          </p:cNvPr>
          <p:cNvSpPr/>
          <p:nvPr/>
        </p:nvSpPr>
        <p:spPr bwMode="auto">
          <a:xfrm>
            <a:off x="2290210" y="404275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9</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6" name="五邊形 13">
            <a:extLst>
              <a:ext uri="{FF2B5EF4-FFF2-40B4-BE49-F238E27FC236}">
                <a16:creationId xmlns:a16="http://schemas.microsoft.com/office/drawing/2014/main" id="{1D477448-F265-4CC8-D36A-F2CFB7DB663C}"/>
              </a:ext>
            </a:extLst>
          </p:cNvPr>
          <p:cNvSpPr/>
          <p:nvPr/>
        </p:nvSpPr>
        <p:spPr bwMode="auto">
          <a:xfrm>
            <a:off x="893913" y="370961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8</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五邊形 1">
            <a:extLst>
              <a:ext uri="{FF2B5EF4-FFF2-40B4-BE49-F238E27FC236}">
                <a16:creationId xmlns:a16="http://schemas.microsoft.com/office/drawing/2014/main" id="{035B9EC2-62AE-8276-68D3-9F1E530DB993}"/>
              </a:ext>
            </a:extLst>
          </p:cNvPr>
          <p:cNvSpPr/>
          <p:nvPr/>
        </p:nvSpPr>
        <p:spPr bwMode="auto">
          <a:xfrm>
            <a:off x="893913" y="1575967"/>
            <a:ext cx="1642420"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總積分</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Bef>
                <a:spcPts val="600"/>
              </a:spcBef>
            </a:pP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101</a:t>
            </a: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 ～ </a:t>
            </a: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58275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7939994"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3497794459"/>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2754736888"/>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三</a:t>
                      </a:r>
                      <a:r>
                        <a:rPr lang="en-US" altLang="zh-TW" sz="2800" b="1" dirty="0">
                          <a:solidFill>
                            <a:srgbClr val="3333FF"/>
                          </a:solidFill>
                          <a:latin typeface="Book Antiqua" panose="02040602050305030304" pitchFamily="18" charset="0"/>
                          <a:ea typeface="標楷體" panose="03000509000000000000" pitchFamily="65" charset="-120"/>
                        </a:rPr>
                        <a:t>)</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四</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一</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五</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二</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中午</a:t>
                      </a:r>
                      <a:r>
                        <a:rPr lang="en-US" altLang="zh-TW" sz="2800" b="1" dirty="0">
                          <a:solidFill>
                            <a:srgbClr val="0000FF"/>
                          </a:solidFill>
                          <a:latin typeface="Book Antiqua" panose="02040602050305030304" pitchFamily="18" charset="0"/>
                          <a:ea typeface="標楷體" panose="03000509000000000000" pitchFamily="65" charset="-120"/>
                        </a:rPr>
                        <a:t>12:00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166</a:t>
            </a:fld>
            <a:endParaRPr lang="zh-TW" altLang="en-US" sz="1800" dirty="0">
              <a:solidFill>
                <a:srgbClr val="FFFFFF"/>
              </a:solidFill>
              <a:latin typeface="Arial"/>
              <a:ea typeface="微软雅黑"/>
            </a:endParaRPr>
          </a:p>
        </p:txBody>
      </p:sp>
      <p:sp>
        <p:nvSpPr>
          <p:cNvPr id="2" name="文字方塊 1">
            <a:extLst>
              <a:ext uri="{FF2B5EF4-FFF2-40B4-BE49-F238E27FC236}">
                <a16:creationId xmlns:a16="http://schemas.microsoft.com/office/drawing/2014/main" id="{EB86ED84-DE04-501D-8E6C-729B80ABF720}"/>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1570354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168</a:t>
            </a:fld>
            <a:endParaRPr lang="zh-TW" altLang="en-US" sz="1800" dirty="0">
              <a:solidFill>
                <a:srgbClr val="FFFFFF"/>
              </a:solidFill>
              <a:latin typeface="Arial"/>
              <a:ea typeface="微软雅黑"/>
            </a:endParaRPr>
          </a:p>
        </p:txBody>
      </p:sp>
      <p:graphicFrame>
        <p:nvGraphicFramePr>
          <p:cNvPr id="2" name="表格 1">
            <a:extLst>
              <a:ext uri="{FF2B5EF4-FFF2-40B4-BE49-F238E27FC236}">
                <a16:creationId xmlns:a16="http://schemas.microsoft.com/office/drawing/2014/main" id="{BD9EEA5D-0CF1-D656-0939-CBD278D059B9}"/>
              </a:ext>
            </a:extLst>
          </p:cNvPr>
          <p:cNvGraphicFramePr>
            <a:graphicFrameLocks noGrp="1"/>
          </p:cNvGraphicFramePr>
          <p:nvPr>
            <p:extLst>
              <p:ext uri="{D42A27DB-BD31-4B8C-83A1-F6EECF244321}">
                <p14:modId xmlns:p14="http://schemas.microsoft.com/office/powerpoint/2010/main" val="3689983341"/>
              </p:ext>
            </p:extLst>
          </p:nvPr>
        </p:nvGraphicFramePr>
        <p:xfrm>
          <a:off x="2770676" y="939480"/>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慈濟大學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德育護理健康學院</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6FAB12D8-D3EB-B30D-CB57-91FE75ED3A91}"/>
              </a:ext>
            </a:extLst>
          </p:cNvPr>
          <p:cNvSpPr txBox="1">
            <a:spLocks/>
          </p:cNvSpPr>
          <p:nvPr/>
        </p:nvSpPr>
        <p:spPr bwMode="auto">
          <a:xfrm>
            <a:off x="794302" y="3376802"/>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endParaRPr lang="en-US" altLang="zh-TW" sz="1800" b="0" dirty="0">
              <a:solidFill>
                <a:schemeClr val="tx1"/>
              </a:solidFill>
              <a:latin typeface="微軟正黑體" panose="020B0604030504040204" pitchFamily="34" charset="-120"/>
              <a:ea typeface="微軟正黑體" panose="020B0604030504040204" pitchFamily="34" charset="-120"/>
            </a:endParaRPr>
          </a:p>
          <a:p>
            <a:r>
              <a:rPr lang="zh-TW" altLang="en-US" sz="1800" b="0" dirty="0">
                <a:solidFill>
                  <a:schemeClr val="tx1"/>
                </a:solidFill>
                <a:latin typeface="微軟正黑體" panose="020B0604030504040204" pitchFamily="34" charset="-120"/>
                <a:ea typeface="微軟正黑體" panose="020B0604030504040204" pitchFamily="34" charset="-120"/>
              </a:rPr>
              <a:t>共</a:t>
            </a:r>
            <a:r>
              <a:rPr lang="en-US" altLang="zh-TW" sz="1800" b="0" dirty="0">
                <a:solidFill>
                  <a:schemeClr val="tx1"/>
                </a:solidFill>
                <a:latin typeface="微軟正黑體" panose="020B0604030504040204" pitchFamily="34" charset="-120"/>
                <a:ea typeface="微軟正黑體" panose="020B0604030504040204" pitchFamily="34" charset="-120"/>
              </a:rPr>
              <a:t>6</a:t>
            </a:r>
            <a:r>
              <a:rPr lang="zh-TW" altLang="en-US" sz="1800" b="0" dirty="0">
                <a:solidFill>
                  <a:schemeClr val="tx1"/>
                </a:solidFill>
                <a:latin typeface="微軟正黑體" panose="020B0604030504040204" pitchFamily="34" charset="-120"/>
                <a:ea typeface="微軟正黑體" panose="020B0604030504040204" pitchFamily="34" charset="-120"/>
              </a:rPr>
              <a:t>校</a:t>
            </a:r>
          </a:p>
        </p:txBody>
      </p:sp>
      <p:graphicFrame>
        <p:nvGraphicFramePr>
          <p:cNvPr id="4" name="表格 3">
            <a:extLst>
              <a:ext uri="{FF2B5EF4-FFF2-40B4-BE49-F238E27FC236}">
                <a16:creationId xmlns:a16="http://schemas.microsoft.com/office/drawing/2014/main" id="{11BFD5D2-C84D-1233-89C2-ECAE9C9EE25C}"/>
              </a:ext>
            </a:extLst>
          </p:cNvPr>
          <p:cNvGraphicFramePr>
            <a:graphicFrameLocks noGrp="1"/>
          </p:cNvGraphicFramePr>
          <p:nvPr>
            <p:extLst>
              <p:ext uri="{D42A27DB-BD31-4B8C-83A1-F6EECF244321}">
                <p14:modId xmlns:p14="http://schemas.microsoft.com/office/powerpoint/2010/main" val="2693721147"/>
              </p:ext>
            </p:extLst>
          </p:nvPr>
        </p:nvGraphicFramePr>
        <p:xfrm>
          <a:off x="2767340" y="3442593"/>
          <a:ext cx="9124036" cy="1005768"/>
        </p:xfrm>
        <a:graphic>
          <a:graphicData uri="http://schemas.openxmlformats.org/drawingml/2006/table">
            <a:tbl>
              <a:tblPr firstRow="1" bandRow="1">
                <a:tableStyleId>{2D5ABB26-0587-4C30-8999-92F81FD0307C}</a:tableStyleId>
              </a:tblPr>
              <a:tblGrid>
                <a:gridCol w="3034254">
                  <a:extLst>
                    <a:ext uri="{9D8B030D-6E8A-4147-A177-3AD203B41FA5}">
                      <a16:colId xmlns:a16="http://schemas.microsoft.com/office/drawing/2014/main" val="20000"/>
                    </a:ext>
                  </a:extLst>
                </a:gridCol>
                <a:gridCol w="6089782">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中臺科技大學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B8F2D6B2-B88F-0A96-0541-DF70D3E413AA}"/>
              </a:ext>
            </a:extLst>
          </p:cNvPr>
          <p:cNvSpPr txBox="1">
            <a:spLocks/>
          </p:cNvSpPr>
          <p:nvPr/>
        </p:nvSpPr>
        <p:spPr bwMode="auto">
          <a:xfrm>
            <a:off x="794301" y="5104304"/>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6A48233F-12CE-EE70-AFEC-520A70CBEAA4}"/>
              </a:ext>
            </a:extLst>
          </p:cNvPr>
          <p:cNvGraphicFramePr>
            <a:graphicFrameLocks noGrp="1"/>
          </p:cNvGraphicFramePr>
          <p:nvPr>
            <p:extLst>
              <p:ext uri="{D42A27DB-BD31-4B8C-83A1-F6EECF244321}">
                <p14:modId xmlns:p14="http://schemas.microsoft.com/office/powerpoint/2010/main" val="3306235670"/>
              </p:ext>
            </p:extLst>
          </p:nvPr>
        </p:nvGraphicFramePr>
        <p:xfrm>
          <a:off x="2767340" y="4635257"/>
          <a:ext cx="9124032" cy="2011788"/>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大仁科技大學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sp>
        <p:nvSpPr>
          <p:cNvPr id="9" name="標題 1">
            <a:extLst>
              <a:ext uri="{FF2B5EF4-FFF2-40B4-BE49-F238E27FC236}">
                <a16:creationId xmlns:a16="http://schemas.microsoft.com/office/drawing/2014/main" id="{CD900728-DD4F-34B0-1766-14DA6A6360FE}"/>
              </a:ext>
            </a:extLst>
          </p:cNvPr>
          <p:cNvSpPr txBox="1">
            <a:spLocks/>
          </p:cNvSpPr>
          <p:nvPr/>
        </p:nvSpPr>
        <p:spPr bwMode="auto">
          <a:xfrm>
            <a:off x="613774" y="1492421"/>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文字方塊 4">
            <a:extLst>
              <a:ext uri="{FF2B5EF4-FFF2-40B4-BE49-F238E27FC236}">
                <a16:creationId xmlns:a16="http://schemas.microsoft.com/office/drawing/2014/main" id="{CF537956-009D-9344-472B-0223F33ABB71}"/>
              </a:ext>
            </a:extLst>
          </p:cNvPr>
          <p:cNvSpPr txBox="1"/>
          <p:nvPr/>
        </p:nvSpPr>
        <p:spPr>
          <a:xfrm>
            <a:off x="6873240" y="6377739"/>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8197797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endParaRPr lang="en-US" altLang="zh-TW" dirty="0">
              <a:latin typeface="微軟正黑體" panose="020B0604030504040204" pitchFamily="34" charset="-120"/>
            </a:endParaRPr>
          </a:p>
          <a:p>
            <a:r>
              <a:rPr lang="en-US" altLang="zh-TW" dirty="0">
                <a:latin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國際性競賽（國際科技展覽、國際運動會）、全國性競賽以簡章所列競賽為限。</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115</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311275" y="5038573"/>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115</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graphicFrame>
        <p:nvGraphicFramePr>
          <p:cNvPr id="2" name="內容版面配置區 3">
            <a:extLst>
              <a:ext uri="{FF2B5EF4-FFF2-40B4-BE49-F238E27FC236}">
                <a16:creationId xmlns:a16="http://schemas.microsoft.com/office/drawing/2014/main" id="{3A474344-CECB-4978-84D8-111C1446587A}"/>
              </a:ext>
            </a:extLst>
          </p:cNvPr>
          <p:cNvGraphicFramePr>
            <a:graphicFrameLocks/>
          </p:cNvGraphicFramePr>
          <p:nvPr>
            <p:extLst>
              <p:ext uri="{D42A27DB-BD31-4B8C-83A1-F6EECF244321}">
                <p14:modId xmlns:p14="http://schemas.microsoft.com/office/powerpoint/2010/main" val="4258524212"/>
              </p:ext>
            </p:extLst>
          </p:nvPr>
        </p:nvGraphicFramePr>
        <p:xfrm>
          <a:off x="1311275" y="1152525"/>
          <a:ext cx="9694576" cy="3743173"/>
        </p:xfrm>
        <a:graphic>
          <a:graphicData uri="http://schemas.openxmlformats.org/drawingml/2006/table">
            <a:tbl>
              <a:tblPr firstRow="1" bandRow="1">
                <a:tableStyleId>{5940675A-B579-460E-94D1-54222C63F5DA}</a:tableStyleId>
              </a:tblPr>
              <a:tblGrid>
                <a:gridCol w="5780378">
                  <a:extLst>
                    <a:ext uri="{9D8B030D-6E8A-4147-A177-3AD203B41FA5}">
                      <a16:colId xmlns:a16="http://schemas.microsoft.com/office/drawing/2014/main" val="20000"/>
                    </a:ext>
                  </a:extLst>
                </a:gridCol>
                <a:gridCol w="3914198">
                  <a:extLst>
                    <a:ext uri="{9D8B030D-6E8A-4147-A177-3AD203B41FA5}">
                      <a16:colId xmlns:a16="http://schemas.microsoft.com/office/drawing/2014/main" val="20001"/>
                    </a:ext>
                  </a:extLst>
                </a:gridCol>
              </a:tblGrid>
              <a:tr h="629693">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extLst>
                  <a:ext uri="{0D108BD9-81ED-4DB2-BD59-A6C34878D82A}">
                    <a16:rowId xmlns:a16="http://schemas.microsoft.com/office/drawing/2014/main" val="10000"/>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班級幹部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3">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滿一學期得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小老師</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2"/>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社團幹部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3"/>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校內服務學習課程及活動</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2">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a:t>
                      </a:r>
                      <a:r>
                        <a:rPr lang="en-US" altLang="zh-TW" sz="3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小時得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endPar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2696">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校外參加志工服務或社區服務</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75814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769DA8F7-DDB7-524A-8F77-67E4650266B4}"/>
              </a:ext>
            </a:extLst>
          </p:cNvPr>
          <p:cNvSpPr/>
          <p:nvPr/>
        </p:nvSpPr>
        <p:spPr>
          <a:xfrm>
            <a:off x="1694044" y="6153697"/>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graphicFrame>
        <p:nvGraphicFramePr>
          <p:cNvPr id="6" name="內容版面配置區 3">
            <a:extLst>
              <a:ext uri="{FF2B5EF4-FFF2-40B4-BE49-F238E27FC236}">
                <a16:creationId xmlns:a16="http://schemas.microsoft.com/office/drawing/2014/main" id="{E6DFDB2E-CDFE-484C-828C-71D25E1C932D}"/>
              </a:ext>
            </a:extLst>
          </p:cNvPr>
          <p:cNvGraphicFramePr>
            <a:graphicFrameLocks/>
          </p:cNvGraphicFramePr>
          <p:nvPr>
            <p:extLst>
              <p:ext uri="{D42A27DB-BD31-4B8C-83A1-F6EECF244321}">
                <p14:modId xmlns:p14="http://schemas.microsoft.com/office/powerpoint/2010/main" val="3239296365"/>
              </p:ext>
            </p:extLst>
          </p:nvPr>
        </p:nvGraphicFramePr>
        <p:xfrm>
          <a:off x="1694044" y="1256557"/>
          <a:ext cx="9304953" cy="4882306"/>
        </p:xfrm>
        <a:graphic>
          <a:graphicData uri="http://schemas.openxmlformats.org/drawingml/2006/table">
            <a:tbl>
              <a:tblPr firstRow="1" bandRow="1">
                <a:tableStyleId>{5940675A-B579-460E-94D1-54222C63F5DA}</a:tableStyleId>
              </a:tblPr>
              <a:tblGrid>
                <a:gridCol w="3465360">
                  <a:extLst>
                    <a:ext uri="{9D8B030D-6E8A-4147-A177-3AD203B41FA5}">
                      <a16:colId xmlns:a16="http://schemas.microsoft.com/office/drawing/2014/main" val="20000"/>
                    </a:ext>
                  </a:extLst>
                </a:gridCol>
                <a:gridCol w="3466798">
                  <a:extLst>
                    <a:ext uri="{9D8B030D-6E8A-4147-A177-3AD203B41FA5}">
                      <a16:colId xmlns:a16="http://schemas.microsoft.com/office/drawing/2014/main" val="20001"/>
                    </a:ext>
                  </a:extLst>
                </a:gridCol>
                <a:gridCol w="2372795">
                  <a:extLst>
                    <a:ext uri="{9D8B030D-6E8A-4147-A177-3AD203B41FA5}">
                      <a16:colId xmlns:a16="http://schemas.microsoft.com/office/drawing/2014/main" val="20002"/>
                    </a:ext>
                  </a:extLst>
                </a:gridCol>
              </a:tblGrid>
              <a:tr h="826273">
                <a:tc>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3388" marR="103388" marT="51687" marB="51687"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L="103388" marR="103388" marT="51694" marB="5169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1359092">
                <a:tc rowSpan="3">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技藝教育課程以單一學期之百分制成績</a:t>
                      </a:r>
                      <a:r>
                        <a:rPr lang="zh-TW" altLang="en-US" sz="36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p>
                  </a:txBody>
                  <a:tcPr marL="103388" marR="103388" marT="51694" marB="5169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57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115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49896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graphicFrame>
        <p:nvGraphicFramePr>
          <p:cNvPr id="2" name="內容版面配置區 3">
            <a:extLst>
              <a:ext uri="{FF2B5EF4-FFF2-40B4-BE49-F238E27FC236}">
                <a16:creationId xmlns:a16="http://schemas.microsoft.com/office/drawing/2014/main" id="{EC2F7740-21A5-4AB9-B1CA-9667C4E4E97B}"/>
              </a:ext>
            </a:extLst>
          </p:cNvPr>
          <p:cNvGraphicFramePr>
            <a:graphicFrameLocks/>
          </p:cNvGraphicFramePr>
          <p:nvPr>
            <p:extLst>
              <p:ext uri="{D42A27DB-BD31-4B8C-83A1-F6EECF244321}">
                <p14:modId xmlns:p14="http://schemas.microsoft.com/office/powerpoint/2010/main" val="3951499409"/>
              </p:ext>
            </p:extLst>
          </p:nvPr>
        </p:nvGraphicFramePr>
        <p:xfrm>
          <a:off x="1876719" y="1270000"/>
          <a:ext cx="7787208" cy="5009185"/>
        </p:xfrm>
        <a:graphic>
          <a:graphicData uri="http://schemas.openxmlformats.org/drawingml/2006/table">
            <a:tbl>
              <a:tblPr firstRow="1" bandRow="1">
                <a:tableStyleId>{5940675A-B579-460E-94D1-54222C63F5DA}</a:tableStyleId>
              </a:tblPr>
              <a:tblGrid>
                <a:gridCol w="2595736">
                  <a:extLst>
                    <a:ext uri="{9D8B030D-6E8A-4147-A177-3AD203B41FA5}">
                      <a16:colId xmlns:a16="http://schemas.microsoft.com/office/drawing/2014/main" val="20000"/>
                    </a:ext>
                  </a:extLst>
                </a:gridCol>
                <a:gridCol w="3750804">
                  <a:extLst>
                    <a:ext uri="{9D8B030D-6E8A-4147-A177-3AD203B41FA5}">
                      <a16:colId xmlns:a16="http://schemas.microsoft.com/office/drawing/2014/main" val="20001"/>
                    </a:ext>
                  </a:extLst>
                </a:gridCol>
                <a:gridCol w="1440668">
                  <a:extLst>
                    <a:ext uri="{9D8B030D-6E8A-4147-A177-3AD203B41FA5}">
                      <a16:colId xmlns:a16="http://schemas.microsoft.com/office/drawing/2014/main" val="20002"/>
                    </a:ext>
                  </a:extLst>
                </a:gridCol>
              </a:tblGrid>
              <a:tr h="1348625">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學習領域</a:t>
                      </a:r>
                    </a:p>
                  </a:txBody>
                  <a:tcPr marT="45716" marB="45716" anchor="ctr">
                    <a:lnL w="12700" cmpd="sng">
                      <a:noFill/>
                    </a:lnL>
                    <a:lnR w="12700" cap="flat" cmpd="sng" algn="ctr">
                      <a:noFill/>
                      <a:prstDash val="dashDot"/>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grid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七年級上學期至九年級上學期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共計</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學期平均成績</a:t>
                      </a:r>
                    </a:p>
                  </a:txBody>
                  <a:tcPr marT="45716" marB="45716" anchor="ctr">
                    <a:lnL w="12700" cap="flat" cmpd="sng" algn="ctr">
                      <a:noFill/>
                      <a:prstDash val="dashDot"/>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hMerge="1">
                  <a:txBody>
                    <a:bodyPr/>
                    <a:lstStyle/>
                    <a:p>
                      <a:endParaRPr lang="zh-TW" altLang="en-US" sz="3200" dirty="0"/>
                    </a:p>
                  </a:txBody>
                  <a:tcPr/>
                </a:tc>
                <a:extLst>
                  <a:ext uri="{0D108BD9-81ED-4DB2-BD59-A6C34878D82A}">
                    <a16:rowId xmlns:a16="http://schemas.microsoft.com/office/drawing/2014/main" val="10000"/>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健康與體育</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藝術</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綜合活動</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2112">
                <a:tc>
                  <a:txBody>
                    <a:bodyPr/>
                    <a:lstStyle/>
                    <a:p>
                      <a:pPr algn="ct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科技</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630713"/>
                  </a:ext>
                </a:extLst>
              </a:tr>
              <a:tr h="73211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81550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114</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115</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Tree>
    <p:extLst>
      <p:ext uri="{BB962C8B-B14F-4D97-AF65-F5344CB8AC3E}">
        <p14:creationId xmlns:p14="http://schemas.microsoft.com/office/powerpoint/2010/main" val="306856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115</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23</a:t>
            </a:r>
            <a:r>
              <a:rPr lang="zh-TW" altLang="en-US" sz="2800" b="1" dirty="0">
                <a:solidFill>
                  <a:srgbClr val="FF0000"/>
                </a:solidFill>
              </a:rPr>
              <a:t>日至</a:t>
            </a:r>
            <a:r>
              <a:rPr lang="en-US" altLang="zh-TW" sz="2800" b="1" dirty="0">
                <a:solidFill>
                  <a:srgbClr val="FF0000"/>
                </a:solidFill>
              </a:rPr>
              <a:t>115</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115</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
        <p:nvSpPr>
          <p:cNvPr id="2" name="文字方塊 1">
            <a:extLst>
              <a:ext uri="{FF2B5EF4-FFF2-40B4-BE49-F238E27FC236}">
                <a16:creationId xmlns:a16="http://schemas.microsoft.com/office/drawing/2014/main" id="{27F71818-D124-1B58-D9FB-E7D831B7CD51}"/>
              </a:ext>
            </a:extLst>
          </p:cNvPr>
          <p:cNvSpPr txBox="1">
            <a:spLocks noChangeArrowheads="1"/>
          </p:cNvSpPr>
          <p:nvPr/>
        </p:nvSpPr>
        <p:spPr bwMode="auto">
          <a:xfrm>
            <a:off x="1445189" y="2300568"/>
            <a:ext cx="7769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權重</a:t>
            </a:r>
          </a:p>
        </p:txBody>
      </p:sp>
    </p:spTree>
    <p:extLst>
      <p:ext uri="{BB962C8B-B14F-4D97-AF65-F5344CB8AC3E}">
        <p14:creationId xmlns:p14="http://schemas.microsoft.com/office/powerpoint/2010/main" val="4132328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3850355067"/>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三</a:t>
                      </a:r>
                      <a:r>
                        <a:rPr lang="en-US" altLang="zh-TW" sz="2400" b="1" dirty="0">
                          <a:solidFill>
                            <a:srgbClr val="3333FF"/>
                          </a:solidFill>
                          <a:latin typeface="Book Antiqua" panose="02040602050305030304" pitchFamily="18" charset="0"/>
                          <a:ea typeface="標楷體" panose="03000509000000000000" pitchFamily="65" charset="-120"/>
                        </a:rPr>
                        <a:t>)</a:t>
                      </a:r>
                      <a:endParaRPr lang="zh-TW" altLang="en-US" sz="24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a:t>
                      </a: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26</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4</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五</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，若學生於</a:t>
                      </a: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三</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14</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一</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182</a:t>
            </a:fld>
            <a:endParaRPr lang="zh-TW" altLang="en-US" sz="1800" dirty="0">
              <a:solidFill>
                <a:srgbClr val="FFFFFF"/>
              </a:solidFill>
              <a:latin typeface="Arial"/>
              <a:ea typeface="微软雅黑"/>
            </a:endParaRPr>
          </a:p>
        </p:txBody>
      </p:sp>
      <p:sp>
        <p:nvSpPr>
          <p:cNvPr id="2" name="文字方塊 1">
            <a:extLst>
              <a:ext uri="{FF2B5EF4-FFF2-40B4-BE49-F238E27FC236}">
                <a16:creationId xmlns:a16="http://schemas.microsoft.com/office/drawing/2014/main" id="{1AB95BBA-A9A8-E79B-6A04-A9FB143B5526}"/>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9792465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39EA-0BED-61D3-2526-209587C2432D}"/>
            </a:ext>
          </a:extLst>
        </p:cNvPr>
        <p:cNvGrpSpPr/>
        <p:nvPr/>
      </p:nvGrpSpPr>
      <p:grpSpPr>
        <a:xfrm>
          <a:off x="0" y="0"/>
          <a:ext cx="0" cy="0"/>
          <a:chOff x="0" y="0"/>
          <a:chExt cx="0" cy="0"/>
        </a:xfrm>
      </p:grpSpPr>
      <p:sp>
        <p:nvSpPr>
          <p:cNvPr id="227359" name="標題 1">
            <a:extLst>
              <a:ext uri="{FF2B5EF4-FFF2-40B4-BE49-F238E27FC236}">
                <a16:creationId xmlns:a16="http://schemas.microsoft.com/office/drawing/2014/main" id="{4A36184B-2350-1FFD-0E12-C4E5762B86E3}"/>
              </a:ext>
            </a:extLst>
          </p:cNvPr>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
        <p:nvSpPr>
          <p:cNvPr id="6" name="投影片編號版面配置區 11">
            <a:extLst>
              <a:ext uri="{FF2B5EF4-FFF2-40B4-BE49-F238E27FC236}">
                <a16:creationId xmlns:a16="http://schemas.microsoft.com/office/drawing/2014/main" id="{B1480BB3-B4B0-298C-F49A-8227BD539722}"/>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183</a:t>
            </a:fld>
            <a:endParaRPr lang="zh-TW" altLang="en-US" sz="1800" dirty="0">
              <a:solidFill>
                <a:srgbClr val="FFFFFF"/>
              </a:solidFill>
              <a:latin typeface="Arial"/>
              <a:ea typeface="微软雅黑"/>
            </a:endParaRPr>
          </a:p>
        </p:txBody>
      </p:sp>
      <p:sp>
        <p:nvSpPr>
          <p:cNvPr id="2" name="內容版面配置區 2">
            <a:extLst>
              <a:ext uri="{FF2B5EF4-FFF2-40B4-BE49-F238E27FC236}">
                <a16:creationId xmlns:a16="http://schemas.microsoft.com/office/drawing/2014/main" id="{74FDA62B-BBDA-35EE-504B-4E673AC1ECBF}"/>
              </a:ext>
            </a:extLst>
          </p:cNvPr>
          <p:cNvSpPr txBox="1">
            <a:spLocks/>
          </p:cNvSpPr>
          <p:nvPr/>
        </p:nvSpPr>
        <p:spPr>
          <a:xfrm>
            <a:off x="1311275" y="1328490"/>
            <a:ext cx="10619874" cy="5040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TW" altLang="en-US" sz="3200" dirty="0">
                <a:ea typeface="微軟正黑體" panose="020B0604030504040204" pitchFamily="34" charset="-120"/>
              </a:rPr>
              <a:t>採</a:t>
            </a:r>
            <a:r>
              <a:rPr lang="zh-TW" altLang="en-US" sz="3200" b="1" u="sng" dirty="0">
                <a:solidFill>
                  <a:srgbClr val="FF0000"/>
                </a:solidFill>
                <a:ea typeface="微軟正黑體" panose="020B0604030504040204" pitchFamily="34" charset="-120"/>
              </a:rPr>
              <a:t>現場登記分發報到</a:t>
            </a:r>
            <a:r>
              <a:rPr lang="zh-TW" altLang="en-US" sz="3200" dirty="0">
                <a:ea typeface="微軟正黑體" panose="020B0604030504040204" pitchFamily="34" charset="-120"/>
              </a:rPr>
              <a:t>方式辦理</a:t>
            </a:r>
            <a:endParaRPr lang="en-US" altLang="zh-TW" sz="3200" dirty="0">
              <a:ea typeface="微軟正黑體" panose="020B0604030504040204" pitchFamily="34" charset="-120"/>
            </a:endParaRPr>
          </a:p>
          <a:p>
            <a:pPr>
              <a:spcBef>
                <a:spcPts val="1200"/>
              </a:spcBef>
            </a:pPr>
            <a:r>
              <a:rPr lang="zh-TW" altLang="en-US" sz="3200" dirty="0">
                <a:ea typeface="微軟正黑體" panose="020B0604030504040204" pitchFamily="34" charset="-120"/>
              </a:rPr>
              <a:t>各校訂定「登記分發人數倍率」，亦即依據各校招生</a:t>
            </a:r>
            <a:r>
              <a:rPr lang="zh-TW" altLang="en-US" sz="3200" dirty="0">
                <a:solidFill>
                  <a:srgbClr val="FF0000"/>
                </a:solidFill>
                <a:ea typeface="微軟正黑體" panose="020B0604030504040204" pitchFamily="34" charset="-120"/>
              </a:rPr>
              <a:t>名額</a:t>
            </a:r>
            <a:r>
              <a:rPr lang="zh-TW" altLang="en-US" sz="3200" dirty="0">
                <a:ea typeface="微軟正黑體" panose="020B0604030504040204" pitchFamily="34" charset="-120"/>
              </a:rPr>
              <a:t>乘上登記分發人數之</a:t>
            </a:r>
            <a:r>
              <a:rPr lang="zh-TW" altLang="en-US" sz="3200" dirty="0">
                <a:solidFill>
                  <a:srgbClr val="FF0000"/>
                </a:solidFill>
                <a:ea typeface="微軟正黑體" panose="020B0604030504040204" pitchFamily="34" charset="-120"/>
              </a:rPr>
              <a:t>倍率</a:t>
            </a:r>
            <a:r>
              <a:rPr lang="en-US" altLang="zh-TW" sz="3200" baseline="30000" dirty="0">
                <a:ea typeface="微軟正黑體" panose="020B0604030504040204" pitchFamily="34" charset="-120"/>
              </a:rPr>
              <a:t>※</a:t>
            </a:r>
            <a:r>
              <a:rPr lang="zh-TW" altLang="en-US" sz="3200" dirty="0">
                <a:ea typeface="微軟正黑體" panose="020B0604030504040204" pitchFamily="34" charset="-120"/>
              </a:rPr>
              <a:t>，決定通知參加現場登記分發之人數。</a:t>
            </a:r>
            <a:br>
              <a:rPr lang="en-US" altLang="zh-TW" sz="1800" dirty="0">
                <a:ea typeface="微軟正黑體" panose="020B0604030504040204" pitchFamily="34" charset="-120"/>
              </a:rPr>
            </a:br>
            <a:r>
              <a:rPr lang="en-US" altLang="zh-TW" sz="2000" dirty="0">
                <a:ea typeface="微軟正黑體" panose="020B0604030504040204" pitchFamily="34" charset="-120"/>
              </a:rPr>
              <a:t>※</a:t>
            </a:r>
            <a:r>
              <a:rPr lang="zh-TW" altLang="en-US" sz="2000" b="1" dirty="0">
                <a:ea typeface="微軟正黑體" panose="020B0604030504040204" pitchFamily="34" charset="-120"/>
              </a:rPr>
              <a:t>最高為</a:t>
            </a:r>
            <a:r>
              <a:rPr lang="en-US" altLang="zh-TW" sz="2000" b="1" dirty="0">
                <a:ea typeface="微軟正黑體" panose="020B0604030504040204" pitchFamily="34" charset="-120"/>
              </a:rPr>
              <a:t>3</a:t>
            </a:r>
            <a:r>
              <a:rPr lang="zh-TW" altLang="en-US" sz="2000" b="1" dirty="0">
                <a:ea typeface="微軟正黑體" panose="020B0604030504040204" pitchFamily="34" charset="-120"/>
              </a:rPr>
              <a:t>倍率</a:t>
            </a:r>
            <a:r>
              <a:rPr lang="zh-TW" altLang="en-US" sz="2000" dirty="0">
                <a:ea typeface="微軟正黑體" panose="020B0604030504040204" pitchFamily="34" charset="-120"/>
              </a:rPr>
              <a:t>，例如一般生招生名額為</a:t>
            </a:r>
            <a:r>
              <a:rPr lang="en-US" altLang="zh-TW" sz="2000" dirty="0">
                <a:ea typeface="微軟正黑體" panose="020B0604030504040204" pitchFamily="34" charset="-120"/>
              </a:rPr>
              <a:t>20</a:t>
            </a:r>
            <a:r>
              <a:rPr lang="zh-TW" altLang="en-US" sz="2000" dirty="0">
                <a:ea typeface="微軟正黑體" panose="020B0604030504040204" pitchFamily="34" charset="-120"/>
              </a:rPr>
              <a:t>人，至多可聯絡</a:t>
            </a:r>
            <a:r>
              <a:rPr lang="en-US" altLang="zh-TW" sz="2000" dirty="0">
                <a:ea typeface="微軟正黑體" panose="020B0604030504040204" pitchFamily="34" charset="-120"/>
              </a:rPr>
              <a:t>60</a:t>
            </a:r>
            <a:r>
              <a:rPr lang="zh-TW" altLang="en-US" sz="2000" dirty="0">
                <a:ea typeface="微軟正黑體" panose="020B0604030504040204" pitchFamily="34" charset="-120"/>
              </a:rPr>
              <a:t>人前來參加現場登記分發。</a:t>
            </a:r>
            <a:endParaRPr lang="en-US" altLang="zh-TW" sz="2000" dirty="0">
              <a:ea typeface="微軟正黑體" panose="020B0604030504040204" pitchFamily="34" charset="-120"/>
            </a:endParaRPr>
          </a:p>
          <a:p>
            <a:pPr algn="just">
              <a:spcBef>
                <a:spcPts val="1200"/>
              </a:spcBef>
            </a:pPr>
            <a:r>
              <a:rPr lang="zh-TW" altLang="en-US" sz="3200" dirty="0">
                <a:solidFill>
                  <a:srgbClr val="FF0000"/>
                </a:solidFill>
                <a:ea typeface="微軟正黑體" panose="020B0604030504040204" pitchFamily="34" charset="-120"/>
              </a:rPr>
              <a:t>被通知參加現場登記分發</a:t>
            </a:r>
            <a:r>
              <a:rPr lang="zh-TW" altLang="en-US" sz="3200" dirty="0">
                <a:ea typeface="微軟正黑體" panose="020B0604030504040204" pitchFamily="34" charset="-120"/>
              </a:rPr>
              <a:t>之學生於指定時間至所報名招生學校參加現場登記分發報到，由各招生學校依「比序總積分」以及「同分比序積分項目順序」所排定之分發順位，依序分發選科錄取。</a:t>
            </a:r>
            <a:endParaRPr lang="en-US" altLang="zh-TW" sz="3200" dirty="0">
              <a:ea typeface="微軟正黑體" panose="020B0604030504040204" pitchFamily="34" charset="-120"/>
            </a:endParaRPr>
          </a:p>
          <a:p>
            <a:pPr algn="just">
              <a:spcBef>
                <a:spcPts val="1200"/>
              </a:spcBef>
            </a:pPr>
            <a:r>
              <a:rPr lang="zh-TW" altLang="en-US" sz="3200" dirty="0">
                <a:ea typeface="微軟正黑體" panose="020B0604030504040204" pitchFamily="34" charset="-120"/>
              </a:rPr>
              <a:t>分發作業至各科組招生</a:t>
            </a:r>
            <a:r>
              <a:rPr lang="zh-TW" altLang="en-US" sz="3200" dirty="0">
                <a:solidFill>
                  <a:srgbClr val="FF0000"/>
                </a:solidFill>
                <a:ea typeface="微軟正黑體" panose="020B0604030504040204" pitchFamily="34" charset="-120"/>
              </a:rPr>
              <a:t>名額額滿</a:t>
            </a:r>
            <a:r>
              <a:rPr lang="zh-TW" altLang="en-US" sz="3200" dirty="0">
                <a:ea typeface="微軟正黑體" panose="020B0604030504040204" pitchFamily="34" charset="-120"/>
              </a:rPr>
              <a:t>或</a:t>
            </a:r>
            <a:r>
              <a:rPr lang="zh-TW" altLang="en-US" sz="3200" dirty="0">
                <a:solidFill>
                  <a:srgbClr val="FF0000"/>
                </a:solidFill>
                <a:ea typeface="微軟正黑體" panose="020B0604030504040204" pitchFamily="34" charset="-120"/>
              </a:rPr>
              <a:t>已無可分發學生</a:t>
            </a:r>
            <a:r>
              <a:rPr lang="zh-TW" altLang="en-US" sz="3200" dirty="0">
                <a:ea typeface="微軟正黑體" panose="020B0604030504040204" pitchFamily="34" charset="-120"/>
              </a:rPr>
              <a:t>為止。</a:t>
            </a:r>
            <a:endParaRPr lang="en-US" altLang="zh-TW" sz="3200" dirty="0">
              <a:ea typeface="微軟正黑體" panose="020B0604030504040204" pitchFamily="34" charset="-120"/>
            </a:endParaRPr>
          </a:p>
          <a:p>
            <a:pPr algn="just"/>
            <a:endParaRPr lang="en-US" altLang="zh-TW" sz="1800" dirty="0">
              <a:ea typeface="微軟正黑體" panose="020B0604030504040204" pitchFamily="34" charset="-120"/>
            </a:endParaRPr>
          </a:p>
        </p:txBody>
      </p:sp>
    </p:spTree>
    <p:extLst>
      <p:ext uri="{BB962C8B-B14F-4D97-AF65-F5344CB8AC3E}">
        <p14:creationId xmlns:p14="http://schemas.microsoft.com/office/powerpoint/2010/main" val="38680131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186</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115</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457195A0-E179-004C-6965-4B6F09D8E801}"/>
              </a:ext>
            </a:extLst>
          </p:cNvPr>
          <p:cNvPicPr>
            <a:picLocks noChangeAspect="1"/>
          </p:cNvPicPr>
          <p:nvPr/>
        </p:nvPicPr>
        <p:blipFill>
          <a:blip r:embed="rId2"/>
          <a:stretch>
            <a:fillRect/>
          </a:stretch>
        </p:blipFill>
        <p:spPr>
          <a:xfrm>
            <a:off x="1554480" y="1610299"/>
            <a:ext cx="10370820" cy="4868616"/>
          </a:xfrm>
          <a:prstGeom prst="rect">
            <a:avLst/>
          </a:prstGeom>
        </p:spPr>
      </p:pic>
      <p:sp>
        <p:nvSpPr>
          <p:cNvPr id="5" name="矩形 4">
            <a:extLst>
              <a:ext uri="{FF2B5EF4-FFF2-40B4-BE49-F238E27FC236}">
                <a16:creationId xmlns:a16="http://schemas.microsoft.com/office/drawing/2014/main" id="{5F488170-0A7D-BC24-B774-B55C1D75F59A}"/>
              </a:ext>
            </a:extLst>
          </p:cNvPr>
          <p:cNvSpPr/>
          <p:nvPr/>
        </p:nvSpPr>
        <p:spPr>
          <a:xfrm>
            <a:off x="6446520" y="1554737"/>
            <a:ext cx="1539240" cy="4112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5053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DC20EEEB-DFCE-AE34-27E6-79DBA82FC376}"/>
              </a:ext>
            </a:extLst>
          </p:cNvPr>
          <p:cNvPicPr>
            <a:picLocks noChangeAspect="1"/>
          </p:cNvPicPr>
          <p:nvPr/>
        </p:nvPicPr>
        <p:blipFill>
          <a:blip r:embed="rId2"/>
          <a:stretch>
            <a:fillRect/>
          </a:stretch>
        </p:blipFill>
        <p:spPr>
          <a:xfrm>
            <a:off x="2974856" y="1508700"/>
            <a:ext cx="7166212" cy="5104631"/>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extLst>
              <p:ext uri="{D42A27DB-BD31-4B8C-83A1-F6EECF244321}">
                <p14:modId xmlns:p14="http://schemas.microsoft.com/office/powerpoint/2010/main" val="3633160734"/>
              </p:ext>
            </p:extLst>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28" name="Visio" r:id="rId4" imgW="4423517" imgH="1539080" progId="Visio.Drawing.11">
                  <p:embed/>
                </p:oleObj>
              </mc:Choice>
              <mc:Fallback>
                <p:oleObj name="Visio" r:id="rId4" imgW="4423517" imgH="1539080" progId="Visio.Drawing.11">
                  <p:embed/>
                  <p:pic>
                    <p:nvPicPr>
                      <p:cNvPr id="122883" name="Object 8"/>
                      <p:cNvPicPr>
                        <a:picLocks noChangeAspect="1" noChangeArrowheads="1"/>
                      </p:cNvPicPr>
                      <p:nvPr/>
                    </p:nvPicPr>
                    <p:blipFill>
                      <a:blip r:embed="rId5"/>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CB42F71C-1EA7-4487-BE35-8431CDEF9B56}"/>
              </a:ext>
            </a:extLst>
          </p:cNvPr>
          <p:cNvSpPr txBox="1"/>
          <p:nvPr/>
        </p:nvSpPr>
        <p:spPr>
          <a:xfrm>
            <a:off x="9546263" y="3694065"/>
            <a:ext cx="2954655" cy="430887"/>
          </a:xfrm>
          <a:prstGeom prst="rect">
            <a:avLst/>
          </a:prstGeom>
          <a:noFill/>
        </p:spPr>
        <p:txBody>
          <a:bodyPr wrap="square" rtlCol="0">
            <a:spAutoFit/>
          </a:bodyPr>
          <a:lstStyle/>
          <a:p>
            <a:r>
              <a:rPr lang="zh-TW" altLang="en-US" sz="2200" b="1" dirty="0">
                <a:solidFill>
                  <a:srgbClr val="FF0000"/>
                </a:solidFill>
              </a:rPr>
              <a:t>第一志願序所選學校</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FCC57B1-F3F7-203D-B6DE-69C97C0BDED9}"/>
              </a:ext>
            </a:extLst>
          </p:cNvPr>
          <p:cNvPicPr>
            <a:picLocks noChangeAspect="1"/>
          </p:cNvPicPr>
          <p:nvPr/>
        </p:nvPicPr>
        <p:blipFill>
          <a:blip r:embed="rId2"/>
          <a:stretch>
            <a:fillRect/>
          </a:stretch>
        </p:blipFill>
        <p:spPr>
          <a:xfrm>
            <a:off x="2021361" y="1172811"/>
            <a:ext cx="7488400" cy="5685189"/>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191</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a:extLst>
              <a:ext uri="{FF2B5EF4-FFF2-40B4-BE49-F238E27FC236}">
                <a16:creationId xmlns:a16="http://schemas.microsoft.com/office/drawing/2014/main" id="{2296EEFE-CEE7-72EA-CF91-C5A1447DF1DB}"/>
              </a:ext>
            </a:extLst>
          </p:cNvPr>
          <p:cNvPicPr>
            <a:picLocks noChangeAspect="1"/>
          </p:cNvPicPr>
          <p:nvPr/>
        </p:nvPicPr>
        <p:blipFill>
          <a:blip r:embed="rId2"/>
          <a:stretch>
            <a:fillRect/>
          </a:stretch>
        </p:blipFill>
        <p:spPr>
          <a:xfrm>
            <a:off x="1846359" y="1418665"/>
            <a:ext cx="7236681" cy="5439335"/>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27BE5FC2-56F2-EC99-0178-80AF4A0CC86D}"/>
              </a:ext>
            </a:extLst>
          </p:cNvPr>
          <p:cNvPicPr>
            <a:picLocks noChangeAspect="1"/>
          </p:cNvPicPr>
          <p:nvPr/>
        </p:nvPicPr>
        <p:blipFill>
          <a:blip r:embed="rId3"/>
          <a:stretch>
            <a:fillRect/>
          </a:stretch>
        </p:blipFill>
        <p:spPr>
          <a:xfrm>
            <a:off x="1858963" y="1373187"/>
            <a:ext cx="8108518" cy="5388834"/>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194</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194</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0469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115</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10</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二</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，中華民國</a:t>
            </a:r>
            <a:r>
              <a:rPr lang="en-US" altLang="zh-TW" sz="3200" dirty="0">
                <a:solidFill>
                  <a:srgbClr val="000066"/>
                </a:solidFill>
                <a:latin typeface="標楷體" panose="03000509000000000000" pitchFamily="65" charset="-120"/>
                <a:ea typeface="標楷體" panose="03000509000000000000" pitchFamily="65" charset="-120"/>
              </a:rPr>
              <a:t>114</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19</a:t>
            </a:r>
            <a:r>
              <a:rPr lang="zh-TW" altLang="en-US" sz="3200" dirty="0">
                <a:solidFill>
                  <a:srgbClr val="000066"/>
                </a:solidFill>
                <a:latin typeface="標楷體" panose="03000509000000000000" pitchFamily="65" charset="-120"/>
                <a:ea typeface="標楷體" panose="03000509000000000000" pitchFamily="65" charset="-120"/>
              </a:rPr>
              <a:t>日臺南市政府教育局南市教課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1140196758</a:t>
            </a:r>
            <a:r>
              <a:rPr lang="zh-TW" altLang="en-US" sz="3200" dirty="0">
                <a:solidFill>
                  <a:srgbClr val="000066"/>
                </a:solidFill>
                <a:latin typeface="標楷體" panose="03000509000000000000" pitchFamily="65" charset="-120"/>
                <a:ea typeface="標楷體" panose="03000509000000000000" pitchFamily="65" charset="-120"/>
              </a:rPr>
              <a:t>號函所示，依據臺南區高級中等學校免試入學作業要點」第</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款規定：</a:t>
            </a: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保障名額係指本區國中學生以其第一志願序所選學校，且為該國中比序項目積分分數最高者，</a:t>
            </a:r>
            <a:r>
              <a:rPr lang="zh-TW" altLang="en-US" sz="3200" dirty="0">
                <a:solidFill>
                  <a:srgbClr val="FF0000"/>
                </a:solidFill>
                <a:latin typeface="標楷體" panose="03000509000000000000" pitchFamily="65" charset="-120"/>
                <a:ea typeface="標楷體" panose="03000509000000000000" pitchFamily="65" charset="-120"/>
              </a:rPr>
              <a:t>每國中限</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名，男女各</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名，若學校所招收學生為單一性別者，仍以</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名為限</a:t>
            </a:r>
            <a:r>
              <a:rPr lang="zh-TW" altLang="en-US" sz="3200" dirty="0">
                <a:solidFill>
                  <a:srgbClr val="000066"/>
                </a:solidFill>
                <a:latin typeface="標楷體" panose="03000509000000000000" pitchFamily="65" charset="-120"/>
                <a:ea typeface="標楷體" panose="03000509000000000000" pitchFamily="65" charset="-120"/>
              </a:rPr>
              <a:t>；同點第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8</a:t>
            </a:r>
            <a:r>
              <a:rPr lang="zh-TW" altLang="en-US" sz="3200" dirty="0">
                <a:solidFill>
                  <a:srgbClr val="000066"/>
                </a:solidFill>
                <a:latin typeface="標楷體" panose="03000509000000000000" pitchFamily="65" charset="-120"/>
                <a:ea typeface="標楷體" panose="03000509000000000000" pitchFamily="65" charset="-120"/>
              </a:rPr>
              <a:t>款規定，入學高級中等學校學生，畢業前於原校就讀滿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，依臺南區高級中等學校免試入學作業要點第</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7</a:t>
            </a:r>
            <a:r>
              <a:rPr lang="zh-TW" altLang="en-US" sz="3200" dirty="0">
                <a:solidFill>
                  <a:srgbClr val="000066"/>
                </a:solidFill>
                <a:latin typeface="標楷體" panose="03000509000000000000" pitchFamily="65" charset="-120"/>
                <a:ea typeface="標楷體" panose="03000509000000000000" pitchFamily="65" charset="-120"/>
              </a:rPr>
              <a:t>款規定，</a:t>
            </a:r>
            <a:r>
              <a:rPr lang="zh-TW" altLang="en-US" sz="3200" dirty="0">
                <a:solidFill>
                  <a:schemeClr val="tx1"/>
                </a:solidFill>
                <a:latin typeface="標楷體" panose="03000509000000000000" pitchFamily="65" charset="-120"/>
                <a:ea typeface="標楷體" panose="03000509000000000000" pitchFamily="65" charset="-120"/>
              </a:rPr>
              <a:t>保障名額</a:t>
            </a:r>
            <a:r>
              <a:rPr lang="zh-TW" altLang="en-US" sz="3200" dirty="0">
                <a:solidFill>
                  <a:srgbClr val="FF0000"/>
                </a:solidFill>
                <a:latin typeface="標楷體" panose="03000509000000000000" pitchFamily="65" charset="-120"/>
                <a:ea typeface="標楷體" panose="03000509000000000000" pitchFamily="65" charset="-120"/>
              </a:rPr>
              <a:t>不包含共同就學區及變更就學區至本區就讀之學生</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前開保障名額規定僅適用於本區學生，而其所</a:t>
            </a:r>
            <a:r>
              <a:rPr lang="zh-TW" altLang="en-US" sz="3200" dirty="0">
                <a:solidFill>
                  <a:schemeClr val="tx1"/>
                </a:solidFill>
                <a:latin typeface="標楷體" panose="03000509000000000000" pitchFamily="65" charset="-120"/>
                <a:ea typeface="標楷體" panose="03000509000000000000" pitchFamily="65" charset="-120"/>
              </a:rPr>
              <a:t>保障就學之學校亦</a:t>
            </a:r>
            <a:r>
              <a:rPr lang="zh-TW" altLang="en-US" sz="3200" dirty="0">
                <a:solidFill>
                  <a:srgbClr val="FF0000"/>
                </a:solidFill>
                <a:latin typeface="標楷體" panose="03000509000000000000" pitchFamily="65" charset="-120"/>
                <a:ea typeface="標楷體" panose="03000509000000000000" pitchFamily="65" charset="-120"/>
              </a:rPr>
              <a:t>僅限於本區各高級中等學校，不含共同就學區內高級中等學校</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048948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113</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10</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25</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1132269166</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114</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1/3(</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4/4(</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5</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33</a:t>
            </a:fld>
            <a:endParaRPr kumimoji="0" lang="zh-TW" altLang="en-US">
              <a:solidFill>
                <a:srgbClr val="FEFFFF"/>
              </a:solidFill>
              <a:latin typeface="Century Gothic" panose="020B0502020202020204" pitchFamily="34" charset="0"/>
            </a:endParaRPr>
          </a:p>
        </p:txBody>
      </p:sp>
      <p:sp>
        <p:nvSpPr>
          <p:cNvPr id="2" name="文字方塊 1">
            <a:extLst>
              <a:ext uri="{FF2B5EF4-FFF2-40B4-BE49-F238E27FC236}">
                <a16:creationId xmlns:a16="http://schemas.microsoft.com/office/drawing/2014/main" id="{033F35E4-68DB-B906-5132-EFDB550464E3}"/>
              </a:ext>
            </a:extLst>
          </p:cNvPr>
          <p:cNvSpPr txBox="1"/>
          <p:nvPr/>
        </p:nvSpPr>
        <p:spPr>
          <a:xfrm>
            <a:off x="6873240" y="6369426"/>
            <a:ext cx="5352427"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193816672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參考比序項目、個人序位區間，慎填志願序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6</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二</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39</a:t>
            </a:fld>
            <a:endParaRPr kumimoji="0" lang="zh-TW" altLang="en-US">
              <a:solidFill>
                <a:srgbClr val="FEFFFF"/>
              </a:solidFill>
              <a:latin typeface="Century Gothic" panose="020B0502020202020204" pitchFamily="34" charset="0"/>
            </a:endParaRPr>
          </a:p>
        </p:txBody>
      </p:sp>
      <p:sp>
        <p:nvSpPr>
          <p:cNvPr id="2" name="文字方塊 1">
            <a:extLst>
              <a:ext uri="{FF2B5EF4-FFF2-40B4-BE49-F238E27FC236}">
                <a16:creationId xmlns:a16="http://schemas.microsoft.com/office/drawing/2014/main" id="{986B91AC-2DCD-6B16-426E-13F953060D6C}"/>
              </a:ext>
            </a:extLst>
          </p:cNvPr>
          <p:cNvSpPr txBox="1"/>
          <p:nvPr/>
        </p:nvSpPr>
        <p:spPr>
          <a:xfrm>
            <a:off x="6873240" y="6369426"/>
            <a:ext cx="5352427"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115</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10</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教育局公告之服務學習機構一覽表，可上臺南市十二年國教網查詢</a:t>
            </a:r>
            <a:r>
              <a:rPr lang="en-US" altLang="zh-TW" sz="3200">
                <a:solidFill>
                  <a:schemeClr val="tx1"/>
                </a:solidFill>
                <a:latin typeface="標楷體" panose="03000509000000000000" pitchFamily="65" charset="-120"/>
                <a:ea typeface="標楷體" panose="03000509000000000000" pitchFamily="65" charset="-120"/>
              </a:rPr>
              <a:t>)</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412512" y="1476375"/>
            <a:ext cx="10451828" cy="2681288"/>
          </a:xfrm>
        </p:spPr>
        <p:txBody>
          <a:bodyPr/>
          <a:lstStyle/>
          <a:p>
            <a:pPr marL="0" indent="0" eaLnBrk="1" hangingPunct="1"/>
            <a:r>
              <a:rPr lang="zh-TW" altLang="en-US" sz="28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a:t>
            </a:r>
            <a:r>
              <a:rPr lang="zh-TW" altLang="en-US" sz="2800" dirty="0">
                <a:solidFill>
                  <a:schemeClr val="tx1"/>
                </a:solidFill>
                <a:latin typeface="標楷體" panose="03000509000000000000" pitchFamily="65" charset="-120"/>
                <a:ea typeface="標楷體" panose="03000509000000000000" pitchFamily="65" charset="-120"/>
                <a:cs typeface="超研澤粗魏碑"/>
              </a:rPr>
              <a:t>年</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月</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一</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1131216545</a:t>
            </a:r>
            <a:r>
              <a:rPr lang="zh-TW" altLang="en-US" sz="28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號函：臺南區十二年國民基本教育免試入學超額比序多元學習表現採計原則第玖點第一款修正測驗項目為：</a:t>
            </a:r>
            <a:endParaRPr lang="en-US" altLang="zh-TW" sz="2800" dirty="0">
              <a:solidFill>
                <a:schemeClr val="tx1"/>
              </a:solidFill>
              <a:latin typeface="標楷體" panose="03000509000000000000" pitchFamily="65" charset="-120"/>
              <a:ea typeface="標楷體" panose="03000509000000000000" pitchFamily="65" charset="-120"/>
              <a:cs typeface="超研澤粗魏碑"/>
            </a:endParaRP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一分鐘屈膝仰臥起坐</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學年度前入學國中於</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年</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7</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月</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31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日以前檢測者適用）</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肌力及肌耐力：仰臥捲腹（次）。</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二</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柔軟度：坐姿體前彎。</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三</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瞬發力：立定跳遠。</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四</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心肺耐力（擇一採計）：</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跑走。</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女生：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800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男生：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1600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漸速耐力折返跑（趟）。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72098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語言認證原則採計「臺灣台語、客家語、原住民族語」以及「英語」，認證項目以正向表列採計內容為主。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「臺灣台語、客家語、原住民族語」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閩南語採計項目：臺灣台語語言能力認證、中小學生臺語認證、全民臺語認證（專業版）。</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dirty="0">
                <a:solidFill>
                  <a:schemeClr val="tx1"/>
                </a:solidFill>
                <a:latin typeface="標楷體" panose="03000509000000000000" pitchFamily="65" charset="-120"/>
                <a:ea typeface="標楷體" panose="03000509000000000000" pitchFamily="65" charset="-120"/>
                <a:cs typeface="超研澤粗魏碑"/>
              </a:rPr>
              <a:t>(GEPT)</a:t>
            </a:r>
            <a:r>
              <a:rPr lang="zh-TW" altLang="en-US" sz="3200" dirty="0">
                <a:solidFill>
                  <a:schemeClr val="tx1"/>
                </a:solidFill>
                <a:latin typeface="標楷體" panose="03000509000000000000" pitchFamily="65" charset="-120"/>
                <a:ea typeface="標楷體" panose="03000509000000000000" pitchFamily="65" charset="-120"/>
                <a:cs typeface="超研澤粗魏碑"/>
              </a:rPr>
              <a:t>、托福</a:t>
            </a:r>
            <a:r>
              <a:rPr lang="en-US" altLang="zh-TW" sz="3200" dirty="0">
                <a:solidFill>
                  <a:schemeClr val="tx1"/>
                </a:solidFill>
                <a:latin typeface="標楷體" panose="03000509000000000000" pitchFamily="65" charset="-120"/>
                <a:ea typeface="標楷體" panose="03000509000000000000" pitchFamily="65" charset="-120"/>
                <a:cs typeface="超研澤粗魏碑"/>
              </a:rPr>
              <a:t>Junior</a:t>
            </a:r>
            <a:r>
              <a:rPr lang="zh-TW" altLang="en-US" sz="3200" dirty="0">
                <a:solidFill>
                  <a:schemeClr val="tx1"/>
                </a:solidFill>
                <a:latin typeface="標楷體" panose="03000509000000000000" pitchFamily="65" charset="-120"/>
                <a:ea typeface="標楷體" panose="03000509000000000000" pitchFamily="65" charset="-120"/>
                <a:cs typeface="超研澤粗魏碑"/>
              </a:rPr>
              <a:t>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(TOEFL</a:t>
            </a:r>
            <a:r>
              <a:rPr lang="zh-TW" altLang="en-US" sz="3200" dirty="0">
                <a:solidFill>
                  <a:schemeClr val="tx1"/>
                </a:solidFill>
                <a:latin typeface="標楷體" panose="03000509000000000000" pitchFamily="65" charset="-120"/>
                <a:ea typeface="標楷體" panose="03000509000000000000" pitchFamily="65" charset="-120"/>
                <a:cs typeface="超研澤粗魏碑"/>
              </a:rPr>
              <a:t> </a:t>
            </a:r>
            <a:r>
              <a:rPr lang="en-US" altLang="zh-TW" sz="3200" dirty="0">
                <a:solidFill>
                  <a:schemeClr val="tx1"/>
                </a:solidFill>
                <a:latin typeface="標楷體" panose="03000509000000000000" pitchFamily="65" charset="-120"/>
                <a:ea typeface="標楷體" panose="03000509000000000000" pitchFamily="65" charset="-120"/>
                <a:cs typeface="超研澤粗魏碑"/>
              </a:rPr>
              <a:t>Junior)</a:t>
            </a:r>
            <a:r>
              <a:rPr lang="zh-TW" altLang="en-US" sz="3200" dirty="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(TOEFL</a:t>
            </a:r>
            <a:r>
              <a:rPr lang="zh-TW" altLang="en-US" sz="3200" dirty="0">
                <a:solidFill>
                  <a:schemeClr val="tx1"/>
                </a:solidFill>
                <a:latin typeface="標楷體" panose="03000509000000000000" pitchFamily="65" charset="-120"/>
                <a:ea typeface="標楷體" panose="03000509000000000000" pitchFamily="65" charset="-120"/>
                <a:cs typeface="超研澤粗魏碑"/>
              </a:rPr>
              <a:t> </a:t>
            </a:r>
            <a:r>
              <a:rPr lang="en-US" altLang="zh-TW" sz="3200" dirty="0">
                <a:solidFill>
                  <a:schemeClr val="tx1"/>
                </a:solidFill>
                <a:latin typeface="標楷體" panose="03000509000000000000" pitchFamily="65" charset="-120"/>
                <a:ea typeface="標楷體" panose="03000509000000000000" pitchFamily="65" charset="-120"/>
                <a:cs typeface="超研澤粗魏碑"/>
              </a:rPr>
              <a:t>ITP)</a:t>
            </a:r>
            <a:r>
              <a:rPr lang="zh-TW" altLang="en-US" sz="3200" dirty="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(TOEFL</a:t>
            </a:r>
            <a:r>
              <a:rPr lang="zh-TW" altLang="en-US" sz="3200" dirty="0">
                <a:solidFill>
                  <a:schemeClr val="tx1"/>
                </a:solidFill>
                <a:latin typeface="標楷體" panose="03000509000000000000" pitchFamily="65" charset="-120"/>
                <a:ea typeface="標楷體" panose="03000509000000000000" pitchFamily="65" charset="-120"/>
                <a:cs typeface="超研澤粗魏碑"/>
              </a:rPr>
              <a:t> </a:t>
            </a:r>
            <a:r>
              <a:rPr lang="en-US" altLang="zh-TW" sz="3200" dirty="0" err="1">
                <a:solidFill>
                  <a:schemeClr val="tx1"/>
                </a:solidFill>
                <a:latin typeface="標楷體" panose="03000509000000000000" pitchFamily="65" charset="-120"/>
                <a:ea typeface="標楷體" panose="03000509000000000000" pitchFamily="65" charset="-120"/>
                <a:cs typeface="超研澤粗魏碑"/>
              </a:rPr>
              <a:t>iBT</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(TOEIC)</a:t>
            </a:r>
            <a:r>
              <a:rPr lang="zh-TW" altLang="en-US" sz="3200" dirty="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dirty="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dirty="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(FLPT)</a:t>
            </a:r>
            <a:r>
              <a:rPr lang="zh-TW" altLang="en-US" sz="3200" dirty="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dirty="0">
                <a:solidFill>
                  <a:schemeClr val="tx1"/>
                </a:solidFill>
                <a:latin typeface="標楷體" panose="03000509000000000000" pitchFamily="65" charset="-120"/>
                <a:ea typeface="標楷體" panose="03000509000000000000" pitchFamily="65" charset="-120"/>
                <a:cs typeface="超研澤粗魏碑"/>
              </a:rPr>
              <a:t>(IELTS) </a:t>
            </a:r>
            <a:endParaRPr lang="en-US" altLang="zh-TW"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凡臺南區（含共同就學區及變更就學區者）學生均採計</a:t>
            </a:r>
            <a:r>
              <a:rPr lang="en-US" altLang="zh-TW" sz="3200" dirty="0">
                <a:solidFill>
                  <a:schemeClr val="tx1"/>
                </a:solidFill>
                <a:latin typeface="標楷體" panose="03000509000000000000" pitchFamily="65" charset="-120"/>
                <a:ea typeface="標楷體" panose="03000509000000000000" pitchFamily="65" charset="-120"/>
              </a:rPr>
              <a:t>10</a:t>
            </a:r>
            <a:r>
              <a:rPr lang="zh-TW" altLang="en-US" sz="3200" dirty="0">
                <a:solidFill>
                  <a:schemeClr val="tx1"/>
                </a:solidFill>
                <a:latin typeface="標楷體" panose="03000509000000000000" pitchFamily="65" charset="-120"/>
                <a:ea typeface="標楷體" panose="03000509000000000000" pitchFamily="65" charset="-120"/>
              </a:rPr>
              <a:t>分。</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extLst>
              <p:ext uri="{D42A27DB-BD31-4B8C-83A1-F6EECF244321}">
                <p14:modId xmlns:p14="http://schemas.microsoft.com/office/powerpoint/2010/main" val="1211214437"/>
              </p:ext>
            </p:extLst>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115</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16</a:t>
            </a:r>
            <a:r>
              <a:rPr lang="zh-TW" altLang="en-US" sz="3200" dirty="0">
                <a:solidFill>
                  <a:schemeClr val="tx1"/>
                </a:solidFill>
                <a:latin typeface="+mj-ea"/>
                <a:ea typeface="+mj-ea"/>
              </a:rPr>
              <a:t>、</a:t>
            </a:r>
            <a:r>
              <a:rPr lang="en-US" altLang="zh-TW" sz="3200" dirty="0">
                <a:solidFill>
                  <a:schemeClr val="tx1"/>
                </a:solidFill>
                <a:latin typeface="+mj-ea"/>
                <a:ea typeface="+mj-ea"/>
              </a:rPr>
              <a:t>17</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115</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5</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115</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18</a:t>
            </a:r>
            <a:r>
              <a:rPr lang="zh-TW" altLang="en-US" sz="3200" dirty="0">
                <a:solidFill>
                  <a:schemeClr val="tx1"/>
                </a:solidFill>
                <a:latin typeface="+mj-ea"/>
              </a:rPr>
              <a:t>日後</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52"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extLst>
              <p:ext uri="{D42A27DB-BD31-4B8C-83A1-F6EECF244321}">
                <p14:modId xmlns:p14="http://schemas.microsoft.com/office/powerpoint/2010/main" val="810640880"/>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076"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114</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
        <p:nvSpPr>
          <p:cNvPr id="5" name="文字方塊 4">
            <a:extLst>
              <a:ext uri="{FF2B5EF4-FFF2-40B4-BE49-F238E27FC236}">
                <a16:creationId xmlns:a16="http://schemas.microsoft.com/office/drawing/2014/main" id="{A05A11EE-6DF5-59D8-A135-729241CB5606}"/>
              </a:ext>
            </a:extLst>
          </p:cNvPr>
          <p:cNvSpPr txBox="1"/>
          <p:nvPr/>
        </p:nvSpPr>
        <p:spPr>
          <a:xfrm>
            <a:off x="6873240" y="6361113"/>
            <a:ext cx="5180905"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a:solidFill>
                  <a:prstClr val="white"/>
                </a:solidFill>
                <a:latin typeface="標楷體" panose="03000509000000000000" pitchFamily="65" charset="-120"/>
                <a:ea typeface="標楷體" panose="03000509000000000000" pitchFamily="65" charset="-120"/>
              </a:rPr>
              <a:t>個人序</a:t>
            </a:r>
            <a:r>
              <a:rPr lang="zh-TW" altLang="en-US" dirty="0">
                <a:solidFill>
                  <a:prstClr val="white"/>
                </a:solidFill>
                <a:latin typeface="標楷體" panose="03000509000000000000" pitchFamily="65" charset="-120"/>
                <a:ea typeface="標楷體" panose="03000509000000000000" pitchFamily="65" charset="-120"/>
              </a:rPr>
              <a:t>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免試入學之個人序位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115</a:t>
              </a:r>
              <a:r>
                <a:rPr lang="zh-TW" altLang="zh-TW" sz="2000" b="1" dirty="0">
                  <a:solidFill>
                    <a:prstClr val="black"/>
                  </a:solidFill>
                  <a:latin typeface="微軟正黑體" panose="020B0604030504040204" pitchFamily="34" charset="-120"/>
                </a:rPr>
                <a:t>學年度○○就學區學生免試入學比序（未含志願序）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a:t>
              </a:r>
              <a:r>
                <a:rPr lang="zh-TW" altLang="en-US" sz="2000" b="1" u="sng" dirty="0">
                  <a:solidFill>
                    <a:srgbClr val="FF0000"/>
                  </a:solidFill>
                  <a:latin typeface="微軟正黑體" panose="020B0604030504040204" pitchFamily="34" charset="-120"/>
                </a:rPr>
                <a:t>人</a:t>
              </a:r>
              <a:r>
                <a:rPr lang="zh-TW" altLang="zh-TW" sz="2000" b="1" u="sng" dirty="0">
                  <a:solidFill>
                    <a:srgbClr val="FF0000"/>
                  </a:solidFill>
                  <a:latin typeface="微軟正黑體" panose="020B0604030504040204" pitchFamily="34" charset="-120"/>
                </a:rPr>
                <a:t>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a:t>
              </a:r>
              <a:r>
                <a:rPr lang="zh-TW" altLang="en-US" sz="2000" dirty="0">
                  <a:solidFill>
                    <a:prstClr val="black"/>
                  </a:solidFill>
                  <a:latin typeface="標楷體" panose="03000509000000000000" pitchFamily="65" charset="-120"/>
                  <a:ea typeface="標楷體" panose="03000509000000000000" pitchFamily="65" charset="-120"/>
                </a:rPr>
                <a:t>人</a:t>
              </a:r>
              <a:r>
                <a:rPr lang="zh-TW" altLang="zh-TW" sz="2000" dirty="0">
                  <a:solidFill>
                    <a:prstClr val="black"/>
                  </a:solidFill>
                  <a:latin typeface="標楷體" panose="03000509000000000000" pitchFamily="65" charset="-120"/>
                  <a:ea typeface="標楷體" panose="03000509000000000000" pitchFamily="65" charset="-120"/>
                </a:rPr>
                <a:t>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a:t>
              </a:r>
              <a:r>
                <a:rPr lang="zh-TW" altLang="en-US" sz="2400" dirty="0">
                  <a:solidFill>
                    <a:prstClr val="black"/>
                  </a:solidFill>
                  <a:latin typeface="標楷體" panose="03000509000000000000" pitchFamily="65" charset="-120"/>
                  <a:ea typeface="標楷體" panose="03000509000000000000" pitchFamily="65" charset="-120"/>
                </a:rPr>
                <a:t>人</a:t>
              </a:r>
              <a:r>
                <a:rPr lang="zh-TW" altLang="zh-TW" sz="2400" dirty="0">
                  <a:solidFill>
                    <a:prstClr val="black"/>
                  </a:solidFill>
                  <a:latin typeface="標楷體" panose="03000509000000000000" pitchFamily="65" charset="-120"/>
                  <a:ea typeface="標楷體" panose="03000509000000000000" pitchFamily="65" charset="-120"/>
                </a:rPr>
                <a:t>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115</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個人序位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個人序位分數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95814433"/>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個人</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a:t>
            </a:r>
            <a:r>
              <a:rPr lang="zh-TW" altLang="en-US" sz="3200" dirty="0">
                <a:solidFill>
                  <a:prstClr val="black"/>
                </a:solidFill>
                <a:latin typeface="標楷體" panose="03000509000000000000" pitchFamily="65" charset="-120"/>
                <a:ea typeface="標楷體" panose="03000509000000000000" pitchFamily="65" charset="-120"/>
              </a:rPr>
              <a:t>人</a:t>
            </a:r>
            <a:r>
              <a:rPr lang="zh-TW" altLang="zh-TW" sz="3200" dirty="0">
                <a:solidFill>
                  <a:prstClr val="black"/>
                </a:solidFill>
                <a:latin typeface="標楷體" panose="03000509000000000000" pitchFamily="65" charset="-120"/>
                <a:ea typeface="標楷體" panose="03000509000000000000" pitchFamily="65" charset="-120"/>
              </a:rPr>
              <a:t>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dirty="0">
                <a:solidFill>
                  <a:srgbClr val="FF0000"/>
                </a:solidFill>
                <a:latin typeface="微軟正黑體" panose="020B0604030504040204" pitchFamily="34" charset="-120"/>
              </a:rPr>
              <a:t>臺南就學區</a:t>
            </a:r>
            <a:r>
              <a:rPr lang="zh-TW" altLang="en-US" sz="3600" b="1" dirty="0">
                <a:solidFill>
                  <a:srgbClr val="000000"/>
                </a:solidFill>
                <a:latin typeface="微軟正黑體" panose="020B0604030504040204" pitchFamily="34" charset="-120"/>
              </a:rPr>
              <a:t>學生免試入學</a:t>
            </a:r>
            <a:r>
              <a:rPr lang="zh-TW" altLang="en-US" sz="3600" b="1" dirty="0">
                <a:solidFill>
                  <a:srgbClr val="FF0000"/>
                </a:solidFill>
                <a:latin typeface="微軟正黑體" panose="020B0604030504040204" pitchFamily="34" charset="-120"/>
              </a:rPr>
              <a:t>個人序位</a:t>
            </a:r>
            <a:r>
              <a:rPr lang="zh-TW" altLang="en-US" sz="3600" b="1" dirty="0">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214838910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17-18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114</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9627702B-1E98-AF9E-07B6-4161A9AC99FF}"/>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883816823"/>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B89783FB-4A4C-54FF-5D61-385E98585649}"/>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163705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CF5C1F6E-1154-0E5A-4262-66E0F252C20B}"/>
              </a:ext>
            </a:extLst>
          </p:cNvPr>
          <p:cNvSpPr txBox="1"/>
          <p:nvPr/>
        </p:nvSpPr>
        <p:spPr>
          <a:xfrm>
            <a:off x="6873240" y="6377739"/>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8475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7DD4ED84-4711-1535-71E7-C3BCA208D599}"/>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extLst>
              <p:ext uri="{D42A27DB-BD31-4B8C-83A1-F6EECF244321}">
                <p14:modId xmlns:p14="http://schemas.microsoft.com/office/powerpoint/2010/main" val="1678391325"/>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702874805"/>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rgbClr val="FF0000"/>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2114110"/>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9723E308-A101-C2F4-33A3-6317FA8F0768}"/>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8923018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10865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AAF46C26-EAC2-1938-00D8-32B0DA5076CB}"/>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972055628"/>
              </p:ext>
            </p:extLst>
          </p:nvPr>
        </p:nvGraphicFramePr>
        <p:xfrm>
          <a:off x="1674308" y="1961525"/>
          <a:ext cx="9892852" cy="397192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184</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kern="1200" dirty="0">
                          <a:solidFill>
                            <a:srgbClr val="FF0000"/>
                          </a:solidFill>
                          <a:effectLst/>
                          <a:latin typeface="標楷體" panose="03000509000000000000" pitchFamily="65" charset="-120"/>
                          <a:ea typeface="標楷體" panose="03000509000000000000" pitchFamily="65" charset="-120"/>
                          <a:cs typeface="+mn-cs"/>
                        </a:rPr>
                        <a:t>蓮潭國中小</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昭明國中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71503E7E-81C2-F53B-FD82-0EC0B6978FB3}"/>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368418192"/>
              </p:ext>
            </p:extLst>
          </p:nvPr>
        </p:nvGraphicFramePr>
        <p:xfrm>
          <a:off x="1703513" y="1931044"/>
          <a:ext cx="9802687" cy="3858295"/>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257086">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食品加工科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r h="257086">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2052264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A0A85954-9A1E-8C1B-CCF7-67321E8E0ADE}"/>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16259277"/>
              </p:ext>
            </p:extLst>
          </p:nvPr>
        </p:nvGraphicFramePr>
        <p:xfrm>
          <a:off x="1671638" y="1381111"/>
          <a:ext cx="9881557" cy="5174210"/>
        </p:xfrm>
        <a:graphic>
          <a:graphicData uri="http://schemas.openxmlformats.org/drawingml/2006/table">
            <a:tbl>
              <a:tblPr>
                <a:tableStyleId>{5C22544A-7EE6-4342-B048-85BDC9FD1C3A}</a:tableStyleId>
              </a:tblPr>
              <a:tblGrid>
                <a:gridCol w="1641405">
                  <a:extLst>
                    <a:ext uri="{9D8B030D-6E8A-4147-A177-3AD203B41FA5}">
                      <a16:colId xmlns:a16="http://schemas.microsoft.com/office/drawing/2014/main" val="2133117232"/>
                    </a:ext>
                  </a:extLst>
                </a:gridCol>
                <a:gridCol w="2914298">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625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74021">
                <a:tc rowSpan="10">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FF0000"/>
                          </a:solidFill>
                          <a:effectLst/>
                          <a:latin typeface="標楷體" panose="03000509000000000000" pitchFamily="65" charset="-120"/>
                          <a:ea typeface="標楷體" panose="03000509000000000000" pitchFamily="65" charset="-120"/>
                        </a:rPr>
                        <a:t>蓮潭國中小</a:t>
                      </a: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汽車科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電機科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1330248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36650114"/>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2" name="文字方塊 1">
            <a:extLst>
              <a:ext uri="{FF2B5EF4-FFF2-40B4-BE49-F238E27FC236}">
                <a16:creationId xmlns:a16="http://schemas.microsoft.com/office/drawing/2014/main" id="{08F4CC29-9FA4-72DE-9048-8E4AF6FE3F35}"/>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91737323"/>
              </p:ext>
            </p:extLst>
          </p:nvPr>
        </p:nvGraphicFramePr>
        <p:xfrm>
          <a:off x="1806506" y="1455028"/>
          <a:ext cx="9698106" cy="3908002"/>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938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40</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r h="717155">
                <a:tc>
                  <a:txBody>
                    <a:bodyPr/>
                    <a:lstStyle/>
                    <a:p>
                      <a:pPr algn="ctr" fontAlgn="ct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崑山中學</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9917550"/>
                  </a:ext>
                </a:extLst>
              </a:tr>
            </a:tbl>
          </a:graphicData>
        </a:graphic>
      </p:graphicFrame>
      <p:sp>
        <p:nvSpPr>
          <p:cNvPr id="2" name="文字方塊 1">
            <a:extLst>
              <a:ext uri="{FF2B5EF4-FFF2-40B4-BE49-F238E27FC236}">
                <a16:creationId xmlns:a16="http://schemas.microsoft.com/office/drawing/2014/main" id="{BC768E2D-6CB1-1252-344B-72BBEF2F1C8E}"/>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253773784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261122"/>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18</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
        <p:nvSpPr>
          <p:cNvPr id="2" name="文字方塊 1">
            <a:extLst>
              <a:ext uri="{FF2B5EF4-FFF2-40B4-BE49-F238E27FC236}">
                <a16:creationId xmlns:a16="http://schemas.microsoft.com/office/drawing/2014/main" id="{2A036DA3-A1C6-CC26-3994-42CC7A394F77}"/>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
        <p:nvSpPr>
          <p:cNvPr id="2" name="文字方塊 1">
            <a:extLst>
              <a:ext uri="{FF2B5EF4-FFF2-40B4-BE49-F238E27FC236}">
                <a16:creationId xmlns:a16="http://schemas.microsoft.com/office/drawing/2014/main" id="{02F87B7F-0774-7A50-CDBA-051C04355395}"/>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930357809"/>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28264866"/>
              </p:ext>
            </p:extLst>
          </p:nvPr>
        </p:nvGraphicFramePr>
        <p:xfrm>
          <a:off x="1806506" y="1455028"/>
          <a:ext cx="9979094" cy="369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76232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77787">
                <a:tc rowSpan="3">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77787">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97778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bl>
          </a:graphicData>
        </a:graphic>
      </p:graphicFrame>
      <p:sp>
        <p:nvSpPr>
          <p:cNvPr id="2" name="文字方塊 1">
            <a:extLst>
              <a:ext uri="{FF2B5EF4-FFF2-40B4-BE49-F238E27FC236}">
                <a16:creationId xmlns:a16="http://schemas.microsoft.com/office/drawing/2014/main" id="{8554D217-CBBA-E54A-109C-FB84702E99CD}"/>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912215446"/>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4CF8-80DD-8FCC-4AB0-B5910579D392}"/>
            </a:ext>
          </a:extLst>
        </p:cNvPr>
        <p:cNvGrpSpPr/>
        <p:nvPr/>
      </p:nvGrpSpPr>
      <p:grpSpPr>
        <a:xfrm>
          <a:off x="0" y="0"/>
          <a:ext cx="0" cy="0"/>
          <a:chOff x="0" y="0"/>
          <a:chExt cx="0" cy="0"/>
        </a:xfrm>
      </p:grpSpPr>
      <p:sp>
        <p:nvSpPr>
          <p:cNvPr id="164866" name="標題 1">
            <a:extLst>
              <a:ext uri="{FF2B5EF4-FFF2-40B4-BE49-F238E27FC236}">
                <a16:creationId xmlns:a16="http://schemas.microsoft.com/office/drawing/2014/main" id="{BFAB7D6F-5FA2-1768-C698-0D0ECE6B3871}"/>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DB675885-C7A2-30A9-57CB-A3D617B4580F}"/>
              </a:ext>
            </a:extLst>
          </p:cNvPr>
          <p:cNvSpPr>
            <a:spLocks noGrp="1"/>
          </p:cNvSpPr>
          <p:nvPr>
            <p:ph idx="1"/>
          </p:nvPr>
        </p:nvSpPr>
        <p:spPr>
          <a:xfrm>
            <a:off x="1076446" y="1583803"/>
            <a:ext cx="10839691" cy="3777622"/>
          </a:xfrm>
        </p:spPr>
        <p:txBody>
          <a:bodyPr/>
          <a:lstStyle/>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技優甄審免試入學之招生名額，國立學校每班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內含二人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，私立學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外加二人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以技藝技能優良身分入學者，以就讀高級中等學校</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相關專業群、　　</a:t>
            </a:r>
            <a:br>
              <a:rPr lang="en-US" altLang="zh-TW"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科</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為限。專業群、科對照表，由各區免試入學委員會列入招生簡章中辦理。</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參加本學年度前各學年度甄審錄取之學生無論已否註冊入學，均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不得再以同一證件或競賽、展覽獎項參加技優甄審免試入學；其有違反者，取消其本學年度報名及錄取入學資格。</a:t>
            </a:r>
          </a:p>
        </p:txBody>
      </p:sp>
      <p:sp>
        <p:nvSpPr>
          <p:cNvPr id="5" name="投影片編號版面配置區 11">
            <a:extLst>
              <a:ext uri="{FF2B5EF4-FFF2-40B4-BE49-F238E27FC236}">
                <a16:creationId xmlns:a16="http://schemas.microsoft.com/office/drawing/2014/main" id="{78207F72-74B2-BE00-33DD-9D8BD2B9C07A}"/>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67874141"/>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465184941"/>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0000"/>
                    </a:ext>
                  </a:extLst>
                </a:gridCol>
                <a:gridCol w="2961559">
                  <a:extLst>
                    <a:ext uri="{9D8B030D-6E8A-4147-A177-3AD203B41FA5}">
                      <a16:colId xmlns:a16="http://schemas.microsoft.com/office/drawing/2014/main" val="20001"/>
                    </a:ext>
                  </a:extLst>
                </a:gridCol>
                <a:gridCol w="2436471">
                  <a:extLst>
                    <a:ext uri="{9D8B030D-6E8A-4147-A177-3AD203B41FA5}">
                      <a16:colId xmlns:a16="http://schemas.microsoft.com/office/drawing/2014/main" val="1219260117"/>
                    </a:ext>
                  </a:extLst>
                </a:gridCol>
                <a:gridCol w="3856968">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8</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12</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a:effectLst/>
                          <a:latin typeface="標楷體" panose="03000509000000000000" pitchFamily="65" charset="-120"/>
                          <a:ea typeface="標楷體" panose="03000509000000000000" pitchFamily="65" charset="-120"/>
                          <a:cs typeface="Times New Roman" panose="02020603050405020304" pitchFamily="18" charset="0"/>
                        </a:rPr>
                        <a:t>國立善化高中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F2F928A5-6ADD-2DF5-A86E-74DF356E6C34}"/>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4025109259"/>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承辦學校：善化高中。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a16="http://schemas.microsoft.com/office/drawing/2014/main" val="20000"/>
                    </a:ext>
                  </a:extLst>
                </a:gridCol>
                <a:gridCol w="3227109">
                  <a:extLst>
                    <a:ext uri="{9D8B030D-6E8A-4147-A177-3AD203B41FA5}">
                      <a16:colId xmlns:a16="http://schemas.microsoft.com/office/drawing/2014/main" val="20003"/>
                    </a:ext>
                  </a:extLst>
                </a:gridCol>
                <a:gridCol w="2042931">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766888" y="1540189"/>
            <a:ext cx="9188384" cy="3777622"/>
          </a:xfrm>
        </p:spPr>
        <p:txBody>
          <a:bodyPr/>
          <a:lstStyle/>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實用技能學程之課程係以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技能實習</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為主，並以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就業</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為導向。</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為符應技能學習及就業導向需求，課程架構採</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年段式</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設計。</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規劃職涯體驗課程，增強與業界連結，強化實務能力。</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輔導同學參加技能檢定，取得技術士證照。</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所設科別名稱與正規班不同，以利區隔。</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機械群：機械板金科、模具技術科、機械加工科等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化工群：化工技術科、染整技術科</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設計群：金銀珠寶加工科、金屬工藝科等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海事群：船舶機電科、海事資訊處理科</a:t>
            </a:r>
          </a:p>
          <a:p>
            <a:pPr defTabSz="881063" eaLnBrk="1" hangingPunct="1">
              <a:spcBef>
                <a:spcPts val="1800"/>
              </a:spcBef>
              <a:defRPr/>
            </a:pPr>
            <a:r>
              <a:rPr lang="zh-TW" altLang="en-US" sz="24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710595530"/>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a16="http://schemas.microsoft.com/office/drawing/2014/main" val="20000"/>
                    </a:ext>
                  </a:extLst>
                </a:gridCol>
                <a:gridCol w="2788249">
                  <a:extLst>
                    <a:ext uri="{9D8B030D-6E8A-4147-A177-3AD203B41FA5}">
                      <a16:colId xmlns:a16="http://schemas.microsoft.com/office/drawing/2014/main" val="20001"/>
                    </a:ext>
                  </a:extLst>
                </a:gridCol>
                <a:gridCol w="3233057">
                  <a:extLst>
                    <a:ext uri="{9D8B030D-6E8A-4147-A177-3AD203B41FA5}">
                      <a16:colId xmlns:a16="http://schemas.microsoft.com/office/drawing/2014/main" val="1219260117"/>
                    </a:ext>
                  </a:extLst>
                </a:gridCol>
                <a:gridCol w="4875974">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15</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21</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FA731297-F867-7030-52A6-3D1C50D5665A}"/>
              </a:ext>
            </a:extLst>
          </p:cNvPr>
          <p:cNvSpPr txBox="1"/>
          <p:nvPr/>
        </p:nvSpPr>
        <p:spPr>
          <a:xfrm>
            <a:off x="6873240" y="6369426"/>
            <a:ext cx="5169236" cy="461665"/>
          </a:xfrm>
          <a:prstGeom prst="rect">
            <a:avLst/>
          </a:prstGeom>
          <a:noFill/>
        </p:spPr>
        <p:txBody>
          <a:bodyPr wrap="none" rtlCol="0">
            <a:spAutoFit/>
          </a:bodyPr>
          <a:lstStyle/>
          <a:p>
            <a:r>
              <a:rPr lang="en-US" altLang="zh-TW" sz="2400" b="1" dirty="0">
                <a:solidFill>
                  <a:srgbClr val="FF0000"/>
                </a:solidFill>
              </a:rPr>
              <a:t>114</a:t>
            </a:r>
            <a:r>
              <a:rPr lang="zh-TW" altLang="en-US" sz="2400" b="1" dirty="0">
                <a:solidFill>
                  <a:srgbClr val="FF0000"/>
                </a:solidFill>
              </a:rPr>
              <a:t>年資料，</a:t>
            </a:r>
            <a:r>
              <a:rPr lang="en-US" altLang="zh-TW" sz="2400" b="1" dirty="0">
                <a:solidFill>
                  <a:srgbClr val="FF0000"/>
                </a:solidFill>
              </a:rPr>
              <a:t>115</a:t>
            </a:r>
            <a:r>
              <a:rPr lang="zh-TW" altLang="en-US" sz="2400" b="1" dirty="0">
                <a:solidFill>
                  <a:srgbClr val="FF0000"/>
                </a:solidFill>
              </a:rPr>
              <a:t>年請依簡章公告為準</a:t>
            </a:r>
          </a:p>
        </p:txBody>
      </p:sp>
    </p:spTree>
    <p:extLst>
      <p:ext uri="{BB962C8B-B14F-4D97-AF65-F5344CB8AC3E}">
        <p14:creationId xmlns:p14="http://schemas.microsoft.com/office/powerpoint/2010/main" val="3314322916"/>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13225</TotalTime>
  <Words>19833</Words>
  <Application>Microsoft Office PowerPoint</Application>
  <PresentationFormat>寬螢幕</PresentationFormat>
  <Paragraphs>3339</Paragraphs>
  <Slides>195</Slides>
  <Notes>63</Notes>
  <HiddenSlides>0</HiddenSlides>
  <MMClips>0</MMClips>
  <ScaleCrop>false</ScaleCrop>
  <HeadingPairs>
    <vt:vector size="8" baseType="variant">
      <vt:variant>
        <vt:lpstr>使用字型</vt:lpstr>
      </vt:variant>
      <vt:variant>
        <vt:i4>41</vt:i4>
      </vt:variant>
      <vt:variant>
        <vt:lpstr>佈景主題</vt:lpstr>
      </vt:variant>
      <vt:variant>
        <vt:i4>9</vt:i4>
      </vt:variant>
      <vt:variant>
        <vt:lpstr>內嵌 OLE 伺服程式</vt:lpstr>
      </vt:variant>
      <vt:variant>
        <vt:i4>2</vt:i4>
      </vt:variant>
      <vt:variant>
        <vt:lpstr>投影片標題</vt:lpstr>
      </vt:variant>
      <vt:variant>
        <vt:i4>195</vt:i4>
      </vt:variant>
    </vt:vector>
  </HeadingPairs>
  <TitlesOfParts>
    <vt:vector size="247" baseType="lpstr">
      <vt:lpstr>Arial Unicode MS</vt:lpstr>
      <vt:lpstr>HY중고딕</vt:lpstr>
      <vt:lpstr>맑은 고딕</vt:lpstr>
      <vt:lpstr>SimSun</vt:lpstr>
      <vt:lpstr>SimSun</vt:lpstr>
      <vt:lpstr>YahooSans VF</vt:lpstr>
      <vt:lpstr>全真中圓體</vt:lpstr>
      <vt:lpstr>全真楷書</vt:lpstr>
      <vt:lpstr>思源黑体 HW Bold</vt:lpstr>
      <vt:lpstr>思源黑體</vt:lpstr>
      <vt:lpstr>細明體</vt:lpstr>
      <vt:lpstr>華康細圓體</vt:lpstr>
      <vt:lpstr>華康新儷粗黑</vt:lpstr>
      <vt:lpstr>華康魏碑體</vt:lpstr>
      <vt:lpstr>超研澤粗魏碑</vt:lpstr>
      <vt:lpstr>超研澤超圓</vt:lpstr>
      <vt:lpstr>超研澤顏楷</vt:lpstr>
      <vt:lpstr>Microsoft JhengHei</vt:lpstr>
      <vt:lpstr>Microsoft JhengHei</vt:lpstr>
      <vt:lpstr>新細明體</vt:lpstr>
      <vt:lpstr>Arial</vt:lpstr>
      <vt:lpstr>Arial Black</vt:lpstr>
      <vt:lpstr>Book Antiqua</vt:lpstr>
      <vt:lpstr>Calibri</vt:lpstr>
      <vt:lpstr>Century Gothic</vt:lpstr>
      <vt:lpstr>Constantia</vt:lpstr>
      <vt:lpstr>Impact</vt:lpstr>
      <vt:lpstr>Mangal</vt:lpstr>
      <vt:lpstr>Microsoft YaHei</vt:lpstr>
      <vt:lpstr>Microsoft YaHei</vt:lpstr>
      <vt:lpstr>Segoe UI</vt:lpstr>
      <vt:lpstr>Times New Roman</vt:lpstr>
      <vt:lpstr>Wingdings</vt:lpstr>
      <vt:lpstr>Wingdings 3</vt:lpstr>
      <vt:lpstr>華康正顏楷體W5</vt:lpstr>
      <vt:lpstr>華康粗圓體</vt:lpstr>
      <vt:lpstr>華康華綜體W5</vt:lpstr>
      <vt:lpstr>華康儷粗宋</vt:lpstr>
      <vt:lpstr>華康儷楷書</vt:lpstr>
      <vt:lpstr>標楷體</vt:lpstr>
      <vt:lpstr>標楷體</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免試入學之個人序位</vt:lpstr>
      <vt:lpstr>PowerPoint 簡報</vt:lpstr>
      <vt:lpstr>個人序位分數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user</cp:lastModifiedBy>
  <cp:revision>1367</cp:revision>
  <dcterms:created xsi:type="dcterms:W3CDTF">2014-11-14T00:32:43Z</dcterms:created>
  <dcterms:modified xsi:type="dcterms:W3CDTF">2025-10-14T23:55:20Z</dcterms:modified>
</cp:coreProperties>
</file>